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1" r:id="rId3"/>
    <p:sldId id="264" r:id="rId4"/>
    <p:sldId id="262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CCEC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44" autoAdjust="0"/>
    <p:restoredTop sz="85393" autoAdjust="0"/>
  </p:normalViewPr>
  <p:slideViewPr>
    <p:cSldViewPr>
      <p:cViewPr varScale="1">
        <p:scale>
          <a:sx n="66" d="100"/>
          <a:sy n="66" d="100"/>
        </p:scale>
        <p:origin x="-138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37EC0-D60B-4661-A8FA-4C0438DADB2E}" type="datetimeFigureOut">
              <a:rPr kumimoji="1" lang="ja-JP" altLang="en-US" smtClean="0"/>
              <a:t>2015/5/29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97B2D-D937-4B9F-8567-9511CC5769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212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2015/5/29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95536" y="2132856"/>
            <a:ext cx="8544654" cy="1470025"/>
          </a:xfrm>
        </p:spPr>
        <p:txBody>
          <a:bodyPr>
            <a:noAutofit/>
          </a:bodyPr>
          <a:lstStyle/>
          <a:p>
            <a:r>
              <a:rPr lang="en-US" altLang="ja-JP" sz="4000" dirty="0"/>
              <a:t>Way forward on Resource Allocation for </a:t>
            </a:r>
            <a:r>
              <a:rPr lang="en-US" altLang="ja-JP" sz="4000" dirty="0" smtClean="0"/>
              <a:t>PDSCH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512168"/>
          </a:xfrm>
        </p:spPr>
        <p:txBody>
          <a:bodyPr>
            <a:noAutofit/>
          </a:bodyPr>
          <a:lstStyle/>
          <a:p>
            <a:r>
              <a:rPr lang="en-US" altLang="ja-JP" dirty="0"/>
              <a:t>NTT DOCOMO, Alcatel-Lucent, Alcatel-Lucent Shanghai Bell</a:t>
            </a:r>
            <a:r>
              <a:rPr lang="en-US" altLang="ja-JP" dirty="0" smtClean="0"/>
              <a:t>, Ericsson,</a:t>
            </a:r>
            <a:r>
              <a:rPr lang="en-US" altLang="ja-JP" dirty="0"/>
              <a:t> </a:t>
            </a:r>
            <a:r>
              <a:rPr lang="en-US" altLang="ja-JP" dirty="0" err="1" smtClean="0"/>
              <a:t>InterDigital</a:t>
            </a:r>
            <a:r>
              <a:rPr lang="en-US" altLang="ja-JP" dirty="0" smtClean="0"/>
              <a:t>, Lenovo, Nokia </a:t>
            </a:r>
            <a:r>
              <a:rPr lang="en-US" altLang="ja-JP" dirty="0" err="1" smtClean="0"/>
              <a:t>Neworks</a:t>
            </a:r>
            <a:r>
              <a:rPr lang="en-US" altLang="ja-JP" dirty="0" smtClean="0"/>
              <a:t>, NEC, Samsung, KDDI, </a:t>
            </a:r>
            <a:r>
              <a:rPr lang="en-US" altLang="ja-JP" dirty="0" err="1" smtClean="0"/>
              <a:t>MediaTek</a:t>
            </a:r>
            <a:r>
              <a:rPr lang="en-US" altLang="ja-JP" dirty="0" smtClean="0"/>
              <a:t>, Intel, LG Electronics, Huawei, </a:t>
            </a:r>
            <a:r>
              <a:rPr lang="en-US" altLang="ja-JP" dirty="0" err="1" smtClean="0"/>
              <a:t>HiSilicon</a:t>
            </a:r>
            <a:endParaRPr lang="ja-JP" altLang="en-US" dirty="0"/>
          </a:p>
          <a:p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0" y="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 smtClean="0"/>
              <a:t>3GPP TSG RAN WG1 Meeting #81</a:t>
            </a:r>
            <a:endParaRPr lang="ja-JP" altLang="ja-JP" dirty="0" smtClean="0"/>
          </a:p>
          <a:p>
            <a:r>
              <a:rPr lang="en-US" altLang="ja-JP" dirty="0"/>
              <a:t>Fukuoka, Japan, </a:t>
            </a:r>
            <a:r>
              <a:rPr lang="en-US" altLang="ja-JP" dirty="0" smtClean="0"/>
              <a:t>May 20 – 29, 2015</a:t>
            </a:r>
            <a:endParaRPr lang="sv-SE" altLang="ja-JP" dirty="0" smtClean="0"/>
          </a:p>
          <a:p>
            <a:r>
              <a:rPr lang="en-GB" altLang="ja-JP" dirty="0" smtClean="0"/>
              <a:t>Agenda </a:t>
            </a:r>
            <a:r>
              <a:rPr lang="en-GB" altLang="ja-JP" dirty="0"/>
              <a:t>Item: </a:t>
            </a:r>
            <a:r>
              <a:rPr lang="en-GB" altLang="ja-JP" dirty="0" smtClean="0"/>
              <a:t>6.2.1.1</a:t>
            </a:r>
            <a:endParaRPr lang="ja-JP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534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smtClean="0"/>
              <a:t>R1-153680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87486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568863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ja-JP" dirty="0" smtClean="0"/>
              <a:t>Confirm the following working assumption at RAN1#80bis meeting</a:t>
            </a:r>
            <a:endParaRPr lang="ja-JP" altLang="ja-JP" sz="2000" dirty="0"/>
          </a:p>
          <a:p>
            <a:pPr marL="0" lvl="0" indent="0">
              <a:buNone/>
            </a:pPr>
            <a:r>
              <a:rPr lang="en-US" altLang="ja-JP" b="1" u="sng" dirty="0" smtClean="0"/>
              <a:t>Working assumption:</a:t>
            </a:r>
          </a:p>
          <a:p>
            <a:pPr lvl="0"/>
            <a:r>
              <a:rPr lang="en-US" altLang="ja-JP" dirty="0" smtClean="0"/>
              <a:t>For </a:t>
            </a:r>
            <a:r>
              <a:rPr lang="en-US" altLang="ja-JP" dirty="0"/>
              <a:t>Rel-13 low complexity UEs in </a:t>
            </a:r>
            <a:r>
              <a:rPr lang="en-US" altLang="ja-JP" dirty="0" smtClean="0"/>
              <a:t>normal [FFS: small enhanced] coverage, under cross-subframe </a:t>
            </a:r>
            <a:r>
              <a:rPr lang="en-US" altLang="ja-JP" dirty="0"/>
              <a:t>scheduling (k &gt; 0),</a:t>
            </a:r>
            <a:endParaRPr lang="ja-JP" altLang="ja-JP" dirty="0"/>
          </a:p>
          <a:p>
            <a:pPr lvl="1"/>
            <a:r>
              <a:rPr lang="en-US" altLang="ja-JP" dirty="0" smtClean="0"/>
              <a:t>Case 1:</a:t>
            </a:r>
          </a:p>
          <a:p>
            <a:pPr lvl="2"/>
            <a:r>
              <a:rPr lang="en-US" altLang="ja-JP" dirty="0" smtClean="0"/>
              <a:t>For </a:t>
            </a:r>
            <a:r>
              <a:rPr lang="en-US" altLang="ja-JP" dirty="0"/>
              <a:t>unicast PDSCH, DCI indicates one of  narrow-band  and further indicate resource allocation within narrow-band </a:t>
            </a:r>
            <a:endParaRPr lang="ja-JP" altLang="ja-JP" dirty="0"/>
          </a:p>
          <a:p>
            <a:pPr lvl="3"/>
            <a:r>
              <a:rPr lang="en-US" altLang="ja-JP" dirty="0"/>
              <a:t>This doesn’t preclude predefined frequency hopping </a:t>
            </a:r>
            <a:endParaRPr lang="ja-JP" altLang="ja-JP" dirty="0"/>
          </a:p>
          <a:p>
            <a:pPr lvl="3"/>
            <a:r>
              <a:rPr lang="en-US" altLang="ja-JP" dirty="0"/>
              <a:t>FFS: Details on resource allocation field in DCI </a:t>
            </a:r>
            <a:endParaRPr lang="ja-JP" altLang="ja-JP" dirty="0"/>
          </a:p>
          <a:p>
            <a:pPr lvl="2"/>
            <a:r>
              <a:rPr lang="en-US" altLang="ja-JP" dirty="0"/>
              <a:t>CSI measurements can be restricted to a subset of the available  narrow-bands</a:t>
            </a:r>
            <a:endParaRPr lang="ja-JP" altLang="ja-JP" dirty="0"/>
          </a:p>
          <a:p>
            <a:pPr lvl="3"/>
            <a:r>
              <a:rPr lang="en-US" altLang="ja-JP" dirty="0"/>
              <a:t>FFS: </a:t>
            </a:r>
            <a:r>
              <a:rPr lang="en-US" altLang="ja-JP" dirty="0" smtClean="0"/>
              <a:t>details</a:t>
            </a:r>
          </a:p>
          <a:p>
            <a:pPr lvl="3"/>
            <a:endParaRPr lang="en-US" altLang="ja-JP" dirty="0" smtClean="0"/>
          </a:p>
          <a:p>
            <a:pPr lvl="1"/>
            <a:r>
              <a:rPr lang="en-US" altLang="ja-JP" dirty="0" smtClean="0"/>
              <a:t>FFS: whether and/or how to </a:t>
            </a:r>
            <a:r>
              <a:rPr lang="en-US" altLang="ja-JP" dirty="0"/>
              <a:t> </a:t>
            </a:r>
            <a:r>
              <a:rPr lang="en-US" altLang="ja-JP" dirty="0" smtClean="0"/>
              <a:t>define a case (Case 2) that UE </a:t>
            </a:r>
            <a:r>
              <a:rPr lang="en-US" altLang="ja-JP" dirty="0"/>
              <a:t>can assume PDSCH is always scheduled from the same narrowband where the corresponding M-PDCCH has been transmitted</a:t>
            </a:r>
            <a:r>
              <a:rPr lang="en-US" altLang="ja-JP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9007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Background for k value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4464496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GB" altLang="ja-JP" dirty="0" smtClean="0"/>
              <a:t>The following was agreed at RAN1#80bis meeting</a:t>
            </a:r>
          </a:p>
          <a:p>
            <a:pPr lvl="0"/>
            <a:r>
              <a:rPr lang="en-GB" altLang="ja-JP" dirty="0" smtClean="0"/>
              <a:t>Value </a:t>
            </a:r>
            <a:r>
              <a:rPr lang="en-GB" altLang="ja-JP" dirty="0"/>
              <a:t>of k is:</a:t>
            </a:r>
            <a:endParaRPr lang="ja-JP" altLang="ja-JP" dirty="0"/>
          </a:p>
          <a:p>
            <a:pPr lvl="1"/>
            <a:r>
              <a:rPr lang="en-GB" altLang="ja-JP" dirty="0"/>
              <a:t>Option 1: k is fixed</a:t>
            </a:r>
            <a:endParaRPr lang="ja-JP" altLang="ja-JP" dirty="0"/>
          </a:p>
          <a:p>
            <a:pPr lvl="2"/>
            <a:r>
              <a:rPr lang="en-GB" altLang="ja-JP" dirty="0"/>
              <a:t>Option 1-A: </a:t>
            </a:r>
            <a:r>
              <a:rPr lang="en-US" altLang="ja-JP" dirty="0"/>
              <a:t>k=1 or 2, where PDSCH is allowed to use a different narrowband from the associated EPDCCH</a:t>
            </a:r>
            <a:endParaRPr lang="ja-JP" altLang="ja-JP" dirty="0"/>
          </a:p>
          <a:p>
            <a:pPr lvl="3"/>
            <a:r>
              <a:rPr lang="en-US" altLang="ja-JP" dirty="0"/>
              <a:t>RAN1 will select a single value of k after receiving RAN4 input on retuning time</a:t>
            </a:r>
            <a:endParaRPr lang="ja-JP" altLang="ja-JP" dirty="0"/>
          </a:p>
          <a:p>
            <a:pPr lvl="2"/>
            <a:r>
              <a:rPr lang="en-GB" altLang="ja-JP" dirty="0"/>
              <a:t>Option 1-B: k=1, where PDSCH </a:t>
            </a:r>
            <a:r>
              <a:rPr lang="en-GB" altLang="ja-JP" u="sng" dirty="0"/>
              <a:t>always</a:t>
            </a:r>
            <a:r>
              <a:rPr lang="en-GB" altLang="ja-JP" dirty="0"/>
              <a:t> use the same narrowband location as the associated EPDCCH</a:t>
            </a:r>
            <a:endParaRPr lang="ja-JP" altLang="ja-JP" dirty="0"/>
          </a:p>
          <a:p>
            <a:pPr lvl="2"/>
            <a:r>
              <a:rPr lang="en-GB" altLang="ja-JP" dirty="0"/>
              <a:t>FFS for the subframe </a:t>
            </a:r>
            <a:r>
              <a:rPr lang="en-GB" altLang="ja-JP" dirty="0" err="1"/>
              <a:t>n+k</a:t>
            </a:r>
            <a:r>
              <a:rPr lang="en-GB" altLang="ja-JP" dirty="0"/>
              <a:t> not allowed for PDSCH (e.g. PMCH, TDD, HD-FDD)</a:t>
            </a:r>
            <a:endParaRPr lang="ja-JP" altLang="ja-JP" dirty="0"/>
          </a:p>
          <a:p>
            <a:pPr lvl="1"/>
            <a:r>
              <a:rPr lang="en-GB" altLang="ja-JP" dirty="0"/>
              <a:t>Option 2: k is variable</a:t>
            </a:r>
            <a:endParaRPr lang="ja-JP" altLang="ja-JP" dirty="0"/>
          </a:p>
          <a:p>
            <a:pPr lvl="1"/>
            <a:r>
              <a:rPr lang="en-GB" altLang="ja-JP" dirty="0"/>
              <a:t>When not operating coverage enhancement, Option 1 is used when cross-subframe scheduling is used</a:t>
            </a:r>
            <a:endParaRPr lang="ja-JP" altLang="ja-JP" dirty="0"/>
          </a:p>
          <a:p>
            <a:pPr lvl="2"/>
            <a:endParaRPr lang="en-US" altLang="ja-JP" dirty="0" smtClean="0"/>
          </a:p>
          <a:p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2130647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5040560"/>
          </a:xfrm>
        </p:spPr>
        <p:txBody>
          <a:bodyPr>
            <a:noAutofit/>
          </a:bodyPr>
          <a:lstStyle/>
          <a:p>
            <a:pPr lvl="0"/>
            <a:r>
              <a:rPr lang="en-GB" altLang="ja-JP" dirty="0" smtClean="0"/>
              <a:t>Value </a:t>
            </a:r>
            <a:r>
              <a:rPr lang="en-GB" altLang="ja-JP" dirty="0"/>
              <a:t>of k </a:t>
            </a:r>
            <a:r>
              <a:rPr lang="en-GB" altLang="ja-JP" dirty="0" smtClean="0"/>
              <a:t>in Case 1 is</a:t>
            </a:r>
            <a:r>
              <a:rPr lang="en-GB" altLang="ja-JP" dirty="0"/>
              <a:t>:</a:t>
            </a:r>
            <a:endParaRPr lang="ja-JP" altLang="ja-JP" dirty="0"/>
          </a:p>
          <a:p>
            <a:pPr lvl="1"/>
            <a:r>
              <a:rPr lang="en-US" altLang="ja-JP" dirty="0" smtClean="0"/>
              <a:t>k&gt;=2</a:t>
            </a:r>
            <a:endParaRPr lang="ja-JP" altLang="ja-JP" strike="dblStrike" dirty="0"/>
          </a:p>
          <a:p>
            <a:pPr lvl="2"/>
            <a:r>
              <a:rPr lang="en-US" altLang="ja-JP" dirty="0"/>
              <a:t>RAN1 will select a single </a:t>
            </a:r>
            <a:r>
              <a:rPr lang="en-US" altLang="ja-JP" dirty="0" smtClean="0"/>
              <a:t>fixed value </a:t>
            </a:r>
            <a:r>
              <a:rPr lang="en-US" altLang="ja-JP" dirty="0"/>
              <a:t>of k after receiving RAN4 input on retuning </a:t>
            </a:r>
            <a:r>
              <a:rPr lang="en-US" altLang="ja-JP" dirty="0" smtClean="0"/>
              <a:t>time</a:t>
            </a:r>
          </a:p>
          <a:p>
            <a:pPr lvl="2"/>
            <a:r>
              <a:rPr lang="en-US" altLang="ja-JP" dirty="0" smtClean="0"/>
              <a:t>Company should investigate impact on UE complexity of M-PDCCH decoding (R1-153082).</a:t>
            </a:r>
          </a:p>
          <a:p>
            <a:pPr lvl="2"/>
            <a:r>
              <a:rPr lang="en-US" altLang="ja-JP" dirty="0" smtClean="0"/>
              <a:t>When k &gt; 2, RTT may need to be modified.</a:t>
            </a:r>
            <a:endParaRPr lang="ja-JP" altLang="ja-JP" dirty="0"/>
          </a:p>
          <a:p>
            <a:r>
              <a:rPr lang="en-GB" altLang="ja-JP" dirty="0" smtClean="0"/>
              <a:t>FFS: Value </a:t>
            </a:r>
            <a:r>
              <a:rPr lang="en-GB" altLang="ja-JP" dirty="0"/>
              <a:t>of k in Case </a:t>
            </a:r>
            <a:r>
              <a:rPr lang="en-GB" altLang="ja-JP" dirty="0" smtClean="0"/>
              <a:t>2 </a:t>
            </a:r>
            <a:r>
              <a:rPr lang="en-GB" altLang="ja-JP" dirty="0"/>
              <a:t>is:</a:t>
            </a:r>
            <a:endParaRPr lang="en-GB" altLang="ja-JP" dirty="0" smtClean="0"/>
          </a:p>
          <a:p>
            <a:pPr lvl="1"/>
            <a:r>
              <a:rPr lang="en-GB" altLang="ja-JP" dirty="0" smtClean="0"/>
              <a:t>k=1</a:t>
            </a:r>
            <a:endParaRPr lang="ja-JP" altLang="ja-JP" strike="dblStrike" dirty="0"/>
          </a:p>
          <a:p>
            <a:pPr lvl="2"/>
            <a:endParaRPr lang="en-GB" altLang="ja-JP" dirty="0" smtClean="0"/>
          </a:p>
          <a:p>
            <a:r>
              <a:rPr lang="en-GB" altLang="ja-JP" dirty="0" smtClean="0"/>
              <a:t>FFS </a:t>
            </a:r>
            <a:r>
              <a:rPr lang="en-GB" altLang="ja-JP" dirty="0"/>
              <a:t>for the subframe </a:t>
            </a:r>
            <a:r>
              <a:rPr lang="en-GB" altLang="ja-JP" dirty="0" err="1"/>
              <a:t>n+k</a:t>
            </a:r>
            <a:r>
              <a:rPr lang="en-GB" altLang="ja-JP" dirty="0"/>
              <a:t> not allowed for PDSCH (e.g. PMCH, TDD, HD-FDD</a:t>
            </a:r>
            <a:r>
              <a:rPr lang="en-GB" altLang="ja-JP" dirty="0" smtClean="0"/>
              <a:t>)</a:t>
            </a:r>
            <a:endParaRPr lang="en-US" altLang="ja-JP" dirty="0" smtClean="0"/>
          </a:p>
          <a:p>
            <a:r>
              <a:rPr lang="en-US" altLang="ja-JP" dirty="0" smtClean="0"/>
              <a:t>This overrides the previous agreement on the previous slide.</a:t>
            </a:r>
          </a:p>
        </p:txBody>
      </p:sp>
    </p:spTree>
    <p:extLst>
      <p:ext uri="{BB962C8B-B14F-4D97-AF65-F5344CB8AC3E}">
        <p14:creationId xmlns:p14="http://schemas.microsoft.com/office/powerpoint/2010/main" val="14054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4710</TotalTime>
  <Words>385</Words>
  <Application>Microsoft Office PowerPoint</Application>
  <PresentationFormat>画面に合わせる (4:3)</PresentationFormat>
  <Paragraphs>39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テーマ</vt:lpstr>
      <vt:lpstr>Way forward on Resource Allocation for PDSCH</vt:lpstr>
      <vt:lpstr>Proposal</vt:lpstr>
      <vt:lpstr>Background for k value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Contribution Summary for Rel-13 LC-MTC at RAN1#80</dc:title>
  <dc:creator>5132603</dc:creator>
  <cp:lastModifiedBy>NTT DOCOMO, INC. </cp:lastModifiedBy>
  <cp:revision>113</cp:revision>
  <dcterms:created xsi:type="dcterms:W3CDTF">2015-02-03T00:53:02Z</dcterms:created>
  <dcterms:modified xsi:type="dcterms:W3CDTF">2015-05-29T05:24:08Z</dcterms:modified>
</cp:coreProperties>
</file>