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</p:sldMasterIdLst>
  <p:notesMasterIdLst>
    <p:notesMasterId r:id="rId5"/>
  </p:notesMasterIdLst>
  <p:sldIdLst>
    <p:sldId id="394" r:id="rId2"/>
    <p:sldId id="395" r:id="rId3"/>
    <p:sldId id="396" r:id="rId4"/>
  </p:sldIdLst>
  <p:sldSz cx="9144000" cy="6858000" type="screen4x3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HGP創英角ｺﾞｼｯｸUB" pitchFamily="50" charset="-128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HGP創英角ｺﾞｼｯｸUB" pitchFamily="50" charset="-128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HGP創英角ｺﾞｼｯｸUB" pitchFamily="50" charset="-128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HGP創英角ｺﾞｼｯｸUB" pitchFamily="50" charset="-128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HGP創英角ｺﾞｼｯｸUB" pitchFamily="50" charset="-128"/>
        <a:cs typeface="Arial" panose="020B0604020202020204" pitchFamily="34" charset="0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HGP創英角ｺﾞｼｯｸUB" pitchFamily="50" charset="-128"/>
        <a:cs typeface="Arial" panose="020B0604020202020204" pitchFamily="34" charset="0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HGP創英角ｺﾞｼｯｸUB" pitchFamily="50" charset="-128"/>
        <a:cs typeface="Arial" panose="020B0604020202020204" pitchFamily="34" charset="0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HGP創英角ｺﾞｼｯｸUB" pitchFamily="50" charset="-128"/>
        <a:cs typeface="Arial" panose="020B0604020202020204" pitchFamily="34" charset="0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HGP創英角ｺﾞｼｯｸUB" pitchFamily="50" charset="-128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0000CC"/>
    <a:srgbClr val="01AE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583" autoAdjust="0"/>
    <p:restoredTop sz="94727" autoAdjust="0"/>
  </p:normalViewPr>
  <p:slideViewPr>
    <p:cSldViewPr>
      <p:cViewPr varScale="1">
        <p:scale>
          <a:sx n="54" d="100"/>
          <a:sy n="54" d="100"/>
        </p:scale>
        <p:origin x="1484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anose="020B0600070205080204" pitchFamily="34" charset="-128"/>
              </a:defRPr>
            </a:lvl1pPr>
          </a:lstStyle>
          <a:p>
            <a:fld id="{E895D194-7188-476C-8EA3-D88586175761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0881822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Mincho" panose="02020600040205080304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Mincho" panose="02020600040205080304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Mincho" panose="02020600040205080304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Mincho" panose="02020600040205080304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Mincho" panose="02020600040205080304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 descr="PPT_7th_0707_high_タイトル_001_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12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62" name="Rectangle 18"/>
          <p:cNvSpPr>
            <a:spLocks noGrp="1" noChangeArrowheads="1"/>
          </p:cNvSpPr>
          <p:nvPr>
            <p:ph type="ctrTitle"/>
          </p:nvPr>
        </p:nvSpPr>
        <p:spPr>
          <a:xfrm>
            <a:off x="250825" y="2276475"/>
            <a:ext cx="8642350" cy="1873250"/>
          </a:xfrm>
        </p:spPr>
        <p:txBody>
          <a:bodyPr lIns="91440" rIns="91440"/>
          <a:lstStyle>
            <a:lvl1pPr algn="ctr">
              <a:defRPr sz="3600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6163" name="Rectangle 19"/>
          <p:cNvSpPr>
            <a:spLocks noGrp="1" noChangeArrowheads="1"/>
          </p:cNvSpPr>
          <p:nvPr>
            <p:ph type="subTitle" idx="1"/>
          </p:nvPr>
        </p:nvSpPr>
        <p:spPr>
          <a:xfrm>
            <a:off x="250825" y="4292600"/>
            <a:ext cx="8642350" cy="1752600"/>
          </a:xfrm>
        </p:spPr>
        <p:txBody>
          <a:bodyPr anchor="ctr"/>
          <a:lstStyle>
            <a:lvl1pPr marL="0" indent="0" algn="ctr">
              <a:buFont typeface="Arial" charset="0"/>
              <a:buNone/>
              <a:defRPr sz="2000"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/>
              <a:t>Page </a:t>
            </a:r>
            <a:fld id="{62D55A65-7303-4834-B240-CA1B3041676C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821981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/>
              <a:t>Page </a:t>
            </a:r>
            <a:fld id="{AD0B6580-52A8-475D-9FF1-9CDA5537DA4C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334150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/>
              <a:t>Page </a:t>
            </a:r>
            <a:fld id="{7360EEEB-861D-4BF0-917E-DAF6F8EA8E4B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6373585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781800" y="115888"/>
            <a:ext cx="2209800" cy="6121400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152400" y="115888"/>
            <a:ext cx="6477000" cy="6121400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/>
              <a:t>Page </a:t>
            </a:r>
            <a:fld id="{5B9A0237-3AF5-45C7-AFAA-E84CCE626CE4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579779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/>
              <a:t>Page </a:t>
            </a:r>
            <a:fld id="{84F8077C-6EBF-42B8-BAF9-452C078B2982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560410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/>
              <a:t>Page </a:t>
            </a:r>
            <a:fld id="{BB3318BF-D4A4-41DA-A11D-4425F8CE2789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035924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152400" y="981075"/>
            <a:ext cx="4343400" cy="5256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981075"/>
            <a:ext cx="4343400" cy="5256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/>
              <a:t>Page </a:t>
            </a:r>
            <a:fld id="{E6F5C461-B84A-4E30-851F-E336DE71F361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543015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/>
              <a:t>Page </a:t>
            </a:r>
            <a:fld id="{485C4528-24C4-4F1B-8020-D805FABF6F2D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881266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/>
              <a:t>Page </a:t>
            </a:r>
            <a:fld id="{1ED386D2-F6CA-4F90-9462-47FACF974F4B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881005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/>
              <a:t>Page </a:t>
            </a:r>
            <a:fld id="{5672B4F0-CAD9-416D-A609-5913A7A428B5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788879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/>
              <a:t>Page </a:t>
            </a:r>
            <a:fld id="{8DEEAE70-40F5-4F85-943B-B7B75260AD59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874963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/>
              <a:t>Page </a:t>
            </a:r>
            <a:fld id="{FC39C73C-3512-4F7B-AB7C-3B2DD82F881C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128646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 descr="PPT_7th_0707_high_スライド_B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89700"/>
            <a:ext cx="9144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10" descr="PPT_7th_0707_スライド_01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562"/>
          <a:stretch>
            <a:fillRect/>
          </a:stretch>
        </p:blipFill>
        <p:spPr bwMode="auto">
          <a:xfrm>
            <a:off x="0" y="620713"/>
            <a:ext cx="9144000" cy="17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115888"/>
            <a:ext cx="883920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513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58888" y="6524625"/>
            <a:ext cx="21590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8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13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04800" y="6524625"/>
            <a:ext cx="811213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000" b="1"/>
            </a:lvl1pPr>
          </a:lstStyle>
          <a:p>
            <a:r>
              <a:rPr lang="en-US" altLang="ja-JP"/>
              <a:t>Page </a:t>
            </a:r>
            <a:fld id="{59C3FC47-0D6A-483E-8C09-C31ECAE0254B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103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981075"/>
            <a:ext cx="8839200" cy="525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90" r:id="rId1"/>
    <p:sldLayoutId id="2147484279" r:id="rId2"/>
    <p:sldLayoutId id="2147484280" r:id="rId3"/>
    <p:sldLayoutId id="2147484281" r:id="rId4"/>
    <p:sldLayoutId id="2147484282" r:id="rId5"/>
    <p:sldLayoutId id="2147484283" r:id="rId6"/>
    <p:sldLayoutId id="2147484284" r:id="rId7"/>
    <p:sldLayoutId id="2147484285" r:id="rId8"/>
    <p:sldLayoutId id="2147484286" r:id="rId9"/>
    <p:sldLayoutId id="2147484287" r:id="rId10"/>
    <p:sldLayoutId id="2147484288" r:id="rId11"/>
    <p:sldLayoutId id="2147484289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+mj-lt"/>
          <a:ea typeface="+mj-ea"/>
          <a:cs typeface="HGP創英角ｺﾞｼｯｸUB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Arial" charset="0"/>
          <a:ea typeface="HGP創英角ｺﾞｼｯｸUB" pitchFamily="50" charset="-128"/>
          <a:cs typeface="HGP創英角ｺﾞｼｯｸUB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Arial" charset="0"/>
          <a:ea typeface="HGP創英角ｺﾞｼｯｸUB" pitchFamily="50" charset="-128"/>
          <a:cs typeface="HGP創英角ｺﾞｼｯｸUB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Arial" charset="0"/>
          <a:ea typeface="HGP創英角ｺﾞｼｯｸUB" pitchFamily="50" charset="-128"/>
          <a:cs typeface="HGP創英角ｺﾞｼｯｸUB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Arial" charset="0"/>
          <a:ea typeface="HGP創英角ｺﾞｼｯｸUB" pitchFamily="50" charset="-128"/>
          <a:cs typeface="HGP創英角ｺﾞｼｯｸUB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Arial" charset="0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Arial" charset="0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Arial" charset="0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Arial" charset="0"/>
          <a:ea typeface="HGP創英角ｺﾞｼｯｸUB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Arial" panose="020B0604020202020204" pitchFamily="34" charset="0"/>
        <a:buChar char="▐"/>
        <a:defRPr kumimoji="1" sz="2200">
          <a:solidFill>
            <a:schemeClr val="tx1"/>
          </a:solidFill>
          <a:latin typeface="+mn-lt"/>
          <a:ea typeface="+mn-ea"/>
          <a:cs typeface="HGP創英角ｺﾞｼｯｸUB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l"/>
        <a:defRPr kumimoji="1" sz="2000">
          <a:solidFill>
            <a:schemeClr val="tx1"/>
          </a:solidFill>
          <a:latin typeface="+mn-lt"/>
          <a:ea typeface="+mn-ea"/>
          <a:cs typeface="HGP創英角ｺﾞｼｯｸUB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Arial" panose="020B0604020202020204" pitchFamily="34" charset="0"/>
        <a:buChar char="•"/>
        <a:defRPr kumimoji="1">
          <a:solidFill>
            <a:schemeClr val="tx1"/>
          </a:solidFill>
          <a:latin typeface="+mn-lt"/>
          <a:ea typeface="+mn-ea"/>
          <a:cs typeface="HGP創英角ｺﾞｼｯｸUB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Arial" panose="020B0604020202020204" pitchFamily="34" charset="0"/>
        <a:buChar char="–"/>
        <a:defRPr kumimoji="1" sz="1600">
          <a:solidFill>
            <a:schemeClr val="tx1"/>
          </a:solidFill>
          <a:latin typeface="+mn-lt"/>
          <a:ea typeface="+mn-ea"/>
          <a:cs typeface="HGP創英角ｺﾞｼｯｸUB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ＭＳ Ｐゴシック" panose="020B0600070205080204" pitchFamily="34" charset="-128"/>
          <a:cs typeface="HGP創英角ｺﾞｼｯｸUB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ＭＳ Ｐゴシック" pitchFamily="50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ＭＳ Ｐゴシック" pitchFamily="50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ＭＳ Ｐゴシック" pitchFamily="50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ＭＳ Ｐゴシック" pitchFamily="50" charset="-128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 txBox="1">
            <a:spLocks noChangeArrowheads="1"/>
          </p:cNvSpPr>
          <p:nvPr/>
        </p:nvSpPr>
        <p:spPr bwMode="auto">
          <a:xfrm>
            <a:off x="1187450" y="4149725"/>
            <a:ext cx="6408738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Arial" panose="020B0604020202020204" pitchFamily="34" charset="0"/>
              <a:buChar char="▐"/>
              <a:defRPr kumimoji="1" sz="2200">
                <a:solidFill>
                  <a:schemeClr val="tx1"/>
                </a:solidFill>
                <a:latin typeface="+mn-lt"/>
                <a:ea typeface="+mn-ea"/>
                <a:cs typeface="HGP創英角ｺﾞｼｯｸUB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l"/>
              <a:defRPr kumimoji="1" sz="2000">
                <a:solidFill>
                  <a:schemeClr val="tx1"/>
                </a:solidFill>
                <a:latin typeface="+mn-lt"/>
                <a:ea typeface="+mn-ea"/>
                <a:cs typeface="HGP創英角ｺﾞｼｯｸUB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  <a:cs typeface="HGP創英角ｺﾞｼｯｸUB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Arial" panose="020B0604020202020204" pitchFamily="34" charset="0"/>
              <a:buChar char="–"/>
              <a:defRPr kumimoji="1" sz="1600">
                <a:solidFill>
                  <a:schemeClr val="tx1"/>
                </a:solidFill>
                <a:latin typeface="+mn-lt"/>
                <a:ea typeface="+mn-ea"/>
                <a:cs typeface="HGP創英角ｺﾞｼｯｸUB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  <a:cs typeface="HGP創英角ｺﾞｼｯｸUB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</a:defRPr>
            </a:lvl9pPr>
          </a:lstStyle>
          <a:p>
            <a:pPr marL="0" indent="0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en-US" sz="2400" kern="0" dirty="0" smtClean="0"/>
              <a:t>NEC</a:t>
            </a:r>
            <a:r>
              <a:rPr lang="en-US" sz="2400" kern="0" dirty="0"/>
              <a:t>, </a:t>
            </a:r>
            <a:r>
              <a:rPr lang="en-US" sz="2400" kern="0" dirty="0" smtClean="0"/>
              <a:t>Ericsson, </a:t>
            </a:r>
            <a:r>
              <a:rPr lang="en-GB" altLang="ko-KR" sz="2400" dirty="0" smtClean="0"/>
              <a:t>Alcatel-Lucent, Alcatel-Lucent </a:t>
            </a:r>
            <a:r>
              <a:rPr lang="en-GB" altLang="ko-KR" sz="2400" dirty="0"/>
              <a:t>Shanghai </a:t>
            </a:r>
            <a:r>
              <a:rPr lang="en-GB" altLang="ko-KR" sz="2400" dirty="0" smtClean="0"/>
              <a:t>Bell</a:t>
            </a:r>
            <a:r>
              <a:rPr lang="en-US" altLang="ko-KR" sz="2400" dirty="0" smtClean="0"/>
              <a:t>, </a:t>
            </a:r>
            <a:r>
              <a:rPr lang="en-US" sz="2400" kern="0" dirty="0" smtClean="0"/>
              <a:t>Nokia </a:t>
            </a:r>
            <a:r>
              <a:rPr lang="en-US" sz="2400" kern="0" dirty="0" smtClean="0"/>
              <a:t>Networks, Nokia, Intel, Huawei, </a:t>
            </a:r>
            <a:r>
              <a:rPr lang="en-US" sz="2400" kern="0" dirty="0" err="1" smtClean="0"/>
              <a:t>HiSi</a:t>
            </a:r>
            <a:r>
              <a:rPr lang="en-US" sz="2400" kern="0" dirty="0" smtClean="0"/>
              <a:t>, ZTE, ETRI, Sierra Wireless, </a:t>
            </a:r>
            <a:r>
              <a:rPr lang="en-US" sz="2400" kern="0" dirty="0" err="1" smtClean="0"/>
              <a:t>Fujistu</a:t>
            </a:r>
            <a:r>
              <a:rPr lang="en-US" sz="2400" kern="0" dirty="0" smtClean="0"/>
              <a:t>, </a:t>
            </a:r>
            <a:r>
              <a:rPr lang="en-US" sz="2400" dirty="0" smtClean="0"/>
              <a:t>Qualcomm, Sony</a:t>
            </a:r>
            <a:endParaRPr lang="en-US" sz="2400" kern="0" dirty="0"/>
          </a:p>
        </p:txBody>
      </p:sp>
      <p:sp>
        <p:nvSpPr>
          <p:cNvPr id="3075" name="Rectangle 10"/>
          <p:cNvSpPr txBox="1">
            <a:spLocks noChangeArrowheads="1"/>
          </p:cNvSpPr>
          <p:nvPr/>
        </p:nvSpPr>
        <p:spPr bwMode="auto">
          <a:xfrm>
            <a:off x="325438" y="1758950"/>
            <a:ext cx="813435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ctr"/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1pPr>
            <a:lvl2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9pPr>
          </a:lstStyle>
          <a:p>
            <a:pPr marL="0" lvl="1" algn="ctr"/>
            <a:r>
              <a:rPr lang="en-US" altLang="en-US" sz="3200" dirty="0"/>
              <a:t>WF on </a:t>
            </a:r>
            <a:r>
              <a:rPr lang="en-GB" altLang="en-US" sz="3200" dirty="0"/>
              <a:t>Physical Channels for MTC</a:t>
            </a:r>
            <a:endParaRPr lang="en-US" altLang="en-US" sz="3200" b="1" dirty="0">
              <a:solidFill>
                <a:srgbClr val="3333FF"/>
              </a:solidFill>
            </a:endParaRPr>
          </a:p>
        </p:txBody>
      </p:sp>
      <p:sp>
        <p:nvSpPr>
          <p:cNvPr id="3076" name="テキスト ボックス 6"/>
          <p:cNvSpPr txBox="1">
            <a:spLocks noChangeArrowheads="1"/>
          </p:cNvSpPr>
          <p:nvPr/>
        </p:nvSpPr>
        <p:spPr bwMode="auto">
          <a:xfrm>
            <a:off x="-4763" y="-31750"/>
            <a:ext cx="47513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9pPr>
          </a:lstStyle>
          <a:p>
            <a:r>
              <a:rPr lang="en-US" altLang="ja-JP" sz="2400">
                <a:latin typeface="Calibri" panose="020F0502020204030204" pitchFamily="34" charset="0"/>
                <a:ea typeface="ＭＳ Ｐゴシック" panose="020B0600070205080204" pitchFamily="34" charset="-128"/>
                <a:cs typeface="HGP創英角ｺﾞｼｯｸUB" pitchFamily="50" charset="-128"/>
              </a:rPr>
              <a:t>3GPP TSG RAN WG1 #80</a:t>
            </a:r>
          </a:p>
          <a:p>
            <a:r>
              <a:rPr lang="en-US" altLang="ja-JP" sz="2400">
                <a:latin typeface="Calibri" panose="020F0502020204030204" pitchFamily="34" charset="0"/>
                <a:ea typeface="ＭＳ Ｐゴシック" panose="020B0600070205080204" pitchFamily="34" charset="-128"/>
                <a:cs typeface="HGP創英角ｺﾞｼｯｸUB" pitchFamily="50" charset="-128"/>
              </a:rPr>
              <a:t>Athens, Greece, February 9-13, 2015</a:t>
            </a:r>
          </a:p>
          <a:p>
            <a:r>
              <a:rPr lang="en-US" altLang="ja-JP" sz="2400">
                <a:latin typeface="Calibri" panose="020F0502020204030204" pitchFamily="34" charset="0"/>
                <a:ea typeface="ＭＳ Ｐゴシック" panose="020B0600070205080204" pitchFamily="34" charset="-128"/>
                <a:cs typeface="HGP創英角ｺﾞｼｯｸUB" pitchFamily="50" charset="-128"/>
              </a:rPr>
              <a:t>Agenda item 7.2.1.2.1</a:t>
            </a:r>
            <a:endParaRPr lang="ja-JP" altLang="en-US" sz="2400">
              <a:latin typeface="Calibri" panose="020F0502020204030204" pitchFamily="34" charset="0"/>
              <a:ea typeface="ＭＳ Ｐゴシック" panose="020B0600070205080204" pitchFamily="34" charset="-128"/>
              <a:cs typeface="HGP創英角ｺﾞｼｯｸUB" pitchFamily="50" charset="-128"/>
            </a:endParaRPr>
          </a:p>
        </p:txBody>
      </p:sp>
      <p:sp>
        <p:nvSpPr>
          <p:cNvPr id="3077" name="テキスト ボックス 5"/>
          <p:cNvSpPr txBox="1">
            <a:spLocks noChangeArrowheads="1"/>
          </p:cNvSpPr>
          <p:nvPr/>
        </p:nvSpPr>
        <p:spPr bwMode="auto">
          <a:xfrm>
            <a:off x="6588125" y="20796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9pPr>
          </a:lstStyle>
          <a:p>
            <a:r>
              <a:rPr lang="en-US" altLang="ja-JP" sz="2400" dirty="0" smtClean="0">
                <a:latin typeface="Calibri" panose="020F0502020204030204" pitchFamily="34" charset="0"/>
                <a:ea typeface="ＭＳ Ｐゴシック" panose="020B0600070205080204" pitchFamily="34" charset="-128"/>
                <a:cs typeface="HGP創英角ｺﾞｼｯｸUB" pitchFamily="50" charset="-128"/>
              </a:rPr>
              <a:t>R1-150911</a:t>
            </a:r>
            <a:endParaRPr lang="ja-JP" altLang="en-US" sz="2400" dirty="0">
              <a:latin typeface="Calibri" panose="020F0502020204030204" pitchFamily="34" charset="0"/>
              <a:ea typeface="ＭＳ Ｐゴシック" panose="020B0600070205080204" pitchFamily="34" charset="-128"/>
              <a:cs typeface="HGP創英角ｺﾞｼｯｸUB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15888"/>
            <a:ext cx="8991600" cy="539750"/>
          </a:xfrm>
        </p:spPr>
        <p:txBody>
          <a:bodyPr/>
          <a:lstStyle/>
          <a:p>
            <a:r>
              <a:rPr lang="en-GB" altLang="ja-JP" sz="2400" b="1" smtClean="0">
                <a:solidFill>
                  <a:srgbClr val="3333FF"/>
                </a:solidFill>
                <a:latin typeface="Segoe UI Semibold" panose="020B0702040204020203" pitchFamily="34" charset="0"/>
                <a:ea typeface="ＭＳ Ｐゴシック" panose="020B0600070205080204" pitchFamily="34" charset="-128"/>
              </a:rPr>
              <a:t>             </a:t>
            </a:r>
            <a:r>
              <a:rPr lang="en-US" altLang="ja-JP" sz="2400" b="1" smtClean="0">
                <a:solidFill>
                  <a:srgbClr val="3333FF"/>
                </a:solidFill>
              </a:rPr>
              <a:t>Background information</a:t>
            </a:r>
            <a:endParaRPr lang="en-GB" altLang="en-US" sz="1800" b="1" smtClean="0">
              <a:solidFill>
                <a:srgbClr val="3333FF"/>
              </a:solidFill>
              <a:latin typeface="Segoe UI Semibold" panose="020B0702040204020203" pitchFamily="34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925" y="1125538"/>
            <a:ext cx="8640763" cy="5400675"/>
          </a:xfrm>
        </p:spPr>
        <p:txBody>
          <a:bodyPr/>
          <a:lstStyle/>
          <a:p>
            <a:r>
              <a:rPr lang="en-US" altLang="en-US" sz="2400" b="1" u="sng" smtClean="0">
                <a:cs typeface="HGP創英角ｺﾞｼｯｸUB" pitchFamily="50" charset="-128"/>
              </a:rPr>
              <a:t>Agreement at RAN1#79:</a:t>
            </a:r>
            <a:endParaRPr lang="en-GB" altLang="en-US" sz="2400" smtClean="0">
              <a:cs typeface="HGP創英角ｺﾞｼｯｸUB" pitchFamily="50" charset="-128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altLang="en-US" sz="2400" smtClean="0">
                <a:cs typeface="HGP創英角ｺﾞｼｯｸUB" pitchFamily="50" charset="-128"/>
              </a:rPr>
              <a:t>At least for unicast PDSCH transmission scheduled by ‘Physical downlink control channel for MTC’, cross-subframe scheduling is supported at least for Rel-13 UE supporting enhanced coverage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en-US" altLang="en-US" sz="2400" smtClean="0">
              <a:cs typeface="HGP創英角ｺﾞｼｯｸUB" pitchFamily="50" charset="-128"/>
            </a:endParaRPr>
          </a:p>
          <a:p>
            <a:pPr lvl="1">
              <a:buFont typeface="Wingdings" panose="05000000000000000000" pitchFamily="2" charset="2"/>
              <a:buChar char="§"/>
            </a:pPr>
            <a:endParaRPr lang="en-GB" altLang="en-US" sz="2400" smtClean="0">
              <a:cs typeface="HGP創英角ｺﾞｼｯｸUB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15888"/>
            <a:ext cx="8991600" cy="539750"/>
          </a:xfrm>
        </p:spPr>
        <p:txBody>
          <a:bodyPr/>
          <a:lstStyle/>
          <a:p>
            <a:r>
              <a:rPr lang="en-GB" altLang="ja-JP" sz="2400" b="1" smtClean="0">
                <a:solidFill>
                  <a:srgbClr val="3333FF"/>
                </a:solidFill>
                <a:latin typeface="Segoe UI Semibold" panose="020B0702040204020203" pitchFamily="34" charset="0"/>
                <a:ea typeface="ＭＳ Ｐゴシック" panose="020B0600070205080204" pitchFamily="34" charset="-128"/>
              </a:rPr>
              <a:t>       </a:t>
            </a:r>
            <a:r>
              <a:rPr lang="en-US" altLang="ja-JP" sz="2400" b="1" smtClean="0">
                <a:solidFill>
                  <a:srgbClr val="3333FF"/>
                </a:solidFill>
              </a:rPr>
              <a:t>Proposals</a:t>
            </a:r>
            <a:endParaRPr lang="en-GB" altLang="en-US" sz="1800" b="1" smtClean="0">
              <a:solidFill>
                <a:srgbClr val="3333FF"/>
              </a:solidFill>
              <a:latin typeface="Segoe UI Semibold" panose="020B0702040204020203" pitchFamily="34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836713"/>
            <a:ext cx="8640763" cy="5545038"/>
          </a:xfrm>
        </p:spPr>
        <p:txBody>
          <a:bodyPr/>
          <a:lstStyle/>
          <a:p>
            <a:r>
              <a:rPr lang="en-US" altLang="en-US" dirty="0" smtClean="0">
                <a:cs typeface="HGP創英角ｺﾞｼｯｸUB" pitchFamily="50" charset="-128"/>
              </a:rPr>
              <a:t>For enhanced coverage UEs:</a:t>
            </a:r>
          </a:p>
          <a:p>
            <a:pPr lvl="1"/>
            <a:r>
              <a:rPr lang="en-US" altLang="en-US" sz="2200" dirty="0" smtClean="0">
                <a:cs typeface="HGP創英角ｺﾞｼｯｸUB" pitchFamily="50" charset="-128"/>
              </a:rPr>
              <a:t>Repetition/bundling is supported for </a:t>
            </a:r>
            <a:r>
              <a:rPr lang="en-US" altLang="zh-CN" sz="2200" dirty="0" smtClean="0">
                <a:cs typeface="Arial" panose="020B0604020202020204" pitchFamily="34" charset="0"/>
              </a:rPr>
              <a:t>the ‘Physical downlink control channel for MTC’</a:t>
            </a:r>
            <a:r>
              <a:rPr lang="en-US" altLang="en-US" sz="2200" dirty="0" smtClean="0">
                <a:cs typeface="HGP創英角ｺﾞｼｯｸUB" pitchFamily="50" charset="-128"/>
              </a:rPr>
              <a:t>, PDSCH and ‘Physical uplink data channel’.</a:t>
            </a:r>
          </a:p>
          <a:p>
            <a:pPr lvl="1">
              <a:buFont typeface="Arial" panose="020B0604020202020204" pitchFamily="34" charset="0"/>
              <a:buChar char="▐"/>
            </a:pPr>
            <a:endParaRPr lang="en-US" altLang="en-US" sz="2200" dirty="0" smtClean="0">
              <a:cs typeface="HGP創英角ｺﾞｼｯｸUB" pitchFamily="50" charset="-128"/>
            </a:endParaRPr>
          </a:p>
          <a:p>
            <a:r>
              <a:rPr lang="en-US" sz="2400" dirty="0"/>
              <a:t>For Rel-13 low complexity MTC UEs:</a:t>
            </a:r>
            <a:endParaRPr lang="en-GB" sz="2400" dirty="0"/>
          </a:p>
          <a:p>
            <a:pPr lvl="1"/>
            <a:r>
              <a:rPr lang="en-US" dirty="0" smtClean="0"/>
              <a:t>At </a:t>
            </a:r>
            <a:r>
              <a:rPr lang="en-US" dirty="0"/>
              <a:t>least for unicast PDSCH transmission scheduled by ‘Physical downlink control channel for MTC’, cross-</a:t>
            </a:r>
            <a:r>
              <a:rPr lang="en-US" dirty="0" err="1"/>
              <a:t>subframe</a:t>
            </a:r>
            <a:r>
              <a:rPr lang="en-US" dirty="0"/>
              <a:t> scheduling is </a:t>
            </a:r>
            <a:r>
              <a:rPr lang="en-US" dirty="0" smtClean="0"/>
              <a:t>supported </a:t>
            </a:r>
            <a:r>
              <a:rPr lang="en-US" dirty="0"/>
              <a:t>for normal coverage</a:t>
            </a:r>
            <a:endParaRPr lang="en-GB" dirty="0"/>
          </a:p>
          <a:p>
            <a:pPr lvl="2"/>
            <a:r>
              <a:rPr lang="en-US" dirty="0" smtClean="0"/>
              <a:t>For </a:t>
            </a:r>
            <a:r>
              <a:rPr lang="en-US" dirty="0"/>
              <a:t>a UE </a:t>
            </a:r>
            <a:r>
              <a:rPr lang="en-US" u="sng" dirty="0"/>
              <a:t>in normal coverage</a:t>
            </a:r>
            <a:r>
              <a:rPr lang="en-US" dirty="0"/>
              <a:t>, it is allowed to have ‘Physical downlink control channel for MTC’ and </a:t>
            </a:r>
            <a:r>
              <a:rPr lang="en-US" u="sng" dirty="0"/>
              <a:t>un-associated</a:t>
            </a:r>
            <a:r>
              <a:rPr lang="en-US" dirty="0"/>
              <a:t> PDSCH in the same </a:t>
            </a:r>
            <a:r>
              <a:rPr lang="en-US" dirty="0" err="1"/>
              <a:t>subframe</a:t>
            </a:r>
            <a:r>
              <a:rPr lang="en-US" dirty="0"/>
              <a:t> </a:t>
            </a:r>
            <a:endParaRPr lang="en-US" dirty="0" smtClean="0"/>
          </a:p>
          <a:p>
            <a:pPr lvl="2"/>
            <a:r>
              <a:rPr lang="en-US" dirty="0"/>
              <a:t>FFS: transmission of “Physical downlink control channel for MTC” and the </a:t>
            </a:r>
            <a:r>
              <a:rPr lang="en-US" u="sng" dirty="0"/>
              <a:t>associated</a:t>
            </a:r>
            <a:r>
              <a:rPr lang="en-US" dirty="0"/>
              <a:t> PDSCH in the same </a:t>
            </a:r>
            <a:r>
              <a:rPr lang="en-US" dirty="0" err="1"/>
              <a:t>subframe</a:t>
            </a:r>
            <a:r>
              <a:rPr lang="en-US" dirty="0"/>
              <a:t> is supported </a:t>
            </a:r>
            <a:endParaRPr lang="en-GB" altLang="ja-JP" b="1" dirty="0" smtClean="0">
              <a:latin typeface="Calibri" panose="020F0502020204030204" pitchFamily="34" charset="0"/>
              <a:ea typeface="ＭＳ Ｐゴシック" panose="020B0600070205080204" pitchFamily="34" charset="-128"/>
              <a:cs typeface="HGP創英角ｺﾞｼｯｸUB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ream_stn">
  <a:themeElements>
    <a:clrScheme name="stream_stn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D200"/>
      </a:accent1>
      <a:accent2>
        <a:srgbClr val="E62D00"/>
      </a:accent2>
      <a:accent3>
        <a:srgbClr val="FFFFFF"/>
      </a:accent3>
      <a:accent4>
        <a:srgbClr val="000000"/>
      </a:accent4>
      <a:accent5>
        <a:srgbClr val="FFE5AA"/>
      </a:accent5>
      <a:accent6>
        <a:srgbClr val="D02800"/>
      </a:accent6>
      <a:hlink>
        <a:srgbClr val="00B4A0"/>
      </a:hlink>
      <a:folHlink>
        <a:srgbClr val="69B43C"/>
      </a:folHlink>
    </a:clrScheme>
    <a:fontScheme name="stream_stn">
      <a:majorFont>
        <a:latin typeface="Arial"/>
        <a:ea typeface="HGP創英角ｺﾞｼｯｸUB"/>
        <a:cs typeface=""/>
      </a:majorFont>
      <a:minorFont>
        <a:latin typeface="Arial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38100" cap="flat" cmpd="sng" algn="ctr">
          <a:solidFill>
            <a:srgbClr val="00B4A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288000" tIns="90000" rIns="288000" bIns="9000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HGP創英角ｺﾞｼｯｸUB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38100" cap="flat" cmpd="sng" algn="ctr">
          <a:solidFill>
            <a:srgbClr val="00B4A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288000" tIns="90000" rIns="288000" bIns="9000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HGP創英角ｺﾞｼｯｸUB" pitchFamily="50" charset="-128"/>
          </a:defRPr>
        </a:defPPr>
      </a:lstStyle>
    </a:lnDef>
  </a:objectDefaults>
  <a:extraClrSchemeLst>
    <a:extraClrScheme>
      <a:clrScheme name="stream_st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_st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_st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_st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_st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_st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_st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_st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_st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_st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_st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_st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_st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D200"/>
        </a:accent1>
        <a:accent2>
          <a:srgbClr val="E62D00"/>
        </a:accent2>
        <a:accent3>
          <a:srgbClr val="FFFFFF"/>
        </a:accent3>
        <a:accent4>
          <a:srgbClr val="000000"/>
        </a:accent4>
        <a:accent5>
          <a:srgbClr val="FFE5AA"/>
        </a:accent5>
        <a:accent6>
          <a:srgbClr val="D02800"/>
        </a:accent6>
        <a:hlink>
          <a:srgbClr val="00B4A0"/>
        </a:hlink>
        <a:folHlink>
          <a:srgbClr val="69B43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_stn 14">
        <a:dk1>
          <a:srgbClr val="000000"/>
        </a:dk1>
        <a:lt1>
          <a:srgbClr val="FFFFFF"/>
        </a:lt1>
        <a:dk2>
          <a:srgbClr val="000066"/>
        </a:dk2>
        <a:lt2>
          <a:srgbClr val="808080"/>
        </a:lt2>
        <a:accent1>
          <a:srgbClr val="FFD200"/>
        </a:accent1>
        <a:accent2>
          <a:srgbClr val="E62D00"/>
        </a:accent2>
        <a:accent3>
          <a:srgbClr val="FFFFFF"/>
        </a:accent3>
        <a:accent4>
          <a:srgbClr val="000000"/>
        </a:accent4>
        <a:accent5>
          <a:srgbClr val="FFE5AA"/>
        </a:accent5>
        <a:accent6>
          <a:srgbClr val="D02800"/>
        </a:accent6>
        <a:hlink>
          <a:srgbClr val="00B4A0"/>
        </a:hlink>
        <a:folHlink>
          <a:srgbClr val="69B43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stream_stn</Template>
  <TotalTime>102688</TotalTime>
  <Words>199</Words>
  <Application>Microsoft Office PowerPoint</Application>
  <PresentationFormat>On-screen Show (4:3)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ＭＳ Ｐゴシック</vt:lpstr>
      <vt:lpstr>MS PMincho</vt:lpstr>
      <vt:lpstr>Arial</vt:lpstr>
      <vt:lpstr>Calibri</vt:lpstr>
      <vt:lpstr>HGP創英角ｺﾞｼｯｸUB</vt:lpstr>
      <vt:lpstr>Segoe UI Semibold</vt:lpstr>
      <vt:lpstr>Wingdings</vt:lpstr>
      <vt:lpstr>stream_stn</vt:lpstr>
      <vt:lpstr>PowerPoint Presentation</vt:lpstr>
      <vt:lpstr>             Background information</vt:lpstr>
      <vt:lpstr>       Proposals</vt:lpstr>
    </vt:vector>
  </TitlesOfParts>
  <Company>NEC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NEC</dc:creator>
  <cp:lastModifiedBy>Yassin Awad</cp:lastModifiedBy>
  <cp:revision>739</cp:revision>
  <cp:lastPrinted>1601-01-01T00:00:00Z</cp:lastPrinted>
  <dcterms:created xsi:type="dcterms:W3CDTF">2009-10-12T08:28:31Z</dcterms:created>
  <dcterms:modified xsi:type="dcterms:W3CDTF">2015-02-13T06:25:56Z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