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68" r:id="rId3"/>
    <p:sldId id="270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897" autoAdjust="0"/>
    <p:restoredTop sz="93321" autoAdjust="0"/>
  </p:normalViewPr>
  <p:slideViewPr>
    <p:cSldViewPr>
      <p:cViewPr varScale="1">
        <p:scale>
          <a:sx n="64" d="100"/>
          <a:sy n="64" d="100"/>
        </p:scale>
        <p:origin x="-1956" y="-102"/>
      </p:cViewPr>
      <p:guideLst>
        <p:guide orient="horz" pos="2160"/>
        <p:guide pos="2880"/>
      </p:guideLst>
    </p:cSldViewPr>
  </p:slideViewPr>
  <p:notesTextViewPr>
    <p:cViewPr>
      <p:scale>
        <a:sx n="66" d="100"/>
        <a:sy n="66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2015/2/12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2015/2/12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2015/2/12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2015/2/12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2015/2/12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2015/2/12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2015/2/12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2015/2/12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2015/2/12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2015/2/12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2015/2/12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2015/2/12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WF on </a:t>
            </a:r>
            <a:r>
              <a:rPr lang="en-US" altLang="zh-CN" dirty="0" smtClean="0"/>
              <a:t>narrowing down options for PBCH repetition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2351112"/>
          </a:xfrm>
        </p:spPr>
        <p:txBody>
          <a:bodyPr>
            <a:normAutofit/>
          </a:bodyPr>
          <a:lstStyle/>
          <a:p>
            <a:r>
              <a:rPr lang="en-US" dirty="0" smtClean="0"/>
              <a:t>Huawei, HiSilicon, </a:t>
            </a:r>
            <a:r>
              <a:rPr lang="en-US" altLang="zh-CN" dirty="0" smtClean="0"/>
              <a:t>Alcatel-Lucent, Alcatel-Lucent Shanghai Bell, </a:t>
            </a:r>
            <a:r>
              <a:rPr lang="en-US" altLang="zh-CN" dirty="0" err="1" smtClean="0"/>
              <a:t>InterDigital</a:t>
            </a:r>
            <a:endParaRPr lang="en-US" dirty="0"/>
          </a:p>
        </p:txBody>
      </p:sp>
      <p:sp>
        <p:nvSpPr>
          <p:cNvPr id="7" name="テキスト ボックス 5"/>
          <p:cNvSpPr txBox="1">
            <a:spLocks noChangeArrowheads="1"/>
          </p:cNvSpPr>
          <p:nvPr/>
        </p:nvSpPr>
        <p:spPr bwMode="auto">
          <a:xfrm>
            <a:off x="7524750" y="188913"/>
            <a:ext cx="153439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r>
              <a:rPr lang="en-US" altLang="ja-JP" sz="2400" dirty="0" smtClean="0">
                <a:latin typeface="Calibri" pitchFamily="34" charset="0"/>
              </a:rPr>
              <a:t>R1-150889</a:t>
            </a:r>
            <a:endParaRPr lang="ja-JP" altLang="en-US" sz="2400" dirty="0">
              <a:latin typeface="Calibri" pitchFamily="34" charset="0"/>
            </a:endParaRPr>
          </a:p>
        </p:txBody>
      </p:sp>
      <p:sp>
        <p:nvSpPr>
          <p:cNvPr id="8" name="テキスト ボックス 6"/>
          <p:cNvSpPr txBox="1">
            <a:spLocks noChangeArrowheads="1"/>
          </p:cNvSpPr>
          <p:nvPr/>
        </p:nvSpPr>
        <p:spPr bwMode="auto">
          <a:xfrm>
            <a:off x="179388" y="188913"/>
            <a:ext cx="4751172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r>
              <a:rPr lang="en-US" altLang="ja-JP" sz="2400" dirty="0">
                <a:latin typeface="Calibri" pitchFamily="34" charset="0"/>
              </a:rPr>
              <a:t>3GPP TSG RAN WG1 </a:t>
            </a:r>
            <a:r>
              <a:rPr lang="en-US" altLang="ja-JP" sz="2400" dirty="0" smtClean="0">
                <a:latin typeface="Calibri" pitchFamily="34" charset="0"/>
              </a:rPr>
              <a:t>#80</a:t>
            </a:r>
            <a:endParaRPr lang="en-US" altLang="ja-JP" sz="2400" dirty="0">
              <a:latin typeface="Calibri" pitchFamily="34" charset="0"/>
            </a:endParaRPr>
          </a:p>
          <a:p>
            <a:r>
              <a:rPr lang="en-US" altLang="ja-JP" sz="2400" dirty="0" smtClean="0">
                <a:latin typeface="Calibri" pitchFamily="34" charset="0"/>
              </a:rPr>
              <a:t>Athens, Greece, February 9-13, 2015</a:t>
            </a:r>
            <a:endParaRPr lang="en-US" altLang="ja-JP" sz="2400" dirty="0">
              <a:latin typeface="Calibri" pitchFamily="34" charset="0"/>
            </a:endParaRPr>
          </a:p>
          <a:p>
            <a:pPr eaLnBrk="1" hangingPunct="1"/>
            <a:r>
              <a:rPr lang="en-US" altLang="ja-JP" sz="2400" dirty="0">
                <a:latin typeface="Calibri" pitchFamily="34" charset="0"/>
              </a:rPr>
              <a:t>Agenda </a:t>
            </a:r>
            <a:r>
              <a:rPr lang="en-US" altLang="ja-JP" sz="2400" dirty="0" smtClean="0">
                <a:latin typeface="Calibri" pitchFamily="34" charset="0"/>
              </a:rPr>
              <a:t>item 7.2.1.2.3</a:t>
            </a:r>
            <a:endParaRPr lang="ja-JP" altLang="en-US" sz="2400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69556231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altLang="zh-CN" dirty="0" smtClean="0"/>
          </a:p>
          <a:p>
            <a:r>
              <a:rPr lang="en-US" altLang="zh-CN" dirty="0" smtClean="0"/>
              <a:t>Choose among Option 1-A or 2-A or 3-B or 3-C or 4-B or 4-C in RAN1#80bis</a:t>
            </a:r>
          </a:p>
          <a:p>
            <a:r>
              <a:rPr lang="en-US" altLang="zh-CN" dirty="0" smtClean="0"/>
              <a:t>Continue discussion until Thursday to try to achieve further narrow down. </a:t>
            </a:r>
            <a:endParaRPr lang="zh-CN" alt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/>
          <a:lstStyle/>
          <a:p>
            <a:r>
              <a:rPr lang="en-US" dirty="0" smtClean="0"/>
              <a:t>Proposals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5472608"/>
          </a:xfrm>
        </p:spPr>
        <p:txBody>
          <a:bodyPr>
            <a:normAutofit fontScale="85000" lnSpcReduction="20000"/>
          </a:bodyPr>
          <a:lstStyle/>
          <a:p>
            <a:pPr marL="342900" lvl="1" indent="-342900">
              <a:buFont typeface="Arial" pitchFamily="34" charset="0"/>
              <a:buChar char="•"/>
            </a:pPr>
            <a:r>
              <a:rPr lang="en-US" altLang="zh-CN" sz="3200" dirty="0" smtClean="0"/>
              <a:t>For Option C “pattern(s)” can include a pattern for which the given number of cycles is infinite. </a:t>
            </a:r>
            <a:endParaRPr lang="en-US" altLang="zh-CN" dirty="0" smtClean="0"/>
          </a:p>
          <a:p>
            <a:pPr marL="342900" lvl="1" indent="-342900">
              <a:buFont typeface="Arial" pitchFamily="34" charset="0"/>
              <a:buChar char="•"/>
            </a:pPr>
            <a:r>
              <a:rPr lang="en-US" altLang="zh-CN" sz="3200" dirty="0" smtClean="0"/>
              <a:t>Choose between the following combinations in RAN1#80bis</a:t>
            </a:r>
            <a:endParaRPr lang="en-US" sz="3100" b="1" dirty="0" smtClean="0"/>
          </a:p>
          <a:p>
            <a:pPr marL="742950" lvl="2" indent="-342900">
              <a:buFont typeface="Wingdings" pitchFamily="2" charset="2"/>
              <a:buChar char="ü"/>
            </a:pPr>
            <a:r>
              <a:rPr lang="en-US" sz="2700" b="1" dirty="0" smtClean="0"/>
              <a:t>Option 1 – Option A</a:t>
            </a:r>
          </a:p>
          <a:p>
            <a:pPr marL="742950" lvl="2" indent="-342900">
              <a:buFont typeface="Wingdings" pitchFamily="2" charset="2"/>
              <a:buChar char="ü"/>
            </a:pPr>
            <a:r>
              <a:rPr lang="en-US" sz="2700" b="1" dirty="0" smtClean="0"/>
              <a:t>Option 3 – Option C </a:t>
            </a:r>
          </a:p>
          <a:p>
            <a:pPr marL="342900" lvl="1" indent="-342900">
              <a:buFont typeface="Arial" pitchFamily="34" charset="0"/>
              <a:buChar char="•"/>
            </a:pPr>
            <a:r>
              <a:rPr lang="en-US" altLang="zh-CN" sz="3100" dirty="0" smtClean="0"/>
              <a:t>For further selecting between the above two combinations: </a:t>
            </a:r>
          </a:p>
          <a:p>
            <a:pPr marL="742950" lvl="2" indent="-342900"/>
            <a:r>
              <a:rPr lang="en-US" sz="2700" dirty="0" smtClean="0"/>
              <a:t>In Option 3, the “1 other </a:t>
            </a:r>
            <a:r>
              <a:rPr lang="en-US" sz="2700" dirty="0" err="1" smtClean="0"/>
              <a:t>subframe</a:t>
            </a:r>
            <a:r>
              <a:rPr lang="en-US" sz="2700" dirty="0" smtClean="0"/>
              <a:t>” could be the same or different for FDD and TDD (e.g., </a:t>
            </a:r>
            <a:r>
              <a:rPr lang="en-US" sz="2700" dirty="0" err="1" smtClean="0"/>
              <a:t>sf</a:t>
            </a:r>
            <a:r>
              <a:rPr lang="en-US" sz="2700" dirty="0" smtClean="0"/>
              <a:t> #5 for FDD and TDD, or sf#5 for TDD and sf#9 for FDD).</a:t>
            </a:r>
          </a:p>
          <a:p>
            <a:pPr marL="742950" lvl="2" indent="-342900"/>
            <a:r>
              <a:rPr lang="en-US" sz="2700" dirty="0" smtClean="0"/>
              <a:t>Power consumption should be considered and latency can be considered.</a:t>
            </a:r>
          </a:p>
          <a:p>
            <a:pPr marL="742950" lvl="2" indent="-342900"/>
            <a:r>
              <a:rPr lang="en-US" altLang="zh-CN" sz="2700" dirty="0" smtClean="0"/>
              <a:t>Configurability of the coverage enhancement amount of the PBCH can be considered at a per cell level.</a:t>
            </a:r>
            <a:endParaRPr lang="zh-CN" altLang="zh-CN" sz="2700" dirty="0" smtClean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1312</TotalTime>
  <Words>182</Words>
  <Application>Microsoft Office PowerPoint</Application>
  <PresentationFormat>On-screen Show (4:3)</PresentationFormat>
  <Paragraphs>19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主题</vt:lpstr>
      <vt:lpstr>WF on narrowing down options for PBCH repetition</vt:lpstr>
      <vt:lpstr>Background</vt:lpstr>
      <vt:lpstr>Proposals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Xiajinhuan (June Xia, HiSilicon)</dc:creator>
  <cp:lastModifiedBy>Matthew Webb</cp:lastModifiedBy>
  <cp:revision>178</cp:revision>
  <dcterms:created xsi:type="dcterms:W3CDTF">2014-11-19T18:15:29Z</dcterms:created>
  <dcterms:modified xsi:type="dcterms:W3CDTF">2015-02-12T09:11:15Z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_ms_pID_72543">
    <vt:lpwstr>(3)BlthmoMlY+71seRBuEEEeIuKpCcByVs95VChxBkoFOaH88htKBXJte6Yp5ofiRTInS2N2fp9
uIGvfYLcRO5LdurpqZYU9vXoSAr7rZWzbUmvJgfOTZza189l6W/Rcco+F1neGv5UtZ5MIWLb
UBMqOGRWBsOWxEhNCGZJS/Ewq8GwZsUg2NQRJYkkNn8X4P6JaWb5hknh9dta0dF9fepouq4d
Et7iaDm6jPHyr5jOou</vt:lpwstr>
  </property>
  <property fmtid="{D5CDD505-2E9C-101B-9397-08002B2CF9AE}" pid="3" name="_new_ms_pID_725431">
    <vt:lpwstr>oSTFERS+GN6vP7WYjBhXml4RvrJ/XuL/B1Zx6IGJv2nCmj/fvtmlyp
cXgT5dVJPqmnS1gRL1r0iYuXqi7cpIjedSlbn5YZI9cBfGVBgeCWewWIyaJ/1/3XvYx47ljD
OpYuB2XTTeRLXemYSCZ3ys43EI3x1S+J6d7+ArPiC1v5MpdpM2TplpP1IFj4kOJzCq9Z3fDC
uHQokmILBnFaHl+sCCWi5biz9xGL1/gnwFyA</vt:lpwstr>
  </property>
  <property fmtid="{D5CDD505-2E9C-101B-9397-08002B2CF9AE}" pid="4" name="_new_ms_pID_725432">
    <vt:lpwstr>DMSQfb+fZOzbtx4dhK6KylL5QYS1k73fzkJQ
GYhQXrp1</vt:lpwstr>
  </property>
  <property fmtid="{D5CDD505-2E9C-101B-9397-08002B2CF9AE}" pid="5" name="sflag">
    <vt:lpwstr>1423691836</vt:lpwstr>
  </property>
</Properties>
</file>