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4" r:id="rId4"/>
    <p:sldId id="263" r:id="rId5"/>
    <p:sldId id="26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PBCH Coverage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Ericsson, </a:t>
            </a:r>
            <a:r>
              <a:rPr lang="en-US" dirty="0" err="1" smtClean="0"/>
              <a:t>InterDigital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R1-150872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February 9-13,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Rel-13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Many Rel-12 agreements were adopted into Rel-13 at RAN1#79</a:t>
            </a:r>
          </a:p>
          <a:p>
            <a:pPr lvl="1"/>
            <a:r>
              <a:rPr lang="en-US" dirty="0" smtClean="0"/>
              <a:t>See R1-15400 for full list</a:t>
            </a:r>
          </a:p>
          <a:p>
            <a:r>
              <a:rPr lang="en-US" dirty="0" smtClean="0"/>
              <a:t>This includes the existing options for PBCH repetition burst design and configuration (see next slide)</a:t>
            </a:r>
          </a:p>
          <a:p>
            <a:r>
              <a:rPr lang="en-US" dirty="0" smtClean="0"/>
              <a:t>These have been discussed in several meetings, and some further progress is needed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PBCH repetition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u="sng" dirty="0" smtClean="0">
                <a:solidFill>
                  <a:srgbClr val="00B050"/>
                </a:solidFill>
              </a:rPr>
              <a:t>Agreements:</a:t>
            </a:r>
            <a:endParaRPr lang="en-US" dirty="0" smtClean="0">
              <a:solidFill>
                <a:srgbClr val="00B050"/>
              </a:solidFill>
            </a:endParaRPr>
          </a:p>
          <a:p>
            <a:pPr lvl="0"/>
            <a:r>
              <a:rPr lang="en-US" dirty="0" smtClean="0"/>
              <a:t>Agree that we only select ONE of the following options that define the repetition burst within the 40ms PBCH cycle:</a:t>
            </a:r>
          </a:p>
          <a:p>
            <a:pPr lvl="1"/>
            <a:r>
              <a:rPr lang="en-US" dirty="0" smtClean="0"/>
              <a:t>Option 1: Repetition in SF#0</a:t>
            </a:r>
          </a:p>
          <a:p>
            <a:pPr lvl="1"/>
            <a:r>
              <a:rPr lang="en-US" dirty="0" smtClean="0"/>
              <a:t>Option 2: Repetition in SF#0 + repetition in SF#5 in odd frames.</a:t>
            </a:r>
          </a:p>
          <a:p>
            <a:pPr lvl="1"/>
            <a:r>
              <a:rPr lang="en-US" dirty="0" smtClean="0"/>
              <a:t>Option 3: Repetition in SF#0 + repetition in 1 other sub-frame in all frames</a:t>
            </a:r>
          </a:p>
          <a:p>
            <a:pPr lvl="1"/>
            <a:r>
              <a:rPr lang="en-US" dirty="0" smtClean="0"/>
              <a:t>Option 4: Repetition in SF#0 + repetition in 3 other sub-frames in all frames </a:t>
            </a:r>
          </a:p>
          <a:p>
            <a:pPr lvl="1"/>
            <a:r>
              <a:rPr lang="en-US" dirty="0" smtClean="0"/>
              <a:t>FFS until the next meeting which REs should be excluded for PBCH repetition</a:t>
            </a:r>
          </a:p>
          <a:p>
            <a:r>
              <a:rPr lang="en-US" dirty="0" smtClean="0"/>
              <a:t>Agree that “user data and MIB repetition are assumed not to be sent in the same PRBs.”</a:t>
            </a:r>
          </a:p>
          <a:p>
            <a:pPr lvl="0"/>
            <a:r>
              <a:rPr lang="en-US" dirty="0" smtClean="0"/>
              <a:t>Agree that we shall only select ONE of the options below for configuration of transmission across 40ms cycles:</a:t>
            </a:r>
          </a:p>
          <a:p>
            <a:pPr lvl="1"/>
            <a:r>
              <a:rPr lang="en-US" dirty="0" smtClean="0"/>
              <a:t>Option A: Always send repetition in every 40ms cycle.</a:t>
            </a:r>
          </a:p>
          <a:p>
            <a:pPr lvl="1"/>
            <a:r>
              <a:rPr lang="en-US" dirty="0" smtClean="0"/>
              <a:t>Option B: Dynamic on/off of repetitions on a per 40x ms cycle basis.</a:t>
            </a:r>
          </a:p>
          <a:p>
            <a:pPr lvl="1"/>
            <a:r>
              <a:rPr lang="en-US" dirty="0" smtClean="0"/>
              <a:t>Option C: Repetition based on pattern(s) across a given number of cycles.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Minimize PBCH acquisition time</a:t>
            </a:r>
          </a:p>
          <a:p>
            <a:r>
              <a:rPr lang="en-US" dirty="0" smtClean="0"/>
              <a:t>Balance UE power saving and DL resource usage</a:t>
            </a:r>
          </a:p>
          <a:p>
            <a:pPr lvl="1"/>
            <a:r>
              <a:rPr lang="en-US" dirty="0" smtClean="0"/>
              <a:t>PBCH acquisition is not the main part of cell acquisition power consumption</a:t>
            </a:r>
          </a:p>
          <a:p>
            <a:pPr lvl="1"/>
            <a:r>
              <a:rPr lang="en-US" dirty="0" smtClean="0"/>
              <a:t>NW should not be required to always send PBCH repetitions</a:t>
            </a:r>
          </a:p>
          <a:p>
            <a:pPr lvl="1"/>
            <a:r>
              <a:rPr lang="en-US" dirty="0" err="1" smtClean="0"/>
              <a:t>eNB</a:t>
            </a:r>
            <a:r>
              <a:rPr lang="en-US" dirty="0" smtClean="0"/>
              <a:t> can decide when the PBCH repetition is transmitted. 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/>
              <a:t>Narrow down the options for PBCH coverage </a:t>
            </a:r>
            <a:r>
              <a:rPr lang="en-US" b="1" dirty="0" err="1" smtClean="0"/>
              <a:t>enh</a:t>
            </a:r>
            <a:r>
              <a:rPr lang="en-US" b="1" dirty="0" smtClean="0"/>
              <a:t> as follows:</a:t>
            </a:r>
          </a:p>
          <a:p>
            <a:pPr lvl="1"/>
            <a:r>
              <a:rPr lang="en-US" dirty="0" smtClean="0"/>
              <a:t>Agree that we only select ONE of the following options that define the repetition burst within the 40ms PBCH cycle:</a:t>
            </a:r>
          </a:p>
          <a:p>
            <a:pPr lvl="2"/>
            <a:r>
              <a:rPr lang="en-US" strike="sngStrike" dirty="0" smtClean="0">
                <a:solidFill>
                  <a:srgbClr val="FF0000"/>
                </a:solidFill>
              </a:rPr>
              <a:t>Option 1: Repetition in SF#0</a:t>
            </a:r>
          </a:p>
          <a:p>
            <a:pPr lvl="2"/>
            <a:r>
              <a:rPr lang="en-US" strike="sngStrike" dirty="0" smtClean="0">
                <a:solidFill>
                  <a:srgbClr val="FF0000"/>
                </a:solidFill>
              </a:rPr>
              <a:t>Option 2: Repetition in SF#0 + repetition in SF#5 in odd frames.</a:t>
            </a:r>
          </a:p>
          <a:p>
            <a:pPr lvl="2"/>
            <a:r>
              <a:rPr lang="en-US" dirty="0" smtClean="0"/>
              <a:t>Option 3: Repetition in SF#0 + repetition in 1 other sub-frame in all frames</a:t>
            </a:r>
          </a:p>
          <a:p>
            <a:pPr lvl="2"/>
            <a:r>
              <a:rPr lang="en-US" dirty="0" smtClean="0"/>
              <a:t>Option 4: Repetition in SF#0 + repetition in 3 other sub-frames in all frames </a:t>
            </a:r>
          </a:p>
          <a:p>
            <a:pPr lvl="2"/>
            <a:r>
              <a:rPr lang="en-US" dirty="0" smtClean="0"/>
              <a:t>FFS until </a:t>
            </a:r>
            <a:r>
              <a:rPr lang="en-US" dirty="0" smtClean="0">
                <a:solidFill>
                  <a:srgbClr val="FF0000"/>
                </a:solidFill>
              </a:rPr>
              <a:t>RAN1#80bis</a:t>
            </a:r>
            <a:r>
              <a:rPr lang="en-US" dirty="0" smtClean="0"/>
              <a:t> which REs should be excluded for PBCH repetition</a:t>
            </a:r>
          </a:p>
          <a:p>
            <a:pPr lvl="1"/>
            <a:r>
              <a:rPr lang="en-US" dirty="0" smtClean="0"/>
              <a:t>Agree that “user data and MIB repetition are assumed not to be sent in the same PRBs.”</a:t>
            </a:r>
          </a:p>
          <a:p>
            <a:pPr lvl="1"/>
            <a:r>
              <a:rPr lang="en-US" dirty="0" smtClean="0"/>
              <a:t>Agree that we shall only select ONE of the options below for configuration of transmission across 40ms cycles:</a:t>
            </a:r>
          </a:p>
          <a:p>
            <a:pPr lvl="2"/>
            <a:r>
              <a:rPr lang="en-US" strike="sngStrike" dirty="0" smtClean="0">
                <a:solidFill>
                  <a:srgbClr val="FF0000"/>
                </a:solidFill>
              </a:rPr>
              <a:t>Option A: Always send repetition in every 40ms cycle.</a:t>
            </a:r>
          </a:p>
          <a:p>
            <a:pPr lvl="2"/>
            <a:r>
              <a:rPr lang="en-US" dirty="0" smtClean="0"/>
              <a:t>Option B: Dynamic on/off of repetitions on a per 40x ms cycle basis.</a:t>
            </a:r>
          </a:p>
          <a:p>
            <a:pPr lvl="2"/>
            <a:r>
              <a:rPr lang="en-US" dirty="0" smtClean="0"/>
              <a:t>Option C: Repetition based on pattern(s) across a given number of cycles.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100" b="1" dirty="0" smtClean="0"/>
              <a:t>Choose between Option 3 and Option 4 in RAN1#80bis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100" b="1" dirty="0" smtClean="0"/>
              <a:t>Choose between Option B and Option C in RAN1#80bis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481</Words>
  <Application>Microsoft Office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PBCH Coverage Enhancement</vt:lpstr>
      <vt:lpstr>Rel-13 background</vt:lpstr>
      <vt:lpstr>PBCH repetition options</vt:lpstr>
      <vt:lpstr>Principles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153</cp:revision>
  <dcterms:created xsi:type="dcterms:W3CDTF">2014-11-19T18:15:29Z</dcterms:created>
  <dcterms:modified xsi:type="dcterms:W3CDTF">2015-02-11T15:08:14Z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(3)BlthmoMlY+71seRBuEEEeIuKpCcByVs95VChxBkoFOaH88htKBXJte6Yp5ofiRTInS2N2fp9
uIGvfYLcRO5LdurpqZYU9vXoSAr7rZWzbUmvJgfOTZza189l6W/Rcco+F1neGv5UtZ5MIWLb
UBMqOGRWBsOWxEhNCGZJS/Ewq8GwZsUg2NQRJYkkNn8X4P6JaWb5hknh9dta0dF9fepouq4d
Et7iaDm6jPHyr5jOou</vt:lpwstr>
  </property>
  <property fmtid="{D5CDD505-2E9C-101B-9397-08002B2CF9AE}" pid="3" name="_new_ms_pID_725431">
    <vt:lpwstr>oSTFERS+GN6vP7WYjBhXml4RvrJ/XuL/B1Zx6IGJv2nCmj/fvtmlyp
cXgT5dVJPqmnS1gRL1r0iYuXqi7cpIjedSlbn5YZI9cBfGVBgeCWewWIyaJ/1/3XvYx47ljD
OpYuB2XTTeRLXemYSCZ3ys43EI3x1S+J6d7+ArPiC1v5MpdpM2TplpP1IFj4kOJzCq9Z3fDC
uHQokmILBnFaHl+sCCWi5biz9xGL1/gnwFyA</vt:lpwstr>
  </property>
  <property fmtid="{D5CDD505-2E9C-101B-9397-08002B2CF9AE}" pid="4" name="_new_ms_pID_725432">
    <vt:lpwstr>DMSQfb+fZOzbtx4dhK6KylL5QYS1k73fzkJQ
GYhQXrp1</vt:lpwstr>
  </property>
  <property fmtid="{D5CDD505-2E9C-101B-9397-08002B2CF9AE}" pid="5" name="sflag">
    <vt:lpwstr>1423664175</vt:lpwstr>
  </property>
</Properties>
</file>