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403" y="11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35081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36552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24473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24280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6949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70133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8095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3222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07393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80606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41235-613E-4CC4-B6DB-18D0F53EB8C1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9F911-C8F0-4FAC-BFBB-3E1D0248AC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70738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41235-613E-4CC4-B6DB-18D0F53EB8C1}" type="datetimeFigureOut">
              <a:rPr lang="en-US" smtClean="0"/>
              <a:pPr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9F911-C8F0-4FAC-BFBB-3E1D0248AC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92731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UL simulation assumptions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zh-CN" dirty="0">
                <a:solidFill>
                  <a:srgbClr val="898989"/>
                </a:solidFill>
              </a:rPr>
              <a:t>Alcatel-Lucent, Alcatel-Lucent Shanghai Bell, Samsung, CMCC</a:t>
            </a:r>
            <a:endParaRPr lang="en-US" altLang="zh-CN" dirty="0">
              <a:solidFill>
                <a:srgbClr val="898989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80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	                     R1-150795 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Athens, Greece, 9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– 13</a:t>
            </a:r>
            <a:r>
              <a:rPr lang="en-US" altLang="ko-KR" b="1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 February 2015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0825" y="1125538"/>
            <a:ext cx="21320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>
                <a:latin typeface="Calibri" pitchFamily="34" charset="0"/>
              </a:rPr>
              <a:t>Agenda item: 7.2.4.1</a:t>
            </a:r>
            <a:endParaRPr lang="ko-KR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323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Capture phase1 UL evaluation results on TR.</a:t>
            </a:r>
          </a:p>
          <a:p>
            <a:pPr lvl="1"/>
            <a:endParaRPr lang="en-US" altLang="ko-KR" sz="2000" dirty="0" smtClean="0"/>
          </a:p>
          <a:p>
            <a:pPr lvl="1"/>
            <a:endParaRPr lang="en-US" altLang="ko-KR" sz="2000" dirty="0"/>
          </a:p>
          <a:p>
            <a:pPr lvl="1"/>
            <a:endParaRPr lang="ko-KR" altLang="en-US" sz="2000" dirty="0"/>
          </a:p>
        </p:txBody>
      </p:sp>
      <p:graphicFrame>
        <p:nvGraphicFramePr>
          <p:cNvPr id="5" name="내용 개체 틀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694323822"/>
              </p:ext>
            </p:extLst>
          </p:nvPr>
        </p:nvGraphicFramePr>
        <p:xfrm>
          <a:off x="457200" y="2057400"/>
          <a:ext cx="8229600" cy="424810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048000"/>
                <a:gridCol w="5181600"/>
              </a:tblGrid>
              <a:tr h="3120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Parameters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3878" marR="638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Proposed Values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3878" marR="63878" marT="0" marB="0" anchor="ctr"/>
                </a:tc>
              </a:tr>
              <a:tr h="6601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맑은 고딕" pitchFamily="50" charset="-127"/>
                          <a:cs typeface="Times New Roman" pitchFamily="18" charset="0"/>
                        </a:rPr>
                        <a:t>Channel model &amp; </a:t>
                      </a:r>
                      <a:b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맑은 고딕" pitchFamily="50" charset="-127"/>
                          <a:cs typeface="Times New Roman" pitchFamily="18" charset="0"/>
                        </a:rPr>
                      </a:b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맑은 고딕" pitchFamily="50" charset="-127"/>
                          <a:cs typeface="Times New Roman" pitchFamily="18" charset="0"/>
                        </a:rPr>
                        <a:t>BS antenna downtilt</a:t>
                      </a:r>
                    </a:p>
                  </a:txBody>
                  <a:tcPr marL="47317" marR="47317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맑은 고딕" pitchFamily="50" charset="-127"/>
                          <a:cs typeface="Times New Roman" pitchFamily="18" charset="0"/>
                        </a:rPr>
                        <a:t>Align with DL Phase 1 simulation assumptions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j-lt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47317" marR="47317" marT="0" marB="0" anchor="ctr" horzOverflow="overflow"/>
                </a:tc>
              </a:tr>
              <a:tr h="5251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맑은 고딕" pitchFamily="50" charset="-127"/>
                          <a:cs typeface="Times New Roman" pitchFamily="18" charset="0"/>
                        </a:rPr>
                        <a:t>BS antenna element configurations</a:t>
                      </a:r>
                    </a:p>
                  </a:txBody>
                  <a:tcPr marL="47317" marR="47317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[M=8, N=4, P=2, Q=8]</a:t>
                      </a:r>
                      <a:endParaRPr kumimoji="0" 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47317" marR="47317" marT="0" marB="0" anchor="ctr" horzOverflow="overflow"/>
                </a:tc>
              </a:tr>
              <a:tr h="5251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맑은 고딕" pitchFamily="50" charset="-127"/>
                          <a:cs typeface="Times New Roman" pitchFamily="18" charset="0"/>
                        </a:rPr>
                        <a:t>BS antenna polarization</a:t>
                      </a:r>
                    </a:p>
                  </a:txBody>
                  <a:tcPr marL="47317" marR="47317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맑은 고딕" pitchFamily="50" charset="-127"/>
                          <a:cs typeface="Times New Roman" pitchFamily="18" charset="0"/>
                        </a:rPr>
                        <a:t>Cross-polarized</a:t>
                      </a:r>
                    </a:p>
                  </a:txBody>
                  <a:tcPr marL="47317" marR="47317" marT="0" marB="0" anchor="ctr" horzOverflow="overflow"/>
                </a:tc>
              </a:tr>
              <a:tr h="5251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맑은 고딕" pitchFamily="50" charset="-127"/>
                          <a:cs typeface="Times New Roman" pitchFamily="18" charset="0"/>
                        </a:rPr>
                        <a:t>UE attachment</a:t>
                      </a:r>
                    </a:p>
                  </a:txBody>
                  <a:tcPr marL="47317" marR="47317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j-lt"/>
                          <a:ea typeface="맑은 고딕" pitchFamily="50" charset="-127"/>
                          <a:cs typeface="Times New Roman" pitchFamily="18" charset="0"/>
                        </a:rPr>
                        <a:t>Align with downlink Phase 1 simulation assumptions </a:t>
                      </a:r>
                    </a:p>
                  </a:txBody>
                  <a:tcPr marL="47317" marR="47317" marT="0" marB="0" anchor="ctr" horzOverflow="overflow"/>
                </a:tc>
              </a:tr>
              <a:tr h="5251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+mj-lt"/>
                          <a:ea typeface="맑은 고딕"/>
                          <a:cs typeface="Times New Roman"/>
                        </a:rPr>
                        <a:t>Carrier Frequency </a:t>
                      </a:r>
                      <a:endParaRPr lang="ko-KR" sz="1600" dirty="0">
                        <a:effectLst/>
                        <a:latin typeface="+mj-lt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+mj-lt"/>
                          <a:ea typeface="맑은 고딕"/>
                          <a:cs typeface="Times New Roman"/>
                        </a:rPr>
                        <a:t>2GHz</a:t>
                      </a:r>
                      <a:endParaRPr lang="ko-KR" sz="1600" dirty="0">
                        <a:effectLst/>
                        <a:latin typeface="+mj-lt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25137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 pitchFamily="18" charset="0"/>
                        </a:rPr>
                        <a:t>Network sync</a:t>
                      </a:r>
                      <a:endParaRPr lang="en-US" sz="1600" dirty="0">
                        <a:latin typeface="+mj-lt"/>
                        <a:ea typeface="Batang"/>
                        <a:cs typeface="Times New Roman" pitchFamily="18" charset="0"/>
                      </a:endParaRPr>
                    </a:p>
                  </a:txBody>
                  <a:tcPr marL="66792" marR="66792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 pitchFamily="18" charset="0"/>
                        </a:rPr>
                        <a:t>Synchronized</a:t>
                      </a:r>
                      <a:endParaRPr lang="en-US" sz="1600" dirty="0">
                        <a:latin typeface="+mj-lt"/>
                        <a:ea typeface="Batang"/>
                        <a:cs typeface="Times New Roman" pitchFamily="18" charset="0"/>
                      </a:endParaRPr>
                    </a:p>
                  </a:txBody>
                  <a:tcPr marL="66792" marR="66792" marT="0" marB="0" anchor="ctr"/>
                </a:tc>
              </a:tr>
              <a:tr h="525137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 pitchFamily="18" charset="0"/>
                        </a:rPr>
                        <a:t>System bandwidth</a:t>
                      </a:r>
                      <a:endParaRPr lang="en-US" sz="1600" dirty="0">
                        <a:latin typeface="+mj-lt"/>
                        <a:ea typeface="Batang"/>
                        <a:cs typeface="Times New Roman" pitchFamily="18" charset="0"/>
                      </a:endParaRPr>
                    </a:p>
                  </a:txBody>
                  <a:tcPr marL="66792" marR="66792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 pitchFamily="18" charset="0"/>
                        </a:rPr>
                        <a:t>10MHz (50RBs)</a:t>
                      </a:r>
                      <a:endParaRPr lang="en-US" sz="1600" dirty="0">
                        <a:latin typeface="+mj-lt"/>
                        <a:ea typeface="Batang"/>
                        <a:cs typeface="Times New Roman" pitchFamily="18" charset="0"/>
                      </a:endParaRPr>
                    </a:p>
                  </a:txBody>
                  <a:tcPr marL="66792" marR="66792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9111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614080001"/>
              </p:ext>
            </p:extLst>
          </p:nvPr>
        </p:nvGraphicFramePr>
        <p:xfrm>
          <a:off x="457200" y="1295401"/>
          <a:ext cx="8229600" cy="52124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048000"/>
                <a:gridCol w="5181600"/>
              </a:tblGrid>
              <a:tr h="57915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Parameters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3878" marR="638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Proposed Values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3878" marR="63878" marT="0" marB="0" anchor="ctr"/>
                </a:tc>
              </a:tr>
              <a:tr h="579156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 pitchFamily="18" charset="0"/>
                        </a:rPr>
                        <a:t>UE </a:t>
                      </a:r>
                      <a:r>
                        <a:rPr lang="en-GB" sz="1600" kern="100" dirty="0" smtClean="0">
                          <a:latin typeface="+mj-lt"/>
                          <a:ea typeface="Batang"/>
                          <a:cs typeface="Times New Roman" pitchFamily="18" charset="0"/>
                        </a:rPr>
                        <a:t>distribution/speed/array</a:t>
                      </a:r>
                      <a:r>
                        <a:rPr lang="en-GB" sz="1600" kern="100" baseline="0" dirty="0" smtClean="0">
                          <a:latin typeface="+mj-lt"/>
                          <a:ea typeface="Batang"/>
                          <a:cs typeface="Times New Roman" pitchFamily="18" charset="0"/>
                        </a:rPr>
                        <a:t> orientation/antenna pattern</a:t>
                      </a:r>
                      <a:endParaRPr lang="en-US" sz="1600" dirty="0">
                        <a:latin typeface="+mj-lt"/>
                        <a:ea typeface="Batang"/>
                        <a:cs typeface="Times New Roman" pitchFamily="18" charset="0"/>
                      </a:endParaRPr>
                    </a:p>
                  </a:txBody>
                  <a:tcPr marL="66792" marR="66792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00" dirty="0" smtClean="0">
                          <a:latin typeface="+mj-lt"/>
                          <a:ea typeface="Batang"/>
                          <a:cs typeface="Times New Roman" pitchFamily="18" charset="0"/>
                        </a:rPr>
                        <a:t>Aligned with DL</a:t>
                      </a:r>
                      <a:r>
                        <a:rPr lang="en-GB" sz="1600" kern="100" baseline="0" dirty="0" smtClean="0">
                          <a:latin typeface="+mj-lt"/>
                          <a:ea typeface="Batang"/>
                          <a:cs typeface="Times New Roman" pitchFamily="18" charset="0"/>
                        </a:rPr>
                        <a:t> phase 1 simulation assumptions</a:t>
                      </a:r>
                      <a:endParaRPr lang="en-US" sz="1600" dirty="0">
                        <a:latin typeface="+mj-lt"/>
                        <a:ea typeface="Batang"/>
                        <a:cs typeface="Times New Roman" pitchFamily="18" charset="0"/>
                      </a:endParaRPr>
                    </a:p>
                  </a:txBody>
                  <a:tcPr marL="66792" marR="66792" marT="0" marB="0" anchor="ctr"/>
                </a:tc>
              </a:tr>
              <a:tr h="579156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 pitchFamily="18" charset="0"/>
                        </a:rPr>
                        <a:t>Wrapping method</a:t>
                      </a:r>
                      <a:endParaRPr lang="en-US" sz="1600" dirty="0">
                        <a:latin typeface="+mj-lt"/>
                        <a:ea typeface="Batang"/>
                        <a:cs typeface="Times New Roman" pitchFamily="18" charset="0"/>
                      </a:endParaRPr>
                    </a:p>
                  </a:txBody>
                  <a:tcPr marL="66792" marR="66792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 pitchFamily="18" charset="0"/>
                        </a:rPr>
                        <a:t>Geographical distance based</a:t>
                      </a:r>
                      <a:endParaRPr lang="en-US" sz="1600" dirty="0">
                        <a:latin typeface="+mj-lt"/>
                        <a:ea typeface="Batang"/>
                        <a:cs typeface="Times New Roman" pitchFamily="18" charset="0"/>
                      </a:endParaRPr>
                    </a:p>
                  </a:txBody>
                  <a:tcPr marL="66792" marR="66792" marT="0" marB="0" anchor="ctr"/>
                </a:tc>
              </a:tr>
              <a:tr h="579156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Handover margin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3" marR="66793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3dB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3" marR="66793" marT="0" marB="0" anchor="ctr"/>
                </a:tc>
              </a:tr>
              <a:tr h="579156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Traffic model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3" marR="66793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00" dirty="0" smtClean="0">
                          <a:latin typeface="+mj-lt"/>
                          <a:ea typeface="Batang"/>
                          <a:cs typeface="Times New Roman"/>
                        </a:rPr>
                        <a:t>Mandatory</a:t>
                      </a:r>
                      <a:r>
                        <a:rPr lang="en-GB" sz="1600" kern="100" baseline="0" dirty="0" smtClean="0">
                          <a:latin typeface="+mj-lt"/>
                          <a:ea typeface="Batang"/>
                          <a:cs typeface="Times New Roman"/>
                        </a:rPr>
                        <a:t>: </a:t>
                      </a:r>
                      <a:r>
                        <a:rPr lang="en-GB" sz="1600" kern="100" dirty="0" smtClean="0">
                          <a:latin typeface="+mj-lt"/>
                          <a:ea typeface="Batang"/>
                          <a:cs typeface="Times New Roman"/>
                        </a:rPr>
                        <a:t>FTP,</a:t>
                      </a:r>
                      <a:r>
                        <a:rPr lang="en-GB" sz="1600" kern="100" baseline="0" dirty="0" smtClean="0">
                          <a:latin typeface="+mj-lt"/>
                          <a:ea typeface="Batang"/>
                          <a:cs typeface="Times New Roman"/>
                        </a:rPr>
                        <a:t> optional: full buffer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3" marR="66793" marT="0" marB="0" anchor="ctr"/>
                </a:tc>
              </a:tr>
              <a:tr h="579156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Scheduler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3" marR="6679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PF scheduler (considering single carrier property)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3" marR="66793" marT="0" marB="0" anchor="ctr"/>
                </a:tc>
              </a:tr>
              <a:tr h="579156">
                <a:tc rowSpan="3"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+mj-lt"/>
                          <a:ea typeface="Batang"/>
                          <a:cs typeface="Times New Roman"/>
                        </a:rPr>
                        <a:t>Receiver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3" marR="66793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Ideal</a:t>
                      </a:r>
                      <a:r>
                        <a:rPr lang="en-GB" sz="1600" kern="100" dirty="0">
                          <a:latin typeface="+mj-lt"/>
                          <a:ea typeface="宋体"/>
                          <a:cs typeface="Times New Roman"/>
                        </a:rPr>
                        <a:t>/non-ideal</a:t>
                      </a: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 channel estimation, both demodulation and sounding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3" marR="66793" marT="0" marB="0" anchor="ctr"/>
                </a:tc>
              </a:tr>
              <a:tr h="5791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00">
                          <a:latin typeface="+mj-lt"/>
                          <a:ea typeface="Batang"/>
                          <a:cs typeface="Times New Roman"/>
                        </a:rPr>
                        <a:t>Explicit intercell interference modelling   </a:t>
                      </a:r>
                      <a:endParaRPr lang="en-US" sz="160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3" marR="66793" marT="0" marB="0" anchor="ctr"/>
                </a:tc>
              </a:tr>
              <a:tr h="5791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宋体"/>
                          <a:cs typeface="Times New Roman"/>
                        </a:rPr>
                        <a:t>MMSE-IRC</a:t>
                      </a: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 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3" marR="6679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2511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947592443"/>
              </p:ext>
            </p:extLst>
          </p:nvPr>
        </p:nvGraphicFramePr>
        <p:xfrm>
          <a:off x="457200" y="1369444"/>
          <a:ext cx="8229600" cy="537062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048000"/>
                <a:gridCol w="5181600"/>
              </a:tblGrid>
              <a:tr h="2550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Parameters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3878" marR="6387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300"/>
                        </a:spcAft>
                      </a:pPr>
                      <a:r>
                        <a:rPr lang="en-US" sz="1600" dirty="0">
                          <a:effectLst/>
                          <a:latin typeface="+mj-lt"/>
                        </a:rPr>
                        <a:t>Proposed Values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63878" marR="63878" marT="0" marB="0" anchor="ctr"/>
                </a:tc>
              </a:tr>
              <a:tr h="417072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GB" sz="1600" kern="100">
                          <a:latin typeface="+mj-lt"/>
                          <a:ea typeface="Batang"/>
                          <a:cs typeface="Times New Roman"/>
                        </a:rPr>
                        <a:t>Hybrid ARQ</a:t>
                      </a:r>
                      <a:endParaRPr lang="en-US" sz="160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3" marR="66793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Maximum 4 transmissions, CC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3" marR="66793" marT="0" marB="0" anchor="ctr"/>
                </a:tc>
              </a:tr>
              <a:tr h="417072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GB" sz="1600" kern="100">
                          <a:latin typeface="+mj-lt"/>
                          <a:ea typeface="Batang"/>
                          <a:cs typeface="Times New Roman"/>
                        </a:rPr>
                        <a:t>Transmission scheme</a:t>
                      </a:r>
                      <a:endParaRPr lang="en-US" sz="160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3" marR="66793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1xM</a:t>
                      </a:r>
                      <a:r>
                        <a:rPr lang="en-GB" sz="1600" kern="100" baseline="-25000" dirty="0">
                          <a:latin typeface="+mj-lt"/>
                          <a:ea typeface="Batang"/>
                          <a:cs typeface="Times New Roman"/>
                        </a:rPr>
                        <a:t>R</a:t>
                      </a: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 SIMO (M</a:t>
                      </a:r>
                      <a:r>
                        <a:rPr lang="en-GB" sz="1600" kern="100" baseline="-25000" dirty="0">
                          <a:latin typeface="+mj-lt"/>
                          <a:ea typeface="Batang"/>
                          <a:cs typeface="Times New Roman"/>
                        </a:rPr>
                        <a:t>R</a:t>
                      </a: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: the number of BS antenna ports)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3" marR="66793" marT="0" marB="0" anchor="ctr"/>
                </a:tc>
              </a:tr>
              <a:tr h="417072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+mj-lt"/>
                          <a:ea typeface="Batang"/>
                          <a:cs typeface="Times New Roman"/>
                        </a:rPr>
                        <a:t>Maximum UE TX power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3" marR="66793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00" dirty="0" smtClean="0">
                          <a:solidFill>
                            <a:schemeClr val="tx1"/>
                          </a:solidFill>
                          <a:latin typeface="+mj-lt"/>
                          <a:ea typeface="Batang"/>
                          <a:cs typeface="Times New Roman"/>
                        </a:rPr>
                        <a:t>23dBm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3" marR="66793" marT="0" marB="0" anchor="ctr"/>
                </a:tc>
              </a:tr>
              <a:tr h="417072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GB" sz="1600" kern="100">
                          <a:latin typeface="+mj-lt"/>
                          <a:ea typeface="Batang"/>
                          <a:cs typeface="Times New Roman"/>
                        </a:rPr>
                        <a:t>Target BLER</a:t>
                      </a:r>
                      <a:endParaRPr lang="en-US" sz="160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3" marR="66793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00" dirty="0" smtClean="0">
                          <a:solidFill>
                            <a:schemeClr val="tx1"/>
                          </a:solidFill>
                          <a:latin typeface="+mj-lt"/>
                          <a:ea typeface="宋体"/>
                          <a:cs typeface="Times New Roman"/>
                        </a:rPr>
                        <a:t>10%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3" marR="66793" marT="0" marB="0" anchor="ctr"/>
                </a:tc>
              </a:tr>
              <a:tr h="417072">
                <a:tc rowSpan="3"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Overhead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6" marR="66796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2 SC-FDMA symbols per 1ms for the demodulation RS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6" marR="66796" marT="0" marB="0" anchor="ctr"/>
                </a:tc>
              </a:tr>
              <a:tr h="4170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2</a:t>
                      </a:r>
                      <a:r>
                        <a:rPr lang="en-GB" sz="1600" kern="100" dirty="0" smtClean="0">
                          <a:latin typeface="+mj-lt"/>
                          <a:ea typeface="Batang"/>
                          <a:cs typeface="Times New Roman"/>
                        </a:rPr>
                        <a:t> </a:t>
                      </a: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SC-FDMA symbols per </a:t>
                      </a:r>
                      <a:r>
                        <a:rPr lang="en-GB" sz="1600" kern="100" dirty="0" smtClean="0">
                          <a:latin typeface="+mj-lt"/>
                          <a:ea typeface="Batang"/>
                          <a:cs typeface="Times New Roman"/>
                        </a:rPr>
                        <a:t>5ms </a:t>
                      </a: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for channel sounding RS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6" marR="66796" marT="0" marB="0" anchor="ctr"/>
                </a:tc>
              </a:tr>
              <a:tr h="4170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00">
                          <a:latin typeface="+mj-lt"/>
                          <a:ea typeface="Batang"/>
                          <a:cs typeface="Times New Roman"/>
                        </a:rPr>
                        <a:t>8RBs for PUCCH</a:t>
                      </a:r>
                      <a:endParaRPr lang="en-US" sz="160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6" marR="66796" marT="0" marB="0" anchor="ctr"/>
                </a:tc>
              </a:tr>
              <a:tr h="417072">
                <a:tc rowSpan="2"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SRS configurations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6" marR="66796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00" dirty="0" smtClean="0">
                          <a:solidFill>
                            <a:schemeClr val="tx1"/>
                          </a:solidFill>
                          <a:latin typeface="+mj-lt"/>
                          <a:ea typeface="Batang"/>
                          <a:cs typeface="Times New Roman"/>
                        </a:rPr>
                        <a:t>5ms </a:t>
                      </a: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+mj-lt"/>
                          <a:ea typeface="Batang"/>
                          <a:cs typeface="Times New Roman"/>
                        </a:rPr>
                        <a:t>o</a:t>
                      </a: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f channel sounding RS period (infinite SRS capacity)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6" marR="66796" marT="0" marB="0" anchor="ctr"/>
                </a:tc>
              </a:tr>
              <a:tr h="4170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4ms of channel sounding delay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6" marR="66796" marT="0" marB="0" anchor="ctr"/>
                </a:tc>
              </a:tr>
              <a:tr h="417072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latin typeface="+mj-lt"/>
                          <a:ea typeface="Batang"/>
                          <a:cs typeface="Times New Roman"/>
                        </a:rPr>
                        <a:t>Power control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6" marR="66796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00" dirty="0">
                          <a:solidFill>
                            <a:schemeClr val="tx1"/>
                          </a:solidFill>
                          <a:latin typeface="+mj-lt"/>
                          <a:ea typeface="Batang"/>
                          <a:cs typeface="Times New Roman"/>
                        </a:rPr>
                        <a:t>P0=-80dBm, </a:t>
                      </a:r>
                      <a:r>
                        <a:rPr lang="en-GB" sz="1600" kern="100" dirty="0" smtClean="0">
                          <a:solidFill>
                            <a:schemeClr val="tx1"/>
                          </a:solidFill>
                          <a:latin typeface="+mj-lt"/>
                          <a:ea typeface="Batang"/>
                          <a:cs typeface="Times New Roman"/>
                        </a:rPr>
                        <a:t>alpha=0.8</a:t>
                      </a:r>
                      <a:endParaRPr lang="en-US" sz="1600" dirty="0">
                        <a:solidFill>
                          <a:schemeClr val="tx1"/>
                        </a:solidFill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6" marR="66796" marT="0" marB="0" anchor="ctr"/>
                </a:tc>
              </a:tr>
              <a:tr h="417072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GB" sz="1600" dirty="0" smtClean="0">
                          <a:latin typeface="+mj-lt"/>
                          <a:ea typeface="Batang"/>
                          <a:cs typeface="Times New Roman"/>
                        </a:rPr>
                        <a:t>Metrics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6" marR="66796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Mean, 5%, 50% UPT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6" marR="66796" marT="0" marB="0" anchor="ctr"/>
                </a:tc>
              </a:tr>
              <a:tr h="417072">
                <a:tc>
                  <a:txBody>
                    <a:bodyPr/>
                    <a:lstStyle/>
                    <a:p>
                      <a:pPr algn="ctr">
                        <a:spcAft>
                          <a:spcPts val="300"/>
                        </a:spcAft>
                      </a:pPr>
                      <a:r>
                        <a:rPr lang="en-GB" sz="1600" dirty="0" smtClean="0">
                          <a:latin typeface="+mj-lt"/>
                          <a:ea typeface="Batang"/>
                          <a:cs typeface="Times New Roman"/>
                        </a:rPr>
                        <a:t>Number</a:t>
                      </a:r>
                      <a:r>
                        <a:rPr lang="en-GB" sz="1600" baseline="0" dirty="0" smtClean="0">
                          <a:latin typeface="+mj-lt"/>
                          <a:ea typeface="Batang"/>
                          <a:cs typeface="Times New Roman"/>
                        </a:rPr>
                        <a:t> of </a:t>
                      </a:r>
                      <a:r>
                        <a:rPr lang="en-GB" sz="1600" baseline="0" dirty="0" err="1" smtClean="0">
                          <a:latin typeface="+mj-lt"/>
                          <a:ea typeface="Batang"/>
                          <a:cs typeface="Times New Roman"/>
                        </a:rPr>
                        <a:t>Tx</a:t>
                      </a:r>
                      <a:r>
                        <a:rPr lang="en-GB" sz="1600" baseline="0" dirty="0" smtClean="0">
                          <a:latin typeface="+mj-lt"/>
                          <a:ea typeface="Batang"/>
                          <a:cs typeface="Times New Roman"/>
                        </a:rPr>
                        <a:t> antenna at UE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6" marR="66796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GB" sz="1600" dirty="0" smtClean="0">
                          <a:latin typeface="+mj-lt"/>
                          <a:ea typeface="Batang"/>
                          <a:cs typeface="Times New Roman"/>
                        </a:rPr>
                        <a:t>1 antenna </a:t>
                      </a:r>
                      <a:endParaRPr lang="en-US" sz="1600" dirty="0">
                        <a:latin typeface="+mj-lt"/>
                        <a:ea typeface="Batang"/>
                        <a:cs typeface="Times New Roman"/>
                      </a:endParaRPr>
                    </a:p>
                  </a:txBody>
                  <a:tcPr marL="66796" marR="66796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51247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companies are encouraged to bring the results for following </a:t>
            </a:r>
            <a:r>
              <a:rPr lang="en-GB" smtClean="0"/>
              <a:t>antenna array configurations</a:t>
            </a:r>
            <a:endParaRPr lang="en-GB" dirty="0" smtClean="0"/>
          </a:p>
          <a:p>
            <a:pPr lvl="1"/>
            <a:r>
              <a:rPr lang="en-GB" dirty="0" smtClean="0"/>
              <a:t>(M,N,P, Q)= (8,4, 2, 16/32/64)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263</Words>
  <Application>Microsoft Office PowerPoint</Application>
  <PresentationFormat>On-screen Show (4:3)</PresentationFormat>
  <Paragraphs>68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UL simulation assumptions</vt:lpstr>
      <vt:lpstr>Proposal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CSI feedback enhancements</dc:title>
  <dc:creator>Young Han Nam</dc:creator>
  <cp:lastModifiedBy>minhz</cp:lastModifiedBy>
  <cp:revision>73</cp:revision>
  <dcterms:created xsi:type="dcterms:W3CDTF">2015-02-08T03:04:33Z</dcterms:created>
  <dcterms:modified xsi:type="dcterms:W3CDTF">2015-02-11T13:26:04Z</dcterms:modified>
</cp:coreProperties>
</file>