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3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71B4D-4D5B-47C5-959B-396A85310A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C87541-F9A5-412A-BE73-24B4BFBCC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683014-6B98-4E3B-9EEB-253ADCF9C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49BC-DD84-42B1-B606-153128B74E38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016826-3EA9-4C51-842B-C5C67C462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06A331-184A-4D2F-AF56-664C1BF62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444F-EA9C-4A19-A37E-2DC428AA7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428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E73ED-1BA1-4891-ACA3-A0F0DF183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D72E36-3F4A-474D-B32B-04D668379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AB1BC7-8913-4AB4-B275-2E7516C0B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49BC-DD84-42B1-B606-153128B74E38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9D4C9-FE33-4ED1-89F6-05350453B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058F-F0EA-49A1-BAB7-F7C1B4606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444F-EA9C-4A19-A37E-2DC428AA7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624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F9CCA8-26D7-4A35-A294-726D0E93C6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FA3CBB-1890-4724-AA4D-E8C29DD303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1B415A-0249-4507-817D-99965F7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49BC-DD84-42B1-B606-153128B74E38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134711-E621-4119-BD4B-9A052B63B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C4E4EF-3D3B-4ED3-8692-8BB8AE10D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444F-EA9C-4A19-A37E-2DC428AA7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75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2787D-722D-4DE6-8390-B3631FBA7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E171C-7CDB-49FF-AC7E-540B3F00CF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4A81D9-054A-4B5E-935C-E7ACDFA14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49BC-DD84-42B1-B606-153128B74E38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D6F1A-19E1-42C1-A9CD-9DA3F5A69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49956F-BA05-4DA1-8ACD-9536A08F9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444F-EA9C-4A19-A37E-2DC428AA7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575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293AA-4CBE-4847-BEBE-845101164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FAA4AC-FE23-407E-88B4-95F4BE7B86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6A3BA-8281-44B2-A99E-1769F6E4E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49BC-DD84-42B1-B606-153128B74E38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672E7-4877-433B-B45A-229231B0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60C79A-B4F2-437A-896F-A7A11CE2C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444F-EA9C-4A19-A37E-2DC428AA7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8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E14E3-9100-4BC5-91D6-4100538D4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188ADE-C798-41F5-916E-7B586D377E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EA3CC7-09C8-4A29-8E4B-80E4DF51FA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B05CF7-8609-4795-B44B-1846E4AF3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49BC-DD84-42B1-B606-153128B74E38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E2287B-0A2E-4E7C-AED8-9FC2052E1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E19D8B-7226-463B-A4B4-A32A7ABDF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444F-EA9C-4A19-A37E-2DC428AA7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325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27ACA-499E-485B-A3BF-B1035C10C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87CF07-D7A1-4658-86F9-9E13040D6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AC6D57-7AC3-4432-83A0-10AF9DA0B0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09B6DE-C961-4625-97C8-96F2A3D717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26792E-93EF-498F-B42C-A879941B42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B25B6F-E291-4E7D-9598-BB5A37482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49BC-DD84-42B1-B606-153128B74E38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27A3E0-FD24-4CC2-B109-5B4194D44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32685-F63C-455F-8439-C49650425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444F-EA9C-4A19-A37E-2DC428AA7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286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AE9BF-97E2-4856-93CB-5557ED1DF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9AD70C-0E90-437A-BEBD-3B3553B69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49BC-DD84-42B1-B606-153128B74E38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9593BE-0777-4719-8714-191AD51CA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BD9AEB-E353-443D-890A-247B6BE68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444F-EA9C-4A19-A37E-2DC428AA7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832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7A2E04-60B9-48FF-9582-FD5BD6A0A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49BC-DD84-42B1-B606-153128B74E38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0EABE3-521F-4C50-B774-2E2909408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4B913E-91FC-4995-AB5C-7A7FD483A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444F-EA9C-4A19-A37E-2DC428AA7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161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43A877-5946-4077-89B3-F1BED0B27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0F869E-7CFE-4F82-A3EF-2E1127D83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15905C-CABD-4704-A186-88A2B4DF57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224D4F-67AC-4673-8A7B-F09733E19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49BC-DD84-42B1-B606-153128B74E38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3DE881-74E0-4773-8136-9168A85A7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3EFCCC-AF62-4964-83D9-D71CAED22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444F-EA9C-4A19-A37E-2DC428AA7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942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8083C-A39C-4D90-83F4-70F40944A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5BD376-2E2F-4249-BDF6-3F442D0A1F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F8474A-8660-4350-BE51-37DE0444B3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B04647-2E55-4C3C-B0D1-DF578D56B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49BC-DD84-42B1-B606-153128B74E38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7D4DA6-F603-4456-85D3-4A5433485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F50E69-D0EC-4E4C-B1C4-D1F5B5685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B444F-EA9C-4A19-A37E-2DC428AA7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019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65977-0A2D-47F1-A2B5-1E9164EC3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AC9BAA-A22B-488B-A04E-5FAAB627D3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AFE3A6-43AB-413C-91D5-544EA63E33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749BC-DD84-42B1-B606-153128B74E38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8F96A3-5388-4293-9246-6F02386414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218EE-DEAF-4356-90B4-0F0161D82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B444F-EA9C-4A19-A37E-2DC428AA7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230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13" Type="http://schemas.openxmlformats.org/officeDocument/2006/relationships/image" Target="../media/image22.JPG"/><Relationship Id="rId18" Type="http://schemas.openxmlformats.org/officeDocument/2006/relationships/image" Target="../media/image27.jpg"/><Relationship Id="rId3" Type="http://schemas.openxmlformats.org/officeDocument/2006/relationships/image" Target="../media/image12.jpg"/><Relationship Id="rId21" Type="http://schemas.openxmlformats.org/officeDocument/2006/relationships/image" Target="../media/image30.jpg"/><Relationship Id="rId7" Type="http://schemas.openxmlformats.org/officeDocument/2006/relationships/image" Target="../media/image16.jpg"/><Relationship Id="rId12" Type="http://schemas.openxmlformats.org/officeDocument/2006/relationships/image" Target="../media/image21.jpg"/><Relationship Id="rId17" Type="http://schemas.openxmlformats.org/officeDocument/2006/relationships/image" Target="../media/image26.jpg"/><Relationship Id="rId2" Type="http://schemas.openxmlformats.org/officeDocument/2006/relationships/image" Target="../media/image11.jpeg"/><Relationship Id="rId16" Type="http://schemas.openxmlformats.org/officeDocument/2006/relationships/image" Target="../media/image25.jpg"/><Relationship Id="rId20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11" Type="http://schemas.openxmlformats.org/officeDocument/2006/relationships/image" Target="../media/image20.jpg"/><Relationship Id="rId5" Type="http://schemas.openxmlformats.org/officeDocument/2006/relationships/image" Target="../media/image14.jpg"/><Relationship Id="rId15" Type="http://schemas.openxmlformats.org/officeDocument/2006/relationships/image" Target="../media/image24.JPG"/><Relationship Id="rId23" Type="http://schemas.openxmlformats.org/officeDocument/2006/relationships/image" Target="../media/image32.jpg"/><Relationship Id="rId10" Type="http://schemas.openxmlformats.org/officeDocument/2006/relationships/image" Target="../media/image19.jpg"/><Relationship Id="rId19" Type="http://schemas.openxmlformats.org/officeDocument/2006/relationships/image" Target="../media/image28.jpg"/><Relationship Id="rId4" Type="http://schemas.openxmlformats.org/officeDocument/2006/relationships/image" Target="../media/image13.jpg"/><Relationship Id="rId9" Type="http://schemas.openxmlformats.org/officeDocument/2006/relationships/image" Target="../media/image18.jpg"/><Relationship Id="rId14" Type="http://schemas.openxmlformats.org/officeDocument/2006/relationships/image" Target="../media/image23.jpg"/><Relationship Id="rId22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D708C21-AC13-4012-A319-20C6C01DA3CD}"/>
              </a:ext>
            </a:extLst>
          </p:cNvPr>
          <p:cNvSpPr txBox="1"/>
          <p:nvPr/>
        </p:nvSpPr>
        <p:spPr>
          <a:xfrm>
            <a:off x="688731" y="354623"/>
            <a:ext cx="109295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/>
              <a:t>3GPP TSG RAN WG1 #121							R1-2504731</a:t>
            </a:r>
            <a:endParaRPr lang="en-US" sz="2400" dirty="0"/>
          </a:p>
          <a:p>
            <a:r>
              <a:rPr lang="en-US" sz="2400" b="1" dirty="0"/>
              <a:t>St Julian, Malta, May 19th – 23rd, 2025</a:t>
            </a:r>
            <a:endParaRPr lang="en-US" sz="2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D608D1-287B-4CA4-9FB7-16A468E9B0BC}"/>
              </a:ext>
            </a:extLst>
          </p:cNvPr>
          <p:cNvSpPr/>
          <p:nvPr/>
        </p:nvSpPr>
        <p:spPr>
          <a:xfrm>
            <a:off x="726830" y="2232380"/>
            <a:ext cx="10184423" cy="2115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0" marR="0" indent="-118872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260475" algn="l"/>
              </a:tabLst>
            </a:pPr>
            <a:r>
              <a:rPr lang="en-US" sz="2800" b="1" dirty="0">
                <a:latin typeface="Arial" panose="020B0604020202020204" pitchFamily="34" charset="0"/>
                <a:ea typeface="Times New Roman" panose="02020603050405020304" pitchFamily="18" charset="0"/>
              </a:rPr>
              <a:t>Agenda item:	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</a:rPr>
              <a:t>9.2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88720" marR="0" indent="-118872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260475" algn="l"/>
              </a:tabLst>
            </a:pPr>
            <a:r>
              <a:rPr lang="en-US" sz="2800" b="1" dirty="0">
                <a:latin typeface="Arial" panose="020B0604020202020204" pitchFamily="34" charset="0"/>
                <a:ea typeface="Times New Roman" panose="02020603050405020304" pitchFamily="18" charset="0"/>
              </a:rPr>
              <a:t>Source: 		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</a:rPr>
              <a:t>MIMO rapporteurs, feature leads, delegates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88720" marR="0" indent="-118872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260475" algn="l"/>
              </a:tabLst>
            </a:pPr>
            <a:r>
              <a:rPr lang="en-US" sz="2800" b="1" dirty="0">
                <a:latin typeface="Arial" panose="020B0604020202020204" pitchFamily="34" charset="0"/>
                <a:ea typeface="Times New Roman" panose="02020603050405020304" pitchFamily="18" charset="0"/>
              </a:rPr>
              <a:t>Title: 				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</a:rPr>
              <a:t>Way Forward Proposal on NR MIMO</a:t>
            </a:r>
          </a:p>
          <a:p>
            <a:pPr marL="1188720" marR="0" indent="-118872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260475" algn="l"/>
              </a:tabLst>
            </a:pPr>
            <a:r>
              <a:rPr lang="en-US" sz="2800" b="1" dirty="0">
                <a:latin typeface="Arial" panose="020B0604020202020204" pitchFamily="34" charset="0"/>
                <a:ea typeface="Times New Roman" panose="02020603050405020304" pitchFamily="18" charset="0"/>
              </a:rPr>
              <a:t>Document for: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</a:rPr>
              <a:t>	Discussion and Decision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028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BB383-6E44-4DF9-A82D-C7251BB6B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523" y="312371"/>
            <a:ext cx="10515600" cy="610821"/>
          </a:xfrm>
        </p:spPr>
        <p:txBody>
          <a:bodyPr>
            <a:normAutofit/>
          </a:bodyPr>
          <a:lstStyle/>
          <a:p>
            <a:r>
              <a:rPr lang="en-US" sz="3200" b="1" dirty="0"/>
              <a:t>Observation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7A8B3-7F4A-41AE-A4D6-C5ED2007D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976" y="1280504"/>
            <a:ext cx="11084169" cy="104946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Over the past 8 years, 5G MIMO has flourished </a:t>
            </a:r>
            <a:r>
              <a:rPr lang="en-US" i="1" dirty="0"/>
              <a:t>in new features </a:t>
            </a:r>
            <a:r>
              <a:rPr lang="en-US" dirty="0"/>
              <a:t>under </a:t>
            </a:r>
            <a:r>
              <a:rPr lang="en-US" dirty="0" err="1"/>
              <a:t>Younsun’s</a:t>
            </a:r>
            <a:r>
              <a:rPr lang="en-US" dirty="0"/>
              <a:t> chairmanship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5033D47-66AC-4CE4-9747-4F39C699F284}"/>
              </a:ext>
            </a:extLst>
          </p:cNvPr>
          <p:cNvCxnSpPr/>
          <p:nvPr/>
        </p:nvCxnSpPr>
        <p:spPr>
          <a:xfrm>
            <a:off x="641838" y="1011115"/>
            <a:ext cx="1029579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0C7313BF-B03D-4F7D-BE52-E66900CCE756}"/>
              </a:ext>
            </a:extLst>
          </p:cNvPr>
          <p:cNvSpPr txBox="1"/>
          <p:nvPr/>
        </p:nvSpPr>
        <p:spPr>
          <a:xfrm>
            <a:off x="386858" y="2795951"/>
            <a:ext cx="12202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Rel-15 </a:t>
            </a:r>
          </a:p>
          <a:p>
            <a:r>
              <a:rPr lang="en-US" sz="2000" dirty="0"/>
              <a:t>NR MIMO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F8E9FA-B2E1-4798-A36C-01891D8CB91C}"/>
              </a:ext>
            </a:extLst>
          </p:cNvPr>
          <p:cNvSpPr txBox="1"/>
          <p:nvPr/>
        </p:nvSpPr>
        <p:spPr>
          <a:xfrm>
            <a:off x="1726225" y="2790090"/>
            <a:ext cx="235513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Rel-16 NR </a:t>
            </a:r>
            <a:r>
              <a:rPr lang="en-US" sz="2000" dirty="0" err="1"/>
              <a:t>eMIMO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Low PAPR 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eType</a:t>
            </a:r>
            <a:r>
              <a:rPr lang="en-US" sz="2000" dirty="0"/>
              <a:t>-II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mTRP</a:t>
            </a:r>
            <a:r>
              <a:rPr lang="en-US" sz="2000" dirty="0"/>
              <a:t> PDSCH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UL full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SCell</a:t>
            </a:r>
            <a:r>
              <a:rPr lang="en-US" sz="2000" dirty="0"/>
              <a:t> BFR, L1-SINR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BM latency red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EEF56F-7BAE-47FF-BB0D-B54F8E98E69A}"/>
              </a:ext>
            </a:extLst>
          </p:cNvPr>
          <p:cNvSpPr txBox="1"/>
          <p:nvPr/>
        </p:nvSpPr>
        <p:spPr>
          <a:xfrm>
            <a:off x="4182208" y="2775437"/>
            <a:ext cx="242290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Rel-17 NR </a:t>
            </a:r>
            <a:r>
              <a:rPr lang="en-US" sz="2000" dirty="0" err="1"/>
              <a:t>FeMIMO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Unified TCI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mTRP</a:t>
            </a:r>
            <a:r>
              <a:rPr lang="en-US" sz="2000" dirty="0"/>
              <a:t> PDCCH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mTRP</a:t>
            </a:r>
            <a:r>
              <a:rPr lang="en-US" sz="2000" dirty="0"/>
              <a:t> </a:t>
            </a:r>
            <a:r>
              <a:rPr lang="en-US" sz="2000" dirty="0" err="1"/>
              <a:t>PUxCH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Inter-cell </a:t>
            </a:r>
            <a:r>
              <a:rPr lang="en-US" sz="2000" dirty="0" err="1"/>
              <a:t>mTRP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mTRP</a:t>
            </a:r>
            <a:r>
              <a:rPr lang="en-US" sz="2000" dirty="0"/>
              <a:t> BM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FeType</a:t>
            </a:r>
            <a:r>
              <a:rPr lang="en-US" sz="2000" dirty="0"/>
              <a:t>-II, NCJT CSI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HST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eSRS</a:t>
            </a:r>
            <a:endParaRPr lang="en-US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58885F-06AD-462C-A1F6-E19F034732AE}"/>
              </a:ext>
            </a:extLst>
          </p:cNvPr>
          <p:cNvSpPr txBox="1"/>
          <p:nvPr/>
        </p:nvSpPr>
        <p:spPr>
          <a:xfrm>
            <a:off x="6708534" y="2760783"/>
            <a:ext cx="267406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Rel-18 MIMO Evo DL-UL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Unified TCI </a:t>
            </a:r>
            <a:r>
              <a:rPr lang="en-US" sz="2000" dirty="0" err="1"/>
              <a:t>mTRP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Type-II CJT, Doppler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TDCP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eDMRS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FeSRS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STx2P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UL 8Tx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9382D7-579D-47D2-A7CD-DD882FD7C037}"/>
              </a:ext>
            </a:extLst>
          </p:cNvPr>
          <p:cNvSpPr txBox="1"/>
          <p:nvPr/>
        </p:nvSpPr>
        <p:spPr>
          <a:xfrm>
            <a:off x="9472248" y="2754919"/>
            <a:ext cx="241008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Rel-19 NR MIMO Ph5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UEI/ED BM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Type-I/II &gt;32ports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HBF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CJT calibration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UL 3Tx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Asymmetric DL/UL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EC3C619-9CD8-40F7-9B02-B032D848D548}"/>
              </a:ext>
            </a:extLst>
          </p:cNvPr>
          <p:cNvSpPr/>
          <p:nvPr/>
        </p:nvSpPr>
        <p:spPr>
          <a:xfrm>
            <a:off x="4316270" y="5723868"/>
            <a:ext cx="3068516" cy="76493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A2E559-FE18-4AB1-AB59-D21280AF01C1}"/>
              </a:ext>
            </a:extLst>
          </p:cNvPr>
          <p:cNvSpPr txBox="1"/>
          <p:nvPr/>
        </p:nvSpPr>
        <p:spPr>
          <a:xfrm>
            <a:off x="5266593" y="5811717"/>
            <a:ext cx="10652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Panda-mic</a:t>
            </a:r>
            <a:endParaRPr lang="en-US" sz="1600" dirty="0"/>
          </a:p>
          <a:p>
            <a:r>
              <a:rPr lang="en-US" sz="1600" dirty="0" err="1"/>
              <a:t>eMeetings</a:t>
            </a:r>
            <a:endParaRPr lang="en-US" sz="16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A7E4FB4-A012-48E4-A2E4-E8E8E1036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176" y="2121877"/>
            <a:ext cx="691662" cy="69166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EBC58E-9140-4A9C-9269-4E80E26C6B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745" y="2101362"/>
            <a:ext cx="1129678" cy="6989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E1BA56D-B609-47BE-ADE8-91BB143035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612" y="2110154"/>
            <a:ext cx="770696" cy="678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EB110E9-236E-479B-90D1-3F160183AD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825" y="2198077"/>
            <a:ext cx="849538" cy="63253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8EB0D4A-DA49-4E70-807E-FC67D32E43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30" y="2133600"/>
            <a:ext cx="688731" cy="68873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7233A39-8CED-43E0-9623-772C7B19F1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307" y="2028961"/>
            <a:ext cx="1049215" cy="75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3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BB383-6E44-4DF9-A82D-C7251BB6B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523" y="312371"/>
            <a:ext cx="10515600" cy="610821"/>
          </a:xfrm>
        </p:spPr>
        <p:txBody>
          <a:bodyPr>
            <a:normAutofit/>
          </a:bodyPr>
          <a:lstStyle/>
          <a:p>
            <a:r>
              <a:rPr lang="en-US" sz="3200" b="1" dirty="0"/>
              <a:t>Observation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7A8B3-7F4A-41AE-A4D6-C5ED2007D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976" y="1271714"/>
            <a:ext cx="11084169" cy="104946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Over the past 8 years, Chairman Younsun has chaired MIMO with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utmost fairness</a:t>
            </a:r>
            <a:r>
              <a:rPr lang="en-US" dirty="0"/>
              <a:t>, </a:t>
            </a:r>
            <a:r>
              <a:rPr lang="en-US" dirty="0">
                <a:solidFill>
                  <a:srgbClr val="3333FF"/>
                </a:solidFill>
              </a:rPr>
              <a:t>maximum efficiency</a:t>
            </a:r>
            <a:r>
              <a:rPr lang="en-US" dirty="0"/>
              <a:t>, and </a:t>
            </a:r>
            <a:r>
              <a:rPr lang="en-US" dirty="0">
                <a:solidFill>
                  <a:srgbClr val="FF0000"/>
                </a:solidFill>
              </a:rPr>
              <a:t>deep passion</a:t>
            </a:r>
            <a:r>
              <a:rPr lang="en-US" dirty="0"/>
              <a:t>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5033D47-66AC-4CE4-9747-4F39C699F284}"/>
              </a:ext>
            </a:extLst>
          </p:cNvPr>
          <p:cNvCxnSpPr/>
          <p:nvPr/>
        </p:nvCxnSpPr>
        <p:spPr>
          <a:xfrm>
            <a:off x="641838" y="1011115"/>
            <a:ext cx="1029579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6120D793-F95A-4F67-831C-31B298415D17}"/>
              </a:ext>
            </a:extLst>
          </p:cNvPr>
          <p:cNvSpPr txBox="1"/>
          <p:nvPr/>
        </p:nvSpPr>
        <p:spPr>
          <a:xfrm>
            <a:off x="1497206" y="2523394"/>
            <a:ext cx="4532203" cy="13234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UEI/ED event 1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: Chairing bias &gt; Threshold</a:t>
            </a:r>
          </a:p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Timer = 2017-2025</a:t>
            </a:r>
          </a:p>
          <a:p>
            <a:endParaRPr lang="en-US" sz="20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Trigger occurrence = 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DBB974-E639-4392-BAFE-DAFAEA217DDC}"/>
              </a:ext>
            </a:extLst>
          </p:cNvPr>
          <p:cNvSpPr txBox="1"/>
          <p:nvPr/>
        </p:nvSpPr>
        <p:spPr>
          <a:xfrm>
            <a:off x="6355336" y="2517367"/>
            <a:ext cx="3940631" cy="13234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3333FF"/>
                </a:solidFill>
              </a:rPr>
              <a:t>UEI/ED event 2</a:t>
            </a:r>
            <a:r>
              <a:rPr lang="en-US" sz="2000" dirty="0">
                <a:solidFill>
                  <a:srgbClr val="3333FF"/>
                </a:solidFill>
              </a:rPr>
              <a:t>: Exception sheet &gt; 0</a:t>
            </a:r>
          </a:p>
          <a:p>
            <a:r>
              <a:rPr lang="en-US" sz="2000" dirty="0">
                <a:solidFill>
                  <a:srgbClr val="3333FF"/>
                </a:solidFill>
              </a:rPr>
              <a:t>Timer = 2017-2025</a:t>
            </a:r>
          </a:p>
          <a:p>
            <a:endParaRPr lang="en-US" sz="2000" dirty="0">
              <a:solidFill>
                <a:srgbClr val="3333FF"/>
              </a:solidFill>
            </a:endParaRPr>
          </a:p>
          <a:p>
            <a:r>
              <a:rPr lang="en-US" sz="2000" dirty="0">
                <a:solidFill>
                  <a:srgbClr val="3333FF"/>
                </a:solidFill>
              </a:rPr>
              <a:t>Trigger occurrence = 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66AB30-A6D9-4449-8879-9BB316691F99}"/>
              </a:ext>
            </a:extLst>
          </p:cNvPr>
          <p:cNvSpPr txBox="1"/>
          <p:nvPr/>
        </p:nvSpPr>
        <p:spPr>
          <a:xfrm>
            <a:off x="1485570" y="4034334"/>
            <a:ext cx="8809912" cy="224676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UEI/ED event 3</a:t>
            </a:r>
            <a:r>
              <a:rPr lang="en-US" sz="2000" dirty="0">
                <a:solidFill>
                  <a:srgbClr val="FF0000"/>
                </a:solidFill>
              </a:rPr>
              <a:t>: RAN1 </a:t>
            </a:r>
            <a:r>
              <a:rPr lang="en-US" sz="2000" i="1" dirty="0">
                <a:solidFill>
                  <a:srgbClr val="FF0000"/>
                </a:solidFill>
              </a:rPr>
              <a:t>Chair</a:t>
            </a:r>
            <a:r>
              <a:rPr lang="en-US" sz="2000" dirty="0">
                <a:solidFill>
                  <a:srgbClr val="FF0000"/>
                </a:solidFill>
              </a:rPr>
              <a:t>men in 3GPP history chairing MIMO (in Main sessions) </a:t>
            </a:r>
          </a:p>
          <a:p>
            <a:r>
              <a:rPr lang="en-US" sz="2000" dirty="0">
                <a:solidFill>
                  <a:srgbClr val="FF0000"/>
                </a:solidFill>
              </a:rPr>
              <a:t>Timer = 1998-2025</a:t>
            </a:r>
          </a:p>
          <a:p>
            <a:endParaRPr lang="en-US" sz="2000" dirty="0">
              <a:solidFill>
                <a:srgbClr val="FF0000"/>
              </a:solidFill>
            </a:endParaRPr>
          </a:p>
          <a:p>
            <a:r>
              <a:rPr lang="en-US" sz="2000" dirty="0">
                <a:solidFill>
                  <a:srgbClr val="FF0000"/>
                </a:solidFill>
              </a:rPr>
              <a:t>Counter= 1 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2C8825A-DB11-43CA-A4FE-683DBC4D5D76}"/>
              </a:ext>
            </a:extLst>
          </p:cNvPr>
          <p:cNvGrpSpPr/>
          <p:nvPr/>
        </p:nvGrpSpPr>
        <p:grpSpPr>
          <a:xfrm>
            <a:off x="2956563" y="5181349"/>
            <a:ext cx="5926182" cy="1117675"/>
            <a:chOff x="2956563" y="5207723"/>
            <a:chExt cx="5926182" cy="1117675"/>
          </a:xfrm>
        </p:grpSpPr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4F34532C-710C-4826-8AEE-3153D11D39D3}"/>
                </a:ext>
              </a:extLst>
            </p:cNvPr>
            <p:cNvCxnSpPr/>
            <p:nvPr/>
          </p:nvCxnSpPr>
          <p:spPr>
            <a:xfrm>
              <a:off x="3030585" y="6052455"/>
              <a:ext cx="585216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D3EC5EC0-ABF1-445A-89E9-52A47913E44D}"/>
                </a:ext>
              </a:extLst>
            </p:cNvPr>
            <p:cNvCxnSpPr/>
            <p:nvPr/>
          </p:nvCxnSpPr>
          <p:spPr>
            <a:xfrm flipV="1">
              <a:off x="3257007" y="5381895"/>
              <a:ext cx="0" cy="81860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73A0AEA-7F27-4E80-83F8-9A394B290797}"/>
                </a:ext>
              </a:extLst>
            </p:cNvPr>
            <p:cNvSpPr txBox="1"/>
            <p:nvPr/>
          </p:nvSpPr>
          <p:spPr>
            <a:xfrm>
              <a:off x="3265716" y="6017621"/>
              <a:ext cx="5501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1998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6DF34F3-1DD4-4131-B880-CA250E1265BB}"/>
                </a:ext>
              </a:extLst>
            </p:cNvPr>
            <p:cNvSpPr txBox="1"/>
            <p:nvPr/>
          </p:nvSpPr>
          <p:spPr>
            <a:xfrm>
              <a:off x="8190414" y="6013264"/>
              <a:ext cx="5501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2025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D157BEF-CDF4-441C-8BE2-7AB9F982B6F5}"/>
                </a:ext>
              </a:extLst>
            </p:cNvPr>
            <p:cNvSpPr txBox="1"/>
            <p:nvPr/>
          </p:nvSpPr>
          <p:spPr>
            <a:xfrm>
              <a:off x="7445832" y="6017618"/>
              <a:ext cx="5501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2021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BBAA914-2544-4ACD-A891-13E76E009E59}"/>
                </a:ext>
              </a:extLst>
            </p:cNvPr>
            <p:cNvSpPr txBox="1"/>
            <p:nvPr/>
          </p:nvSpPr>
          <p:spPr>
            <a:xfrm>
              <a:off x="2969624" y="5730240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FF0000"/>
                  </a:solidFill>
                </a:rPr>
                <a:t>0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3EC48B2D-7AF4-444C-BCAD-B12389AB5A04}"/>
                </a:ext>
              </a:extLst>
            </p:cNvPr>
            <p:cNvGrpSpPr/>
            <p:nvPr/>
          </p:nvGrpSpPr>
          <p:grpSpPr>
            <a:xfrm>
              <a:off x="2956563" y="5207723"/>
              <a:ext cx="5736640" cy="674914"/>
              <a:chOff x="2956563" y="5207723"/>
              <a:chExt cx="5736640" cy="674914"/>
            </a:xfrm>
          </p:grpSpPr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B127DE0B-12F3-4432-8B46-65E325CD26DE}"/>
                  </a:ext>
                </a:extLst>
              </p:cNvPr>
              <p:cNvCxnSpPr/>
              <p:nvPr/>
            </p:nvCxnSpPr>
            <p:spPr>
              <a:xfrm>
                <a:off x="7689670" y="5599609"/>
                <a:ext cx="836023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3A91C02D-07B4-4F22-8F17-E8F248CEA02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02733" y="5603964"/>
                <a:ext cx="0" cy="256902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48C7D8E9-EB9F-4601-AA07-09FB1E106F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13465" y="5882637"/>
                <a:ext cx="4493622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D4D3AE3-8FDE-4F33-9E94-C47A2EF8DD6C}"/>
                  </a:ext>
                </a:extLst>
              </p:cNvPr>
              <p:cNvSpPr txBox="1"/>
              <p:nvPr/>
            </p:nvSpPr>
            <p:spPr>
              <a:xfrm>
                <a:off x="2956563" y="5429786"/>
                <a:ext cx="2760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solidFill>
                      <a:srgbClr val="FF0000"/>
                    </a:solidFill>
                  </a:rPr>
                  <a:t>1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E864386-FF50-45FA-9EEA-37DF17887672}"/>
                  </a:ext>
                </a:extLst>
              </p:cNvPr>
              <p:cNvSpPr txBox="1"/>
              <p:nvPr/>
            </p:nvSpPr>
            <p:spPr>
              <a:xfrm>
                <a:off x="7698379" y="5207723"/>
                <a:ext cx="9948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FF0000"/>
                    </a:solidFill>
                  </a:rPr>
                  <a:t>Younsun</a:t>
                </a:r>
              </a:p>
            </p:txBody>
          </p:sp>
        </p:grp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CD51184-861A-4918-86A3-B243425D2D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79" r="36515" b="19930"/>
          <a:stretch/>
        </p:blipFill>
        <p:spPr>
          <a:xfrm>
            <a:off x="10480432" y="2538343"/>
            <a:ext cx="1283676" cy="1168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93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BB383-6E44-4DF9-A82D-C7251BB6B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523" y="312371"/>
            <a:ext cx="10515600" cy="610821"/>
          </a:xfrm>
        </p:spPr>
        <p:txBody>
          <a:bodyPr>
            <a:normAutofit/>
          </a:bodyPr>
          <a:lstStyle/>
          <a:p>
            <a:r>
              <a:rPr lang="en-US" sz="3200" b="1" dirty="0"/>
              <a:t>Observation 3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5033D47-66AC-4CE4-9747-4F39C699F284}"/>
              </a:ext>
            </a:extLst>
          </p:cNvPr>
          <p:cNvCxnSpPr/>
          <p:nvPr/>
        </p:nvCxnSpPr>
        <p:spPr>
          <a:xfrm>
            <a:off x="641838" y="1011115"/>
            <a:ext cx="1029579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AAD0CF2-FBFB-40C7-A51C-A33E0B9B9749}"/>
              </a:ext>
            </a:extLst>
          </p:cNvPr>
          <p:cNvSpPr txBox="1"/>
          <p:nvPr/>
        </p:nvSpPr>
        <p:spPr>
          <a:xfrm>
            <a:off x="3360704" y="5936240"/>
            <a:ext cx="6438237" cy="4616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/>
              <a:t>Conclusion: </a:t>
            </a:r>
            <a:r>
              <a:rPr lang="en-US" sz="2400" dirty="0"/>
              <a:t>Generalized cosine similarity = 0.9999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1697930-C97E-409F-8DF2-C566AF27D0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703088"/>
              </p:ext>
            </p:extLst>
          </p:nvPr>
        </p:nvGraphicFramePr>
        <p:xfrm>
          <a:off x="679268" y="3242785"/>
          <a:ext cx="5932547" cy="257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0886">
                  <a:extLst>
                    <a:ext uri="{9D8B030D-6E8A-4147-A177-3AD203B41FA5}">
                      <a16:colId xmlns:a16="http://schemas.microsoft.com/office/drawing/2014/main" val="450933904"/>
                    </a:ext>
                  </a:extLst>
                </a:gridCol>
                <a:gridCol w="4501661">
                  <a:extLst>
                    <a:ext uri="{9D8B030D-6E8A-4147-A177-3AD203B41FA5}">
                      <a16:colId xmlns:a16="http://schemas.microsoft.com/office/drawing/2014/main" val="38684757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Younsun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6392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Identity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RAN1/RAN vice-chair/chair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498025"/>
                  </a:ext>
                </a:extLst>
              </a:tr>
              <a:tr h="12361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Knowledge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Radio technology and specifications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7794864"/>
                  </a:ext>
                </a:extLst>
              </a:tr>
              <a:tr h="242147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Achievement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5 releases of MIMO success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2111499"/>
                  </a:ext>
                </a:extLst>
              </a:tr>
              <a:tr h="242147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Known for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Fairness, honesty and uprightness </a:t>
                      </a:r>
                    </a:p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4065813"/>
                  </a:ext>
                </a:extLst>
              </a:tr>
              <a:tr h="12361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Personal characteristic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Majestic voice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5430520"/>
                  </a:ext>
                </a:extLst>
              </a:tr>
            </a:tbl>
          </a:graphicData>
        </a:graphic>
      </p:graphicFrame>
      <p:pic>
        <p:nvPicPr>
          <p:cNvPr id="8" name="图片 7">
            <a:extLst>
              <a:ext uri="{FF2B5EF4-FFF2-40B4-BE49-F238E27FC236}">
                <a16:creationId xmlns:a16="http://schemas.microsoft.com/office/drawing/2014/main" id="{F561CD94-5BCB-4BFA-BF1B-7AFFE251C6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092" y="1139696"/>
            <a:ext cx="2541011" cy="190525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DFB1941-9D5F-4570-BB61-CDAABEA4C7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579" y="1104862"/>
            <a:ext cx="3606249" cy="1905379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D54C43F-4DA5-4541-B705-2A96B56397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35863"/>
              </p:ext>
            </p:extLst>
          </p:nvPr>
        </p:nvGraphicFramePr>
        <p:xfrm>
          <a:off x="6620607" y="3236923"/>
          <a:ext cx="4580793" cy="257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80793">
                  <a:extLst>
                    <a:ext uri="{9D8B030D-6E8A-4147-A177-3AD203B41FA5}">
                      <a16:colId xmlns:a16="http://schemas.microsoft.com/office/drawing/2014/main" val="4509339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The Legendary Bao </a:t>
                      </a:r>
                      <a:r>
                        <a:rPr lang="en-US" sz="1600" dirty="0" err="1"/>
                        <a:t>Qingtian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6392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Imperial Censor, The prefect of Song's capital Kaifeng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498025"/>
                  </a:ext>
                </a:extLst>
              </a:tr>
              <a:tr h="12361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Law of Song dynasty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7794864"/>
                  </a:ext>
                </a:extLst>
              </a:tr>
              <a:tr h="242147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5 years of fair judgement in the capital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2111499"/>
                  </a:ext>
                </a:extLst>
              </a:tr>
              <a:tr h="2421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Honesty and uprightness, cultural personification of justice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4065813"/>
                  </a:ext>
                </a:extLst>
              </a:tr>
              <a:tr h="12361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Majestic voice</a:t>
                      </a:r>
                    </a:p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5430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811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BB383-6E44-4DF9-A82D-C7251BB6B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523" y="312371"/>
            <a:ext cx="10515600" cy="610821"/>
          </a:xfrm>
        </p:spPr>
        <p:txBody>
          <a:bodyPr>
            <a:normAutofit/>
          </a:bodyPr>
          <a:lstStyle/>
          <a:p>
            <a:r>
              <a:rPr lang="en-US" sz="3200" b="1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7A8B3-7F4A-41AE-A4D6-C5ED2007D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434" y="1132708"/>
            <a:ext cx="11084169" cy="887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Chairman Younsun the </a:t>
            </a:r>
            <a:r>
              <a:rPr lang="en-US" sz="2400" b="1" dirty="0" err="1"/>
              <a:t>Jin</a:t>
            </a:r>
            <a:r>
              <a:rPr lang="en-US" sz="2400" b="1" dirty="0"/>
              <a:t> </a:t>
            </a:r>
            <a:r>
              <a:rPr lang="en-US" sz="2400" b="1" dirty="0" err="1"/>
              <a:t>Qingtian</a:t>
            </a:r>
            <a:r>
              <a:rPr lang="en-US" sz="2400" b="1" dirty="0"/>
              <a:t> (</a:t>
            </a:r>
            <a:r>
              <a:rPr lang="ko-KR" altLang="en-US" sz="2400" b="1" dirty="0"/>
              <a:t>金青天</a:t>
            </a:r>
            <a:r>
              <a:rPr lang="en-US" sz="2400" b="1" dirty="0"/>
              <a:t>)</a:t>
            </a:r>
          </a:p>
          <a:p>
            <a:r>
              <a:rPr lang="en-US" sz="2400" dirty="0"/>
              <a:t>The RAN1 MIMO Chair with majestic voice, legendary fairness, and efficiency!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5033D47-66AC-4CE4-9747-4F39C699F284}"/>
              </a:ext>
            </a:extLst>
          </p:cNvPr>
          <p:cNvCxnSpPr/>
          <p:nvPr/>
        </p:nvCxnSpPr>
        <p:spPr>
          <a:xfrm>
            <a:off x="641838" y="1011115"/>
            <a:ext cx="1029579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3782B295-F8AC-4656-BB4C-4F15184A7C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074" y="2179952"/>
            <a:ext cx="7499758" cy="42039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065F5E-0D43-4699-99D0-CAD4B17ABA54}"/>
              </a:ext>
            </a:extLst>
          </p:cNvPr>
          <p:cNvSpPr txBox="1"/>
          <p:nvPr/>
        </p:nvSpPr>
        <p:spPr>
          <a:xfrm>
            <a:off x="7977681" y="2342606"/>
            <a:ext cx="157126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FF00"/>
                </a:solidFill>
              </a:rPr>
              <a:t>The </a:t>
            </a:r>
          </a:p>
          <a:p>
            <a:pPr algn="ctr"/>
            <a:r>
              <a:rPr lang="en-US" sz="3600" b="1" dirty="0">
                <a:solidFill>
                  <a:srgbClr val="FFFF00"/>
                </a:solidFill>
              </a:rPr>
              <a:t>MIMO</a:t>
            </a:r>
          </a:p>
          <a:p>
            <a:pPr algn="ctr"/>
            <a:r>
              <a:rPr lang="ko-KR" altLang="en-US" sz="3600" b="1" dirty="0">
                <a:solidFill>
                  <a:srgbClr val="FFFF00"/>
                </a:solidFill>
              </a:rPr>
              <a:t>金青天</a:t>
            </a:r>
            <a:endParaRPr lang="en-US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78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BB383-6E44-4DF9-A82D-C7251BB6B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354" y="51113"/>
            <a:ext cx="10780374" cy="610821"/>
          </a:xfrm>
        </p:spPr>
        <p:txBody>
          <a:bodyPr>
            <a:normAutofit/>
          </a:bodyPr>
          <a:lstStyle/>
          <a:p>
            <a:r>
              <a:rPr lang="en-US" sz="3200" b="1" dirty="0"/>
              <a:t>Thank you, Younsun! MIMO will miss you!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7A8B3-7F4A-41AE-A4D6-C5ED2007D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3270" y="6313713"/>
            <a:ext cx="7262948" cy="3918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3333FF"/>
                </a:solidFill>
              </a:rPr>
              <a:t>… And all MIMO delegates from Rel-15 to Rel-19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5033D47-66AC-4CE4-9747-4F39C699F284}"/>
              </a:ext>
            </a:extLst>
          </p:cNvPr>
          <p:cNvCxnSpPr/>
          <p:nvPr/>
        </p:nvCxnSpPr>
        <p:spPr>
          <a:xfrm>
            <a:off x="606670" y="671473"/>
            <a:ext cx="1029579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DCA529B8-17B4-4A4B-83DA-C2587479EC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4" b="13749"/>
          <a:stretch/>
        </p:blipFill>
        <p:spPr>
          <a:xfrm>
            <a:off x="116232" y="836007"/>
            <a:ext cx="1633668" cy="15849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2FD223-5574-4C60-91F1-3F227EF31F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8" r="1902"/>
          <a:stretch/>
        </p:blipFill>
        <p:spPr>
          <a:xfrm>
            <a:off x="534173" y="4406536"/>
            <a:ext cx="1447537" cy="17330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A44CA74-580E-4663-8CBA-8C06303539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98" y="2585442"/>
            <a:ext cx="1715589" cy="16454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3EE7E7D-8702-45F0-8FBB-7A1567CAA1D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" r="10871"/>
          <a:stretch/>
        </p:blipFill>
        <p:spPr>
          <a:xfrm>
            <a:off x="2076318" y="4389112"/>
            <a:ext cx="1550131" cy="175042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870A888-729A-42A6-9AD5-62B52095788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843" r="6806" b="7977"/>
          <a:stretch/>
        </p:blipFill>
        <p:spPr>
          <a:xfrm>
            <a:off x="3695682" y="4397824"/>
            <a:ext cx="1330544" cy="17417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721D10-8FA6-4FD3-A20D-81D8462BFDF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2" t="11765" r="36731" b="19288"/>
          <a:stretch/>
        </p:blipFill>
        <p:spPr>
          <a:xfrm>
            <a:off x="1863296" y="844726"/>
            <a:ext cx="1645056" cy="15762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25F1462-E957-41D8-BBB9-B37F17E17EE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1"/>
          <a:stretch/>
        </p:blipFill>
        <p:spPr>
          <a:xfrm>
            <a:off x="9237144" y="840051"/>
            <a:ext cx="1360851" cy="160396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BCE3418-F4D0-44E4-B237-8E5ADEC6388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30"/>
          <a:stretch/>
        </p:blipFill>
        <p:spPr>
          <a:xfrm>
            <a:off x="6598511" y="836018"/>
            <a:ext cx="1317244" cy="15899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815005-530D-4229-8E17-DA173A0C3B2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363" y="2586443"/>
            <a:ext cx="1263929" cy="164466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CC1F58F-2E2D-4029-B98D-16708C0CDD6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1"/>
          <a:stretch/>
        </p:blipFill>
        <p:spPr>
          <a:xfrm>
            <a:off x="2235517" y="2595147"/>
            <a:ext cx="1581507" cy="165887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672A8F0-129B-4BD9-942D-A1BC7D746E3E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3" b="12105"/>
          <a:stretch/>
        </p:blipFill>
        <p:spPr>
          <a:xfrm>
            <a:off x="5657760" y="2577730"/>
            <a:ext cx="1520622" cy="16546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FB9E35D-0952-4B90-8647-8A5C202E8EE4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33" b="-8581"/>
          <a:stretch/>
        </p:blipFill>
        <p:spPr>
          <a:xfrm>
            <a:off x="5108338" y="4397824"/>
            <a:ext cx="1388443" cy="191588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AB6AD8D-14EA-419F-97AF-1404337504F0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61"/>
          <a:stretch/>
        </p:blipFill>
        <p:spPr>
          <a:xfrm>
            <a:off x="3560921" y="844730"/>
            <a:ext cx="1350471" cy="15762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C307483-D028-4E92-84C2-8EBE497C9CFE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52"/>
          <a:stretch/>
        </p:blipFill>
        <p:spPr>
          <a:xfrm>
            <a:off x="7983634" y="836016"/>
            <a:ext cx="1177446" cy="160469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D760070-9E28-4F6D-88AA-24A359FC92DA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8" t="10494" r="7868"/>
          <a:stretch/>
        </p:blipFill>
        <p:spPr>
          <a:xfrm>
            <a:off x="6587344" y="4406530"/>
            <a:ext cx="1419497" cy="1733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708E03C-AFF5-401A-98A1-35BA233ADAE2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23" t="9269" r="19101" b="47683"/>
          <a:stretch/>
        </p:blipFill>
        <p:spPr>
          <a:xfrm>
            <a:off x="8634794" y="2577728"/>
            <a:ext cx="1290438" cy="166334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D299246-F183-445F-92F9-020D14D561F8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8" r="23128"/>
          <a:stretch/>
        </p:blipFill>
        <p:spPr>
          <a:xfrm>
            <a:off x="8128798" y="4406531"/>
            <a:ext cx="1638576" cy="173301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EFB37B7-C4A3-491A-AAE4-CD4EBC4D1682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1" t="9852" b="18884"/>
          <a:stretch/>
        </p:blipFill>
        <p:spPr>
          <a:xfrm>
            <a:off x="4972257" y="862148"/>
            <a:ext cx="1560715" cy="154141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BDBC048-9D1F-45CC-ADF3-B7167BB40CC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542" y="4415244"/>
            <a:ext cx="1733007" cy="173300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2DFE309-0947-4EC1-8FE0-A3A5B7C5EB47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9" r="-3654" b="13735"/>
          <a:stretch/>
        </p:blipFill>
        <p:spPr>
          <a:xfrm>
            <a:off x="10656276" y="844062"/>
            <a:ext cx="1502561" cy="158584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6196942-B0A3-4D1B-A972-C24A43FB720D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7" r="22861" b="19396"/>
          <a:stretch/>
        </p:blipFill>
        <p:spPr>
          <a:xfrm>
            <a:off x="10014438" y="2586356"/>
            <a:ext cx="1749670" cy="164274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7E1F49D-AC0E-4EE3-8160-3BF80A71E085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5615" y="2576145"/>
            <a:ext cx="1671603" cy="167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82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</TotalTime>
  <Words>367</Words>
  <Application>Microsoft Office PowerPoint</Application>
  <PresentationFormat>Widescreen</PresentationFormat>
  <Paragraphs>91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Times New Roman</vt:lpstr>
      <vt:lpstr>Office Theme</vt:lpstr>
      <vt:lpstr>PowerPoint Presentation</vt:lpstr>
      <vt:lpstr>Observation 1</vt:lpstr>
      <vt:lpstr>Observation 2</vt:lpstr>
      <vt:lpstr>Observation 3</vt:lpstr>
      <vt:lpstr>Proposal</vt:lpstr>
      <vt:lpstr>Thank you, Younsun! MIMO will miss you!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Eko Onggosanusi</dc:creator>
  <cp:lastModifiedBy>Eko Onggosanusi</cp:lastModifiedBy>
  <cp:revision>82</cp:revision>
  <dcterms:created xsi:type="dcterms:W3CDTF">2025-04-11T02:29:22Z</dcterms:created>
  <dcterms:modified xsi:type="dcterms:W3CDTF">2025-05-19T14:46:44Z</dcterms:modified>
</cp:coreProperties>
</file>