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6"/>
  </p:notesMasterIdLst>
  <p:handoutMasterIdLst>
    <p:handoutMasterId r:id="rId27"/>
  </p:handoutMasterIdLst>
  <p:sldIdLst>
    <p:sldId id="303" r:id="rId5"/>
    <p:sldId id="304" r:id="rId6"/>
    <p:sldId id="305" r:id="rId7"/>
    <p:sldId id="329" r:id="rId8"/>
    <p:sldId id="975" r:id="rId9"/>
    <p:sldId id="977" r:id="rId10"/>
    <p:sldId id="983" r:id="rId11"/>
    <p:sldId id="984" r:id="rId12"/>
    <p:sldId id="982" r:id="rId13"/>
    <p:sldId id="307" r:id="rId14"/>
    <p:sldId id="985" r:id="rId15"/>
    <p:sldId id="324" r:id="rId16"/>
    <p:sldId id="328" r:id="rId17"/>
    <p:sldId id="322" r:id="rId18"/>
    <p:sldId id="331" r:id="rId19"/>
    <p:sldId id="323" r:id="rId20"/>
    <p:sldId id="308" r:id="rId21"/>
    <p:sldId id="326" r:id="rId22"/>
    <p:sldId id="332" r:id="rId23"/>
    <p:sldId id="334" r:id="rId24"/>
    <p:sldId id="333" r:id="rId2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54" autoAdjust="0"/>
    <p:restoredTop sz="93979" autoAdjust="0"/>
  </p:normalViewPr>
  <p:slideViewPr>
    <p:cSldViewPr snapToGrid="0">
      <p:cViewPr varScale="1">
        <p:scale>
          <a:sx n="103" d="100"/>
          <a:sy n="103" d="100"/>
        </p:scale>
        <p:origin x="240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9/27/2022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9/27/2022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2930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0824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768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6411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3359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3913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57B193-880C-4C6C-B01E-8B8E3CA52DC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RAN1#110b-e meeting 10/10-19/10/2022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C1F1AD-0907-4C06-BDC9-B52D3734BB5E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RAN1#110b-e meeting 10/10-19/10/2022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333" TargetMode="External"/><Relationship Id="rId2" Type="http://schemas.openxmlformats.org/officeDocument/2006/relationships/hyperlink" Target="https://portal.3gpp.org/ngppapp/CreateTdoc.Aspx?mode=create&amp;meetingId=60333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groups/3gu-help#h5-2-reserve-a-tdoc-number-for-a-meetin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0b-e/" TargetMode="External"/><Relationship Id="rId2" Type="http://schemas.openxmlformats.org/officeDocument/2006/relationships/hyperlink" Target="https://www.3gpp.org/ftp/tsg_ran/WG1_RL1/TSGR1_110b-e/Inbox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0b-e/Inbox/Drafts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3gpp/legal-matters/21-3gpp-calendar/1616-statement-of-antitrust-compliance" TargetMode="External"/><Relationship Id="rId2" Type="http://schemas.openxmlformats.org/officeDocument/2006/relationships/hyperlink" Target="https://www.3gpp.org/3gpp-calendar/89-call-for-ipr-meetings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333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MtgPresence/registerPresence.aspx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RAN1#110b-e Meeting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Invitation,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RAN1 Chair/ETSI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R1-2208323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 in the usual manner, according to the deadlines as in the meeting agenda.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https://portal.3gpp.org/ngppapp/CreateTdoc.Aspx?mode=create&amp;meetingId=60333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https://portal.3gpp.org/ngppapp/ContributionImport.aspx?mode=bulk&amp;meetingId=60333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the 3GPP portal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on the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of the portal home page. 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you’re strongly encouraged to follow the guidance as shown at </a:t>
            </a:r>
            <a:r>
              <a:rPr lang="en-GB" altLang="en-US" dirty="0">
                <a:hlinkClick r:id="rId2"/>
              </a:rPr>
              <a:t>https://www.3gpp.org/specifications-groups/3gu-help#h5-2-reserve-a-tdoc-number-for-a-meeting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 for your contribution allows you to fill-in all the necessary details and helps all participants to be better prepared for the handling of the discussion papers.</a:t>
            </a:r>
          </a:p>
          <a:p>
            <a:pPr lvl="3">
              <a:defRPr/>
            </a:pPr>
            <a:r>
              <a:rPr lang="en-GB" altLang="en-US" dirty="0"/>
              <a:t>E.g. CR cover page shall include the correct information (WI code, category, reason for change, summary of change, …). 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During the E-meeting</a:t>
            </a:r>
          </a:p>
          <a:p>
            <a:pPr lvl="2">
              <a:defRPr/>
            </a:pPr>
            <a:r>
              <a:rPr lang="en-GB" altLang="en-US" sz="1800" dirty="0"/>
              <a:t>MCC will allocate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#, as in a regular F2F meeting, and any new documents shall be uploaded to the appropriate Inbox folder, namely </a:t>
            </a:r>
            <a:r>
              <a:rPr lang="en-GB" altLang="en-US" sz="1800" u="sng" dirty="0">
                <a:hlinkClick r:id="rId2"/>
              </a:rPr>
              <a:t>https://www.3gpp.org/ftp/tsg_ran/WG1_RL1/TSGR1_110b-e/Inbox</a:t>
            </a:r>
            <a:r>
              <a:rPr lang="en-GB" altLang="en-US" sz="1800" u="sng" dirty="0"/>
              <a:t> </a:t>
            </a:r>
          </a:p>
          <a:p>
            <a:pPr lvl="2">
              <a:defRPr/>
            </a:pPr>
            <a:r>
              <a:rPr lang="en-GB" altLang="en-US" sz="1800" dirty="0"/>
              <a:t>Note 1: Access to the Inbox and Inbox/Drafts folders on the public servers can be achieved using a web browser*:</a:t>
            </a:r>
          </a:p>
          <a:p>
            <a:pPr lvl="3">
              <a:defRPr/>
            </a:pPr>
            <a:r>
              <a:rPr lang="en-GB" altLang="en-US" sz="1800" dirty="0"/>
              <a:t>Open your browser and navigate to your chosen folder – for example,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</a:t>
            </a:r>
            <a:r>
              <a:rPr lang="en-GB" altLang="en-US" sz="1800" dirty="0">
                <a:hlinkClick r:id="rId3"/>
              </a:rPr>
              <a:t>https://www.3gpp.org/ftp/tsg_ran/WG1_RL1/TSGR1_110b-e/</a:t>
            </a:r>
            <a:r>
              <a:rPr lang="en-GB" altLang="en-US" sz="1800" dirty="0"/>
              <a:t> </a:t>
            </a:r>
          </a:p>
          <a:p>
            <a:pPr lvl="3">
              <a:defRPr/>
            </a:pPr>
            <a:r>
              <a:rPr lang="en-GB" altLang="en-US" sz="1800" dirty="0"/>
              <a:t>Click the “Login” green button to log in using your EOL account</a:t>
            </a:r>
          </a:p>
          <a:p>
            <a:pPr lvl="3">
              <a:defRPr/>
            </a:pPr>
            <a:r>
              <a:rPr lang="en-GB" altLang="en-US" sz="1800" dirty="0"/>
              <a:t>A panel will appear in the upper part of the screen and documents may be dragged and dropped onto this landing pad; this causes them to be uploaded to the folder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1400" dirty="0"/>
              <a:t>* </a:t>
            </a:r>
            <a:r>
              <a:rPr lang="en-GB" altLang="en-US" sz="1400" b="1" u="sng" dirty="0"/>
              <a:t>At the moment, this feature does not work with Internet Explorer – use another browser!</a:t>
            </a:r>
          </a:p>
          <a:p>
            <a:pPr lvl="2">
              <a:defRPr/>
            </a:pPr>
            <a:r>
              <a:rPr lang="en-GB" altLang="en-US" sz="1800" dirty="0"/>
              <a:t>Note 2: Delegates whose company IT policies do not allow them to upload to a public server using FTP (see note 1) can still sent their documents to MCC (only), who will upload them as soon as possible.</a:t>
            </a:r>
          </a:p>
          <a:p>
            <a:pPr lvl="1">
              <a:defRPr/>
            </a:pPr>
            <a:endParaRPr lang="en-GB" altLang="en-US" sz="22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CED8078A-92F6-402E-8093-521C3CF16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8878C03-7C00-4FB4-831C-F354700AB0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541463"/>
            <a:ext cx="8388350" cy="4957762"/>
          </a:xfrm>
        </p:spPr>
        <p:txBody>
          <a:bodyPr/>
          <a:lstStyle/>
          <a:p>
            <a:pPr lvl="1"/>
            <a:r>
              <a:rPr lang="en-GB" altLang="en-US"/>
              <a:t>Email exploders</a:t>
            </a:r>
          </a:p>
          <a:p>
            <a:pPr lvl="2"/>
            <a:r>
              <a:rPr lang="en-GB" altLang="en-US" sz="1800"/>
              <a:t>RAN1 main email exploder (</a:t>
            </a:r>
            <a:r>
              <a:rPr lang="en-GB" altLang="en-US" sz="1800">
                <a:hlinkClick r:id="rId2"/>
              </a:rPr>
              <a:t>3GPP_TSG_RAN_WG1@list.etsi.org</a:t>
            </a:r>
            <a:r>
              <a:rPr lang="en-GB" altLang="en-US" sz="1800"/>
              <a:t>) for the official email discussions</a:t>
            </a:r>
          </a:p>
          <a:p>
            <a:pPr lvl="2"/>
            <a:r>
              <a:rPr lang="en-GB" altLang="en-US" sz="1800"/>
              <a:t>RAN1 LTE email exploder (</a:t>
            </a:r>
            <a:r>
              <a:rPr lang="en-GB" altLang="en-US" sz="1800">
                <a:hlinkClick r:id="rId3"/>
              </a:rPr>
              <a:t>3GPP_TSG_RAN_WG1_LTE@list.etsi.org</a:t>
            </a:r>
            <a:r>
              <a:rPr lang="en-GB" altLang="en-US" sz="1800"/>
              <a:t>) for LTE offline email discussions (if needed)</a:t>
            </a:r>
          </a:p>
          <a:p>
            <a:pPr lvl="2"/>
            <a:r>
              <a:rPr lang="en-GB" altLang="en-US" sz="1800"/>
              <a:t>RAN1 NR email exploder (</a:t>
            </a:r>
            <a:r>
              <a:rPr lang="en-GB" altLang="en-US" sz="1800">
                <a:hlinkClick r:id="rId4"/>
              </a:rPr>
              <a:t>3GPP_TSG_RAN_WG1_NR@list.etsi.org</a:t>
            </a:r>
            <a:r>
              <a:rPr lang="en-GB" altLang="en-US" sz="1800"/>
              <a:t>) for NR offline email discussions (if needed)</a:t>
            </a:r>
          </a:p>
          <a:p>
            <a:pPr lvl="2"/>
            <a:endParaRPr lang="en-GB" altLang="en-US" sz="1800"/>
          </a:p>
          <a:p>
            <a:pPr lvl="2"/>
            <a:r>
              <a:rPr lang="en-GB" altLang="en-US" sz="1800"/>
              <a:t>MCC can set other email exploder up on request, if deemed necessary</a:t>
            </a:r>
          </a:p>
          <a:p>
            <a:pPr lvl="2"/>
            <a:endParaRPr lang="en-GB" altLang="en-US" sz="1800"/>
          </a:p>
          <a:p>
            <a:pPr lvl="2"/>
            <a:r>
              <a:rPr lang="en-GB" altLang="en-US" sz="1800" u="sng">
                <a:solidFill>
                  <a:srgbClr val="FF0000"/>
                </a:solidFill>
              </a:rPr>
              <a:t>PLEASE PAY FULL ATTENTION to the following slides</a:t>
            </a:r>
          </a:p>
          <a:p>
            <a:pPr lvl="1"/>
            <a:endParaRPr lang="en-GB" altLang="en-US" sz="220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To avoid an impossibly heavy burden upon our email server, </a:t>
            </a:r>
            <a:r>
              <a:rPr lang="en-GB" altLang="en-US" sz="1800" b="1" u="sng" dirty="0"/>
              <a:t>no documents are to be distributed as attachments to messages</a:t>
            </a:r>
            <a:r>
              <a:rPr lang="en-GB" altLang="en-US" sz="1800" b="1" dirty="0"/>
              <a:t> </a:t>
            </a:r>
            <a:r>
              <a:rPr lang="en-GB" altLang="en-US" sz="1800" dirty="0"/>
              <a:t>using the meeting's email reflector. Instead, emails should indicate the filename and, optionally, the full URL of documents pointing to the provided Drafts folder (see next slides).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 </a:t>
            </a:r>
          </a:p>
          <a:p>
            <a:pPr lvl="2"/>
            <a:r>
              <a:rPr lang="en-GB" altLang="en-US" sz="1800" b="1" u="sng" dirty="0"/>
              <a:t>Email moderators are requested, when summarizing the progress of their related email threads, to delete the background history </a:t>
            </a:r>
            <a:r>
              <a:rPr lang="en-GB" altLang="en-US" sz="1800" dirty="0"/>
              <a:t>and … reduce (drastically) the size of the email threads!!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 3 bullets,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RAN1#110b-e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For RAN1#110b-e, draft folder is located under the Inbox folder:  </a:t>
            </a:r>
            <a:r>
              <a:rPr lang="en-GB" altLang="en-US" sz="1800" dirty="0">
                <a:hlinkClick r:id="rId2"/>
              </a:rPr>
              <a:t>https://www.3gpp.org/ftp/tsg_ran/WG1_RL1/TSGR1_110b-e/Inbox/Drafts</a:t>
            </a:r>
            <a:r>
              <a:rPr lang="en-GB" altLang="en-US" sz="1800" dirty="0"/>
              <a:t> 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 (same as during F2F)</a:t>
            </a:r>
          </a:p>
          <a:p>
            <a:pPr lvl="3"/>
            <a:r>
              <a:rPr lang="en-GB" altLang="en-US" sz="1800" dirty="0"/>
              <a:t>A sub-structure can be defined with sub-folders per Email threads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92D5A97B-A7D7-4860-8B24-15328CAE1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DE2473D7-8223-42C6-A993-616CB051B5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87623"/>
            <a:ext cx="8388350" cy="4997289"/>
          </a:xfrm>
        </p:spPr>
        <p:txBody>
          <a:bodyPr/>
          <a:lstStyle/>
          <a:p>
            <a:pPr lvl="1"/>
            <a:r>
              <a:rPr lang="en-GB" altLang="en-US" dirty="0"/>
              <a:t>Decision Making</a:t>
            </a:r>
          </a:p>
          <a:p>
            <a:pPr lvl="2"/>
            <a:r>
              <a:rPr lang="en-GB" altLang="en-US" dirty="0"/>
              <a:t>RAN1#110b-e meeting will tacitly have full decision making powers, as long as decisions can be reached by consensus. </a:t>
            </a:r>
          </a:p>
          <a:p>
            <a:pPr lvl="2"/>
            <a:r>
              <a:rPr lang="en-GB" altLang="en-US" dirty="0"/>
              <a:t>Note: The annex I “Special procedures for exceptional situations restricting travel” of the 3GPP Working Procedures enables the use of the formal Working Agreement mechanism.</a:t>
            </a:r>
          </a:p>
          <a:p>
            <a:pPr lvl="1"/>
            <a:r>
              <a:rPr lang="en-GB" altLang="en-US" dirty="0"/>
              <a:t>Duration of RAN1#110b-e</a:t>
            </a:r>
          </a:p>
          <a:p>
            <a:pPr lvl="2"/>
            <a:r>
              <a:rPr lang="en-GB" altLang="en-US" dirty="0"/>
              <a:t>The e-meeting is scheduled over two weeks (8 working days)</a:t>
            </a:r>
          </a:p>
          <a:p>
            <a:pPr lvl="2"/>
            <a:r>
              <a:rPr lang="en-GB" altLang="en-US" dirty="0"/>
              <a:t>There will be a quiet period (see the details in the “Additional Guidelines for RAN1#110b-e Meeting Management” document in R1-2208324).</a:t>
            </a:r>
            <a:r>
              <a:rPr lang="en-GB" altLang="en-US" sz="2000" dirty="0"/>
              <a:t> </a:t>
            </a:r>
            <a:endParaRPr lang="en-GB" altLang="en-US" dirty="0"/>
          </a:p>
          <a:p>
            <a:pPr lvl="2"/>
            <a:endParaRPr lang="en-GB" altLang="en-US" dirty="0"/>
          </a:p>
          <a:p>
            <a:pPr lvl="1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and statements</a:t>
            </a:r>
          </a:p>
          <a:p>
            <a:pPr lvl="2">
              <a:defRPr/>
            </a:pPr>
            <a:r>
              <a:rPr lang="en-GB" altLang="en-US" dirty="0"/>
              <a:t>Note that e-meetings are formal 3GPP meetings, and as such the Chair must “read out” the relevant texts. For practical reason, a reference to the text will be included in the opening email of the e-meeting. 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>
                <a:hlinkClick r:id="rId2"/>
              </a:rPr>
              <a:t>https://www.3gpp.org/3gpp-calendar/89-call-for-ipr-meetings</a:t>
            </a:r>
            <a:endParaRPr lang="en-GB" altLang="en-US" dirty="0"/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and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>
                <a:hlinkClick r:id="rId3"/>
              </a:rPr>
              <a:t>https://www.3gpp.org/about-3gpp/legal-matters/21-3gpp-calendar/1616-statement-of-antitrust-compliance</a:t>
            </a:r>
            <a:endParaRPr lang="en-GB" altLang="en-US" dirty="0"/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dirty="0"/>
              <a:t>respectively.</a:t>
            </a:r>
          </a:p>
          <a:p>
            <a:pPr lvl="2"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The GTW sessions may be scheduled using the following potential slots:</a:t>
            </a:r>
          </a:p>
          <a:p>
            <a:pPr lvl="1">
              <a:defRPr/>
            </a:pPr>
            <a:r>
              <a:rPr lang="en-GB" sz="2000" dirty="0"/>
              <a:t>Slot 1: time window  between 12:00 UTC and 15:00 UTC</a:t>
            </a:r>
          </a:p>
          <a:p>
            <a:pPr lvl="1">
              <a:defRPr/>
            </a:pPr>
            <a:r>
              <a:rPr lang="en-GB" sz="2000" dirty="0"/>
              <a:t>Slot 2: time window  between 03:00 UTC and 06:00 UTC</a:t>
            </a:r>
          </a:p>
          <a:p>
            <a:pPr lvl="1">
              <a:defRPr/>
            </a:pPr>
            <a:r>
              <a:rPr lang="en-GB" sz="2000" strike="sngStrike" dirty="0"/>
              <a:t>Slot 3: time window between 20:00 UTC and 23:00 UTC</a:t>
            </a:r>
          </a:p>
          <a:p>
            <a:pPr lvl="1">
              <a:defRPr/>
            </a:pPr>
            <a:r>
              <a:rPr lang="en-GB" sz="2000" dirty="0"/>
              <a:t>Fair sharing between Asia, North America and EU regions will be observed if at all possible</a:t>
            </a:r>
          </a:p>
          <a:p>
            <a:pPr lvl="1">
              <a:defRPr/>
            </a:pPr>
            <a:r>
              <a:rPr lang="en-GB" sz="2000" dirty="0"/>
              <a:t>Details to be announced in advance of the meeting day and refined on daily basis, depending on the progress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Recording of the </a:t>
            </a:r>
            <a:r>
              <a:rPr lang="en-GB" sz="2000" dirty="0" err="1"/>
              <a:t>GoToWebinar</a:t>
            </a:r>
            <a:r>
              <a:rPr lang="en-GB" sz="2000" dirty="0"/>
              <a:t> session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077DCB1-734A-45B5-914A-056DC9034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Invitation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ETSI/MCC is pleased to invite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RAN1#110b-e (ordinary) e-meeting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10 October 2022, 09:00 UTC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Wednesday 19 October 2022, 17:00 UTC</a:t>
            </a:r>
            <a:r>
              <a:rPr lang="en-GB" dirty="0"/>
              <a:t> </a:t>
            </a:r>
          </a:p>
          <a:p>
            <a:pPr lvl="1">
              <a:defRPr/>
            </a:pPr>
            <a:r>
              <a:rPr lang="en-GB" sz="2000" dirty="0"/>
              <a:t>This is an all-electronic meeting, with no face-to-face presence.</a:t>
            </a:r>
          </a:p>
          <a:p>
            <a:pPr lvl="1">
              <a:defRPr/>
            </a:pPr>
            <a:r>
              <a:rPr lang="en-GB" sz="2000" dirty="0"/>
              <a:t>Business will be conducted on the usual RAN1 email reflector </a:t>
            </a:r>
            <a:r>
              <a:rPr lang="en-GB" sz="2000" u="sng" dirty="0">
                <a:hlinkClick r:id="rId2"/>
              </a:rPr>
              <a:t>3GPP_TSG_RAN_WG1@list.etsi.org</a:t>
            </a:r>
            <a:r>
              <a:rPr lang="en-GB" sz="2000" dirty="0"/>
              <a:t> and on web conference sessions. Where web conferences are to be used, </a:t>
            </a:r>
            <a:r>
              <a:rPr lang="en-GB" sz="2000" b="1" dirty="0"/>
              <a:t>registered delegates</a:t>
            </a:r>
            <a:r>
              <a:rPr lang="en-GB" sz="2000" dirty="0"/>
              <a:t> will be notified of the dates and times, and how to join the sessions at least 20h in advance (more detailed information in the last slides)</a:t>
            </a:r>
          </a:p>
          <a:p>
            <a:pPr lvl="1"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1A9A716-101A-467D-AE1F-5F8442106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 (Contd.)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0DFEF-ED1B-43ED-9892-5DF9DF44C9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23975"/>
            <a:ext cx="8388350" cy="49609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Join the meeting from your computer, tablet or smartphone, as the preferred method of connection:</a:t>
            </a:r>
          </a:p>
          <a:p>
            <a:pPr lvl="2">
              <a:defRPr/>
            </a:pPr>
            <a:r>
              <a:rPr lang="en-GB" dirty="0"/>
              <a:t>audio quality is generally excellent, and it is free of charge to you and to us (ETSI); and</a:t>
            </a:r>
          </a:p>
          <a:p>
            <a:pPr lvl="2">
              <a:defRPr/>
            </a:pPr>
            <a:r>
              <a:rPr lang="en-GB" dirty="0"/>
              <a:t>you are identified by [company] name / email to other participants.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However, in case of difficulty connecting via internet, you can alternatively dial in using your phone. When your call is answered, you will need to enter an access Code: to be provided with the GTW invitation.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Please avoid using toll-free numbers if at all possible. They are free to you, but not to the GTW license holder. ETSI has to pay!!!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2772FD8-47F3-4FFF-B40F-939246FF9FC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88950" y="1284288"/>
          <a:ext cx="8388350" cy="4943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23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652">
                <a:tc>
                  <a:txBody>
                    <a:bodyPr/>
                    <a:lstStyle/>
                    <a:p>
                      <a:r>
                        <a:rPr lang="it-IT" sz="1400" dirty="0"/>
                        <a:t>Australia: +61 2 9091 7603 </a:t>
                      </a:r>
                    </a:p>
                    <a:p>
                      <a:r>
                        <a:rPr lang="it-IT" sz="1400" dirty="0"/>
                        <a:t>Austria: +43 7 2081 5337 </a:t>
                      </a:r>
                    </a:p>
                    <a:p>
                      <a:r>
                        <a:rPr lang="it-IT" sz="1400" dirty="0"/>
                        <a:t>Belgium: +32 28 93 7002 </a:t>
                      </a:r>
                    </a:p>
                    <a:p>
                      <a:r>
                        <a:rPr lang="it-IT" sz="1400" dirty="0"/>
                        <a:t>Brazil: +55 11 4118-4898 </a:t>
                      </a:r>
                    </a:p>
                    <a:p>
                      <a:r>
                        <a:rPr lang="it-IT" sz="1400" dirty="0"/>
                        <a:t>Bulgaria: +359 2 906 0606 </a:t>
                      </a:r>
                    </a:p>
                    <a:p>
                      <a:r>
                        <a:rPr lang="it-IT" sz="1400" dirty="0"/>
                        <a:t>Canada: +1 (647) 497-9373 </a:t>
                      </a:r>
                    </a:p>
                    <a:p>
                      <a:r>
                        <a:rPr lang="it-IT" sz="1400" dirty="0"/>
                        <a:t>Chile: +56 2 3214 9681 </a:t>
                      </a:r>
                    </a:p>
                    <a:p>
                      <a:r>
                        <a:rPr lang="it-IT" sz="1400" dirty="0"/>
                        <a:t>China (Toll Free): 4006 037937 </a:t>
                      </a:r>
                    </a:p>
                    <a:p>
                      <a:r>
                        <a:rPr lang="it-IT" sz="1400" dirty="0"/>
                        <a:t>Colombia: +57 1 600 9954 </a:t>
                      </a:r>
                    </a:p>
                    <a:p>
                      <a:r>
                        <a:rPr lang="it-IT" sz="1400" dirty="0"/>
                        <a:t>Czech Republic: +420 2 96 21 62 28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Denmark: +45 32 72 03 69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Finland: +358 923 17 0556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France: +33 1 70 95 05 90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Germany: +49 692 5736 7300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Greece: +30 21 0 300 2693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Hungary: +36 1 933 3700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India (Toll Free): 18002669775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Ireland: +353 15 360 756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Israel (Toll Free): 1 809 453 019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Israel: +972 3 376 3071 </a:t>
                      </a:r>
                    </a:p>
                  </a:txBody>
                  <a:tcPr marT="45718" marB="45718"/>
                </a:tc>
                <a:tc>
                  <a:txBody>
                    <a:bodyPr/>
                    <a:lstStyle/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Italy: +39 0 230 57 81 80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Japan (Toll Free): 0 120 242 200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Korea, Republic of (Toll Free): 00798 14 207 4828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Luxembourg: +352 34 2080 9220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Malaysia: +60 3 7724 4060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Mexico: +52 55 4624 4518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Netherlands: +31 207 941 375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New Zealand: +64 9 913 2226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Norway: +47 21 93 37 37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Panama: +507 308 4337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Peru: +51 1 642 9425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Poland (Toll Free): 00 800 1124748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Portugal (Toll Free): 800 819 683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Romania: +40 31 780 1159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South Africa: +27 11 259 4925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Spain: +34 932 75 1230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Sweden: +46 853 527 818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Switzerland: +41 225 4599 60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Turkey: +90 212 900 4812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United Kingdom: +44 330 221 0097 </a:t>
                      </a:r>
                    </a:p>
                    <a:p>
                      <a:pPr>
                        <a:buFont typeface="Arial" panose="020B0604020202020204" pitchFamily="34" charset="0"/>
                        <a:buChar char="•"/>
                      </a:pPr>
                      <a:r>
                        <a:rPr lang="en-GB" sz="1400" dirty="0"/>
                        <a:t>United States: +1 (646) 749-3117</a:t>
                      </a:r>
                    </a:p>
                  </a:txBody>
                  <a:tcPr marT="45718" marB="4571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493" name="Title 1">
            <a:extLst>
              <a:ext uri="{FF2B5EF4-FFF2-40B4-BE49-F238E27FC236}">
                <a16:creationId xmlns:a16="http://schemas.microsoft.com/office/drawing/2014/main" id="{896C6440-E453-4B57-890B-8B66D59AA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dial in numbers</a:t>
            </a:r>
            <a:endParaRPr lang="en-GB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51" y="1263650"/>
            <a:ext cx="792169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R1-2208320</a:t>
            </a:r>
          </a:p>
          <a:p>
            <a:pPr lvl="1"/>
            <a:r>
              <a:rPr lang="en-GB" altLang="en-US" sz="2000" dirty="0"/>
              <a:t>Refer to the “Additional Guidelines for RAN1#110b-e Meeting Management” document in R1-2208324 for the detailed scope of this e-meeting.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482" y="1203325"/>
            <a:ext cx="7809722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e-meeting at </a:t>
            </a:r>
            <a:r>
              <a:rPr lang="en-GB" altLang="en-US" dirty="0">
                <a:hlinkClick r:id="rId2"/>
              </a:rPr>
              <a:t>https://portal.3gpp.org/#/registration?MtgId=60333</a:t>
            </a:r>
            <a:r>
              <a:rPr lang="en-GB" altLang="en-US" dirty="0"/>
              <a:t>  </a:t>
            </a:r>
          </a:p>
          <a:p>
            <a:pPr lvl="2"/>
            <a:r>
              <a:rPr lang="en-GB" altLang="en-US" b="1" dirty="0"/>
              <a:t>Please unregister yourself if later on you decide to not participate</a:t>
            </a:r>
            <a:r>
              <a:rPr lang="en-GB" altLang="en-US" dirty="0"/>
              <a:t>. This way, the list of registered delegates will be as accurate as possible.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2"/>
            <a:r>
              <a:rPr lang="en-GB" altLang="en-US" dirty="0">
                <a:highlight>
                  <a:srgbClr val="FFFF00"/>
                </a:highlight>
              </a:rPr>
              <a:t>Please take note of the following in slides 5 to 9 as any participant is now (acc. to the Working procedures) requested to check in for any online ordinary meetings</a:t>
            </a:r>
            <a:r>
              <a:rPr lang="en-GB" altLang="en-US" dirty="0"/>
              <a:t>.</a:t>
            </a:r>
          </a:p>
          <a:p>
            <a:pPr lvl="1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2850" dirty="0"/>
              <a:t>Checking in to an e-meeting</a:t>
            </a:r>
            <a:endParaRPr lang="en-GB" altLang="en-US" sz="28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384930" y="2378712"/>
            <a:ext cx="8385846" cy="3000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cs typeface="+mn-cs"/>
              </a:rPr>
              <a:t>Attendance at </a:t>
            </a:r>
            <a:r>
              <a:rPr lang="en-GB" sz="1600" b="1" dirty="0">
                <a:latin typeface="Calibri (Body)"/>
                <a:cs typeface="+mn-cs"/>
              </a:rPr>
              <a:t>ordinary</a:t>
            </a:r>
            <a:r>
              <a:rPr lang="en-GB" sz="1600" dirty="0">
                <a:latin typeface="Calibri (Body)"/>
                <a:cs typeface="+mn-cs"/>
              </a:rPr>
              <a:t> e-meetings now counts towards accrual and maintenance of voting rights. </a:t>
            </a:r>
          </a:p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ea typeface="Calibri" panose="020F0502020204030204" pitchFamily="34" charset="0"/>
              </a:rPr>
              <a:t>Delegates are deemed to have attended a given meeting if they confirm their participation by checking in.  If a delegate does not check in during the meeting, it shall be assumed that the individual did not attend. </a:t>
            </a:r>
          </a:p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ea typeface="Calibri" panose="020F0502020204030204" pitchFamily="34" charset="0"/>
              </a:rPr>
              <a:t>Please note that the delegates need to check in themselves </a:t>
            </a:r>
            <a:r>
              <a:rPr lang="en-GB" sz="1600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between </a:t>
            </a:r>
            <a:r>
              <a:rPr lang="en-GB" sz="1600" b="1" u="sng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the start</a:t>
            </a:r>
            <a:r>
              <a:rPr lang="en-GB" sz="1600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 and </a:t>
            </a:r>
            <a:r>
              <a:rPr lang="en-GB" sz="1600" b="1" u="sng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the end</a:t>
            </a:r>
            <a:r>
              <a:rPr lang="en-GB" sz="1600" dirty="0">
                <a:solidFill>
                  <a:srgbClr val="FF0000"/>
                </a:solidFill>
                <a:latin typeface="Calibri (Body)"/>
                <a:ea typeface="Calibri" panose="020F0502020204030204" pitchFamily="34" charset="0"/>
              </a:rPr>
              <a:t> of the meeting</a:t>
            </a:r>
            <a:r>
              <a:rPr lang="en-GB" sz="1600" dirty="0">
                <a:latin typeface="Calibri (Body)"/>
                <a:ea typeface="Calibri" panose="020F0502020204030204" pitchFamily="34" charset="0"/>
              </a:rPr>
              <a:t>. If a delegate submits their token outside of the meeting’s dates/times, their participation will not be considered.</a:t>
            </a:r>
          </a:p>
          <a:p>
            <a:pPr marL="266700" indent="-266700">
              <a:lnSpc>
                <a:spcPct val="90000"/>
              </a:lnSpc>
              <a:spcBef>
                <a:spcPts val="1800"/>
              </a:spcBef>
              <a:buBlip>
                <a:blip r:embed="rId3"/>
              </a:buBlip>
            </a:pPr>
            <a:r>
              <a:rPr lang="en-GB" sz="1600" dirty="0">
                <a:latin typeface="Calibri (Body)"/>
                <a:ea typeface="Calibri" panose="020F0502020204030204" pitchFamily="34" charset="0"/>
              </a:rPr>
              <a:t>The following slides provide guidance “how to check-in” - All three options work for both electronic and face to face meetings.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D21B42-D9F5-477A-9E99-10F8A577DC99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41835047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(1)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208026" y="2241552"/>
            <a:ext cx="883081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1: Through registration email, direct link</a:t>
            </a:r>
            <a:endParaRPr lang="en-GB" sz="1425" dirty="0">
              <a:latin typeface="Calibri (Body)"/>
              <a:ea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A84FF2-0E53-4B65-B257-DE9554DBFB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275"/>
          <a:stretch/>
        </p:blipFill>
        <p:spPr>
          <a:xfrm>
            <a:off x="208026" y="2548869"/>
            <a:ext cx="8935974" cy="262679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AC994F6-3716-48DC-A123-AF1543C3BB0D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309026208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(2)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9B6B44-FAB0-45C3-89BB-ABDCD19CB0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81"/>
          <a:stretch/>
        </p:blipFill>
        <p:spPr>
          <a:xfrm>
            <a:off x="208589" y="2836178"/>
            <a:ext cx="8601843" cy="25287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21154B-E615-487F-B29F-DCD52566E7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3" t="2272" r="3105" b="7836"/>
          <a:stretch/>
        </p:blipFill>
        <p:spPr>
          <a:xfrm>
            <a:off x="6165342" y="4594556"/>
            <a:ext cx="2645090" cy="1261878"/>
          </a:xfrm>
          <a:prstGeom prst="rect">
            <a:avLst/>
          </a:prstGeom>
          <a:ln w="571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4866BD-B46E-4C8F-91D5-CC36CE6A5571}"/>
              </a:ext>
            </a:extLst>
          </p:cNvPr>
          <p:cNvCxnSpPr>
            <a:cxnSpLocks/>
          </p:cNvCxnSpPr>
          <p:nvPr/>
        </p:nvCxnSpPr>
        <p:spPr>
          <a:xfrm>
            <a:off x="5712714" y="4286250"/>
            <a:ext cx="836676" cy="40253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47F13D-1781-4F79-8991-CC079A26A538}"/>
              </a:ext>
            </a:extLst>
          </p:cNvPr>
          <p:cNvCxnSpPr>
            <a:cxnSpLocks/>
          </p:cNvCxnSpPr>
          <p:nvPr/>
        </p:nvCxnSpPr>
        <p:spPr>
          <a:xfrm flipH="1">
            <a:off x="6851142" y="4286250"/>
            <a:ext cx="685800" cy="99441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C8F7B72-5EB7-4947-8550-F987DE4A4B05}"/>
              </a:ext>
            </a:extLst>
          </p:cNvPr>
          <p:cNvSpPr txBox="1"/>
          <p:nvPr/>
        </p:nvSpPr>
        <p:spPr>
          <a:xfrm>
            <a:off x="208026" y="2241552"/>
            <a:ext cx="883081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Bef>
                <a:spcPct val="50000"/>
              </a:spcBef>
              <a:buBlip>
                <a:blip r:embed="rId5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2: Through registration email, copy/paste token into the registration link</a:t>
            </a:r>
            <a:endParaRPr lang="en-GB" sz="1425" dirty="0">
              <a:latin typeface="Calibri (Body)"/>
              <a:ea typeface="Times New Roman" panose="02020603050405020304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4AC84DC-5ED8-429B-AECD-59AF8F904D43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425594873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E3B81B-DDFA-4407-A3EE-316CF7566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742640"/>
            <a:ext cx="7260336" cy="2108339"/>
          </a:xfrm>
          <a:prstGeom prst="rect">
            <a:avLst/>
          </a:prstGeom>
        </p:spPr>
      </p:pic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(3)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21154B-E615-487F-B29F-DCD52566E7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3" t="2272" r="3105" b="7836"/>
          <a:stretch/>
        </p:blipFill>
        <p:spPr>
          <a:xfrm>
            <a:off x="6288832" y="4472752"/>
            <a:ext cx="2855168" cy="1362099"/>
          </a:xfrm>
          <a:prstGeom prst="rect">
            <a:avLst/>
          </a:prstGeom>
          <a:ln w="571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4866BD-B46E-4C8F-91D5-CC36CE6A5571}"/>
              </a:ext>
            </a:extLst>
          </p:cNvPr>
          <p:cNvCxnSpPr>
            <a:cxnSpLocks/>
          </p:cNvCxnSpPr>
          <p:nvPr/>
        </p:nvCxnSpPr>
        <p:spPr>
          <a:xfrm flipV="1">
            <a:off x="4572000" y="4688787"/>
            <a:ext cx="1977390" cy="7016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47F13D-1781-4F79-8991-CC079A26A538}"/>
              </a:ext>
            </a:extLst>
          </p:cNvPr>
          <p:cNvCxnSpPr>
            <a:cxnSpLocks/>
          </p:cNvCxnSpPr>
          <p:nvPr/>
        </p:nvCxnSpPr>
        <p:spPr>
          <a:xfrm>
            <a:off x="6604254" y="3943351"/>
            <a:ext cx="436439" cy="127457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C8F7B72-5EB7-4947-8550-F987DE4A4B05}"/>
              </a:ext>
            </a:extLst>
          </p:cNvPr>
          <p:cNvSpPr txBox="1"/>
          <p:nvPr/>
        </p:nvSpPr>
        <p:spPr>
          <a:xfrm>
            <a:off x="208026" y="2241552"/>
            <a:ext cx="883081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Bef>
                <a:spcPct val="50000"/>
              </a:spcBef>
              <a:buBlip>
                <a:blip r:embed="rId5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2-Bis: Through registration email, copy/paste token into the registration link</a:t>
            </a:r>
            <a:endParaRPr lang="en-GB" sz="1425" dirty="0">
              <a:latin typeface="Calibri (Body)"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DCA88F-5227-4628-A098-B7F220B023EB}"/>
              </a:ext>
            </a:extLst>
          </p:cNvPr>
          <p:cNvSpPr txBox="1"/>
          <p:nvPr/>
        </p:nvSpPr>
        <p:spPr>
          <a:xfrm>
            <a:off x="0" y="5004284"/>
            <a:ext cx="6233968" cy="698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en-US" sz="1313" dirty="0">
                <a:solidFill>
                  <a:srgbClr val="FF0000"/>
                </a:solidFill>
              </a:rPr>
              <a:t>Do not click the link in the email. Instead enter the following URL in a browser: </a:t>
            </a:r>
            <a:r>
              <a:rPr lang="en-GB" sz="1313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6"/>
              </a:rPr>
              <a:t>https://portal.3gpp.org/MtgPresence/registerPresence.aspx</a:t>
            </a:r>
            <a:endParaRPr lang="en-US" sz="1313" dirty="0">
              <a:solidFill>
                <a:srgbClr val="FF0000"/>
              </a:solidFill>
            </a:endParaRPr>
          </a:p>
          <a:p>
            <a:pPr marL="214313" indent="-214313">
              <a:buFontTx/>
              <a:buChar char="-"/>
            </a:pPr>
            <a:r>
              <a:rPr lang="en-US" sz="1313" dirty="0">
                <a:solidFill>
                  <a:srgbClr val="FF0000"/>
                </a:solidFill>
              </a:rPr>
              <a:t>Then paste the token received by email.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5B5B92-6558-4EB6-A5A9-59C70D36B5A7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65802146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884" y="939845"/>
            <a:ext cx="7963969" cy="994172"/>
          </a:xfrm>
        </p:spPr>
        <p:txBody>
          <a:bodyPr/>
          <a:lstStyle/>
          <a:p>
            <a:r>
              <a:rPr lang="fr-FR" altLang="en-US" sz="3000" dirty="0"/>
              <a:t>How to check-in to a meeting ? (4)</a:t>
            </a:r>
            <a:endParaRPr lang="en-GB" altLang="en-US" sz="3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4047062" y="2460640"/>
            <a:ext cx="5763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384930" y="2234694"/>
            <a:ext cx="7963969" cy="2144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-266700">
              <a:spcBef>
                <a:spcPct val="50000"/>
              </a:spcBef>
              <a:buBlip>
                <a:blip r:embed="rId3"/>
              </a:buBlip>
            </a:pP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Option 3: Through the 3GU portal (</a:t>
            </a:r>
            <a:r>
              <a:rPr lang="en-GB" sz="1500" dirty="0">
                <a:solidFill>
                  <a:srgbClr val="FF0000"/>
                </a:solidFill>
                <a:latin typeface="Calibri (Body)"/>
                <a:ea typeface="Times New Roman" panose="02020603050405020304" pitchFamily="18" charset="0"/>
              </a:rPr>
              <a:t>You need to be logged in</a:t>
            </a:r>
            <a:r>
              <a:rPr lang="en-GB" sz="1500" dirty="0">
                <a:latin typeface="Calibri (Body)"/>
                <a:ea typeface="Times New Roman" panose="02020603050405020304" pitchFamily="18" charset="0"/>
              </a:rPr>
              <a:t>)</a:t>
            </a:r>
          </a:p>
          <a:p>
            <a:pPr marL="600075" lvl="1" indent="-257175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sz="750" dirty="0">
                <a:latin typeface="Calibri (Body)"/>
                <a:ea typeface="Times New Roman" panose="02020603050405020304" pitchFamily="18" charset="0"/>
              </a:rPr>
              <a:t>Click on the meeting you wish to check-in to:</a:t>
            </a:r>
          </a:p>
          <a:p>
            <a:pPr lvl="1">
              <a:lnSpc>
                <a:spcPct val="90000"/>
              </a:lnSpc>
              <a:spcBef>
                <a:spcPct val="50000"/>
              </a:spcBef>
            </a:pPr>
            <a:endParaRPr lang="en-GB" sz="2400" dirty="0">
              <a:latin typeface="Calibri (Body)"/>
              <a:ea typeface="Times New Roman" panose="02020603050405020304" pitchFamily="18" charset="0"/>
            </a:endParaRPr>
          </a:p>
          <a:p>
            <a:pPr marL="600075" lvl="1" indent="-257175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sz="750" dirty="0">
                <a:latin typeface="Calibri (Body)"/>
                <a:ea typeface="Times New Roman" panose="02020603050405020304" pitchFamily="18" charset="0"/>
              </a:rPr>
              <a:t>then, click on “Presence Token” link:</a:t>
            </a:r>
          </a:p>
          <a:p>
            <a:pPr marL="266700" indent="-2667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endParaRPr lang="en-GB" sz="1500" dirty="0">
              <a:latin typeface="Calibri (Body)"/>
              <a:ea typeface="Times New Roman" panose="02020603050405020304" pitchFamily="18" charset="0"/>
            </a:endParaRPr>
          </a:p>
          <a:p>
            <a:pPr marL="266700" indent="-2667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endParaRPr lang="en-GB" sz="1500" dirty="0">
              <a:latin typeface="Calibri (Body)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en-GB" sz="1500" dirty="0">
              <a:latin typeface="Calibri (Body)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568373-9E92-45E0-80E4-20C2CD7DD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496" y="2956435"/>
            <a:ext cx="7205565" cy="2273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4DD8C3-D53F-446A-B161-88F65A82D00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655"/>
          <a:stretch/>
        </p:blipFill>
        <p:spPr>
          <a:xfrm>
            <a:off x="505453" y="3778758"/>
            <a:ext cx="7795400" cy="1702526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9543BFC-48F7-432D-9AC9-04066B733E4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en-US" dirty="0"/>
              <a:t>Process (Contd.)</a:t>
            </a:r>
            <a:endParaRPr lang="en-US" altLang="en-US" kern="0" dirty="0"/>
          </a:p>
        </p:txBody>
      </p:sp>
    </p:spTree>
    <p:extLst>
      <p:ext uri="{BB962C8B-B14F-4D97-AF65-F5344CB8AC3E}">
        <p14:creationId xmlns:p14="http://schemas.microsoft.com/office/powerpoint/2010/main" val="113162019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31084</TotalTime>
  <Words>2422</Words>
  <Application>Microsoft Office PowerPoint</Application>
  <PresentationFormat>On-screen Show (4:3)</PresentationFormat>
  <Paragraphs>197</Paragraphs>
  <Slides>21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(Body)</vt:lpstr>
      <vt:lpstr>Times New Roman</vt:lpstr>
      <vt:lpstr>Office Theme</vt:lpstr>
      <vt:lpstr>     RAN1#110b-e Meeting Invitation, Timelines, Scope, Process    </vt:lpstr>
      <vt:lpstr>Invitation</vt:lpstr>
      <vt:lpstr>Timeline/Scope</vt:lpstr>
      <vt:lpstr>Process</vt:lpstr>
      <vt:lpstr>Checking in to an e-meeting</vt:lpstr>
      <vt:lpstr>How to check-in to a meeting ? (1)</vt:lpstr>
      <vt:lpstr>How to check-in to a meeting ? (2)</vt:lpstr>
      <vt:lpstr>How to check-in to a meeting ? (3)</vt:lpstr>
      <vt:lpstr>How to check-in to a meeting ? (4)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Conference call (Contd.)</vt:lpstr>
      <vt:lpstr>Conference call: dial in numbers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5845</cp:lastModifiedBy>
  <cp:revision>1024</cp:revision>
  <dcterms:created xsi:type="dcterms:W3CDTF">2008-08-30T09:32:10Z</dcterms:created>
  <dcterms:modified xsi:type="dcterms:W3CDTF">2022-09-27T12:36:31Z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