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51" r:id="rId4"/>
    <p:sldId id="342" r:id="rId5"/>
    <p:sldId id="347" r:id="rId6"/>
    <p:sldId id="350" r:id="rId7"/>
    <p:sldId id="334" r:id="rId8"/>
    <p:sldId id="336" r:id="rId9"/>
    <p:sldId id="337" r:id="rId10"/>
    <p:sldId id="338" r:id="rId11"/>
    <p:sldId id="343" r:id="rId12"/>
    <p:sldId id="34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1/7/2022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1/7/2022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1/7/2022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1/7/2022</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1/7/2022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1/7/2022</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1/7/2022</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1/7/2022</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1/7/2022</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1/7/2022</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4300088" cy="707886"/>
          </a:xfrm>
          <a:prstGeom prst="rect">
            <a:avLst/>
          </a:prstGeom>
          <a:noFill/>
        </p:spPr>
        <p:txBody>
          <a:bodyPr wrap="none" rtlCol="0">
            <a:spAutoFit/>
          </a:bodyPr>
          <a:lstStyle/>
          <a:p>
            <a:r>
              <a:rPr lang="en-GB" sz="2000" b="1" dirty="0"/>
              <a:t>3GPP TSG RAN WG1 #10</a:t>
            </a:r>
            <a:r>
              <a:rPr lang="en-US" altLang="ko-KR" sz="2000" b="1" dirty="0"/>
              <a:t>7bis</a:t>
            </a:r>
            <a:r>
              <a:rPr lang="en-GB" sz="2000" b="1" dirty="0"/>
              <a:t>-e</a:t>
            </a:r>
          </a:p>
          <a:p>
            <a:r>
              <a:rPr lang="en-US" sz="2000" b="1" dirty="0"/>
              <a:t>e-Meeting, January 17th – 25th, 2022</a:t>
            </a:r>
          </a:p>
        </p:txBody>
      </p:sp>
      <p:sp>
        <p:nvSpPr>
          <p:cNvPr id="7" name="TextBox 6"/>
          <p:cNvSpPr txBox="1"/>
          <p:nvPr/>
        </p:nvSpPr>
        <p:spPr>
          <a:xfrm>
            <a:off x="10380079" y="524481"/>
            <a:ext cx="1446230" cy="400110"/>
          </a:xfrm>
          <a:prstGeom prst="rect">
            <a:avLst/>
          </a:prstGeom>
          <a:noFill/>
        </p:spPr>
        <p:txBody>
          <a:bodyPr wrap="none" rtlCol="0">
            <a:spAutoFit/>
          </a:bodyPr>
          <a:lstStyle/>
          <a:p>
            <a:pPr algn="ctr"/>
            <a:r>
              <a:rPr lang="en-GB" sz="2000" b="1" dirty="0"/>
              <a:t>R1-2200004</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RAN1#107bis 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To use </a:t>
            </a:r>
            <a:r>
              <a:rPr lang="en-US" altLang="en-US" sz="2000" dirty="0" err="1">
                <a:ea typeface="ＭＳ Ｐゴシック" panose="020B0600070205080204" pitchFamily="34" charset="-128"/>
              </a:rPr>
              <a:t>GoToWebinar</a:t>
            </a:r>
            <a:r>
              <a:rPr lang="en-US" altLang="en-US" sz="2000" dirty="0">
                <a:ea typeface="ＭＳ Ｐゴシック" panose="020B0600070205080204" pitchFamily="34" charset="-128"/>
              </a:rPr>
              <a:t> + TOHRU as the official tool </a:t>
            </a:r>
          </a:p>
          <a:p>
            <a:r>
              <a:rPr lang="en-US" altLang="en-US" sz="2000" dirty="0">
                <a:ea typeface="ＭＳ Ｐゴシック" panose="020B0600070205080204" pitchFamily="34" charset="-128"/>
              </a:rPr>
              <a:t>Some key points</a:t>
            </a:r>
          </a:p>
          <a:p>
            <a:pPr lvl="1"/>
            <a:r>
              <a:rPr lang="en-US" altLang="en-US" sz="1800" b="1" dirty="0">
                <a:ea typeface="ＭＳ Ｐゴシック" panose="020B0600070205080204" pitchFamily="34" charset="-128"/>
              </a:rPr>
              <a:t>Please register for all teleconferences as follows:</a:t>
            </a:r>
          </a:p>
          <a:p>
            <a:pPr lvl="2"/>
            <a:r>
              <a:rPr lang="en-US" altLang="en-US" sz="1600" dirty="0">
                <a:ea typeface="ＭＳ Ｐゴシック" panose="020B0600070205080204" pitchFamily="34" charset="-128"/>
              </a:rPr>
              <a:t>First name: “COMPANY – </a:t>
            </a:r>
            <a:r>
              <a:rPr lang="en-US" altLang="en-US" sz="1600" dirty="0" err="1">
                <a:ea typeface="ＭＳ Ｐゴシック" panose="020B0600070205080204" pitchFamily="34" charset="-128"/>
              </a:rPr>
              <a:t>FirstName</a:t>
            </a:r>
            <a:r>
              <a:rPr lang="en-US" altLang="en-US" sz="1600" dirty="0">
                <a:ea typeface="ＭＳ Ｐゴシック" panose="020B0600070205080204" pitchFamily="34" charset="-128"/>
              </a:rPr>
              <a:t>”</a:t>
            </a:r>
          </a:p>
          <a:p>
            <a:pPr lvl="2"/>
            <a:r>
              <a:rPr lang="en-US" altLang="en-US" sz="1600" dirty="0">
                <a:ea typeface="ＭＳ Ｐゴシック" panose="020B0600070205080204" pitchFamily="34" charset="-128"/>
              </a:rPr>
              <a:t>Last name: “</a:t>
            </a:r>
            <a:r>
              <a:rPr lang="en-US" altLang="en-US" sz="1600" dirty="0" err="1">
                <a:ea typeface="ＭＳ Ｐゴシック" panose="020B0600070205080204" pitchFamily="34" charset="-128"/>
              </a:rPr>
              <a:t>LastName</a:t>
            </a:r>
            <a:r>
              <a:rPr lang="en-US" altLang="en-US" sz="1600" dirty="0">
                <a:ea typeface="ＭＳ Ｐゴシック" panose="020B0600070205080204" pitchFamily="34" charset="-128"/>
              </a:rPr>
              <a:t>”</a:t>
            </a:r>
          </a:p>
          <a:p>
            <a:pPr lvl="1"/>
            <a:r>
              <a:rPr lang="en-US" altLang="en-US" sz="1800" b="1" dirty="0">
                <a:ea typeface="ＭＳ Ｐゴシック" panose="020B0600070205080204" pitchFamily="34" charset="-128"/>
              </a:rPr>
              <a:t>Raise your hands before you talk, and start to talk only after permission from the Chair/VC using TOHRU </a:t>
            </a:r>
          </a:p>
          <a:p>
            <a:pPr lvl="1"/>
            <a:r>
              <a:rPr lang="en-US" altLang="en-US" sz="1800" dirty="0">
                <a:ea typeface="ＭＳ Ｐゴシック" panose="020B0600070205080204" pitchFamily="34" charset="-128"/>
              </a:rPr>
              <a:t>Please, </a:t>
            </a:r>
            <a:r>
              <a:rPr lang="en-US" altLang="en-US" sz="1800" b="1" dirty="0">
                <a:ea typeface="ＭＳ Ｐゴシック" panose="020B0600070205080204" pitchFamily="34" charset="-128"/>
              </a:rPr>
              <a:t>MUTE yourself when not talking</a:t>
            </a:r>
          </a:p>
          <a:p>
            <a:pPr lvl="2"/>
            <a:r>
              <a:rPr lang="en-US" altLang="en-US" sz="1600" dirty="0">
                <a:ea typeface="ＭＳ Ｐゴシック" panose="020B0600070205080204" pitchFamily="34" charset="-128"/>
              </a:rPr>
              <a:t>A clear and noise-free conference bridge is crucial for the entire group</a:t>
            </a:r>
          </a:p>
          <a:p>
            <a:pPr>
              <a:defRPr/>
            </a:pPr>
            <a:r>
              <a:rPr lang="en-US" altLang="en-US" sz="2000" dirty="0">
                <a:ea typeface="ＭＳ Ｐゴシック" panose="020B0600070205080204" pitchFamily="34" charset="-128"/>
              </a:rPr>
              <a:t>Additional guidance:</a:t>
            </a:r>
          </a:p>
          <a:p>
            <a:pPr lvl="1">
              <a:defRPr/>
            </a:pPr>
            <a:r>
              <a:rPr lang="en-US" altLang="en-US" sz="1800" dirty="0">
                <a:ea typeface="ＭＳ Ｐゴシック" panose="020B0600070205080204" pitchFamily="34" charset="-128"/>
              </a:rPr>
              <a:t>Session management:</a:t>
            </a:r>
          </a:p>
          <a:p>
            <a:pPr lvl="2">
              <a:defRPr/>
            </a:pPr>
            <a:r>
              <a:rPr lang="en-US" altLang="en-US" sz="16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6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600" dirty="0">
                <a:ea typeface="ＭＳ Ｐゴシック" panose="020B0600070205080204" pitchFamily="34" charset="-128"/>
              </a:rPr>
              <a:t>When necessary, two or more people may be allowed to talk for more active discussion</a:t>
            </a:r>
          </a:p>
          <a:p>
            <a:pPr lvl="1">
              <a:defRPr/>
            </a:pPr>
            <a:r>
              <a:rPr lang="en-US" altLang="en-US" sz="18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600" dirty="0">
                <a:ea typeface="ＭＳ Ｐゴシック" panose="020B0600070205080204" pitchFamily="34" charset="-128"/>
              </a:rPr>
              <a:t>Session chairs may not always be on alert for messages, but messages can be used to raise questions if/when necessary</a:t>
            </a:r>
          </a:p>
        </p:txBody>
      </p:sp>
    </p:spTree>
    <p:extLst>
      <p:ext uri="{BB962C8B-B14F-4D97-AF65-F5344CB8AC3E}">
        <p14:creationId xmlns:p14="http://schemas.microsoft.com/office/powerpoint/2010/main" val="366263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Official offline sessions</a:t>
            </a:r>
            <a:endParaRPr lang="en-US" dirty="0"/>
          </a:p>
        </p:txBody>
      </p:sp>
      <p:sp>
        <p:nvSpPr>
          <p:cNvPr id="3" name="내용 개체 틀 2"/>
          <p:cNvSpPr>
            <a:spLocks noGrp="1"/>
          </p:cNvSpPr>
          <p:nvPr>
            <p:ph idx="1"/>
          </p:nvPr>
        </p:nvSpPr>
        <p:spPr/>
        <p:txBody>
          <a:bodyPr>
            <a:normAutofit/>
          </a:bodyPr>
          <a:lstStyle/>
          <a:p>
            <a:r>
              <a:rPr lang="en-US" sz="2000" dirty="0"/>
              <a:t>In RAN#93-e, it was decided that offline GTW sessions may be used at the discretion of WG chairs to expedite progress on critical issues. </a:t>
            </a:r>
          </a:p>
          <a:p>
            <a:pPr lvl="1"/>
            <a:r>
              <a:rPr lang="en-US" sz="1800" dirty="0"/>
              <a:t>In RAN1, due to there not being additional GTW licenses, other conferencing platforms will be used (</a:t>
            </a:r>
            <a:r>
              <a:rPr lang="en-US" sz="1800" dirty="0" err="1"/>
              <a:t>e.g</a:t>
            </a:r>
            <a:r>
              <a:rPr lang="en-US" sz="1800" dirty="0"/>
              <a:t> MS teams)</a:t>
            </a:r>
          </a:p>
          <a:p>
            <a:pPr lvl="1"/>
            <a:endParaRPr lang="en-US" sz="1600" dirty="0"/>
          </a:p>
          <a:p>
            <a:r>
              <a:rPr lang="en-US" sz="2000" dirty="0"/>
              <a:t>Guidelines for official offline sessions</a:t>
            </a:r>
          </a:p>
          <a:p>
            <a:pPr marL="630238" lvl="1" indent="-274638">
              <a:buFont typeface="+mj-lt"/>
              <a:buAutoNum type="arabicPeriod"/>
            </a:pPr>
            <a:r>
              <a:rPr lang="en-US" sz="1800" dirty="0"/>
              <a:t>Default mode of operations in RAN1 will be not to use offline sessions</a:t>
            </a:r>
          </a:p>
          <a:p>
            <a:pPr marL="1077913" lvl="2" indent="-276225">
              <a:buFont typeface="+mj-lt"/>
              <a:buAutoNum type="alphaUcPeriod"/>
            </a:pPr>
            <a:r>
              <a:rPr lang="en-US" sz="1600" dirty="0"/>
              <a:t>Reserved only for making progress on critical issues where decision has to be made ASAP to complete Rel-17. </a:t>
            </a:r>
          </a:p>
          <a:p>
            <a:pPr marL="630238" lvl="1" indent="-274638">
              <a:buFont typeface="+mj-lt"/>
              <a:buAutoNum type="arabicPeriod"/>
            </a:pPr>
            <a:r>
              <a:rPr lang="en-US" sz="1800" dirty="0"/>
              <a:t>Offline sessions have no decision power (i.e., no official agreements can be made). It is used only to facilitate the discussion during online sessions.</a:t>
            </a:r>
          </a:p>
          <a:p>
            <a:pPr marL="630238" lvl="1" indent="-274638">
              <a:buFont typeface="+mj-lt"/>
              <a:buAutoNum type="arabicPeriod"/>
            </a:pPr>
            <a:r>
              <a:rPr lang="en-US" sz="1800" dirty="0"/>
              <a:t>Offline sessions can happen only in parallel to the online sessions and there will not be more than one offline session at any given time</a:t>
            </a:r>
          </a:p>
          <a:p>
            <a:pPr marL="630238" lvl="1" indent="-274638">
              <a:buFont typeface="+mj-lt"/>
              <a:buAutoNum type="arabicPeriod"/>
            </a:pPr>
            <a:r>
              <a:rPr lang="en-US" sz="1800" dirty="0"/>
              <a:t>Decision to have an offline session will be made during an online session taking into account the company views</a:t>
            </a:r>
          </a:p>
          <a:p>
            <a:pPr marL="1077913" lvl="2" indent="-276225">
              <a:buFont typeface="+mj-lt"/>
              <a:buAutoNum type="alphaUcPeriod"/>
            </a:pPr>
            <a:r>
              <a:rPr lang="en-US" sz="1600" dirty="0"/>
              <a:t>Chair/VC will assign a moderator, the topic for offline discussions, and the time slot (</a:t>
            </a:r>
            <a:r>
              <a:rPr lang="en-US" sz="1600" u="sng" dirty="0">
                <a:solidFill>
                  <a:srgbClr val="FF0000"/>
                </a:solidFill>
              </a:rPr>
              <a:t>no more than 1 hour per session</a:t>
            </a:r>
            <a:r>
              <a:rPr lang="en-US" sz="1600" dirty="0"/>
              <a:t>)</a:t>
            </a:r>
          </a:p>
          <a:p>
            <a:pPr marL="1077913" lvl="2" indent="-276225">
              <a:buFont typeface="+mj-lt"/>
              <a:buAutoNum type="alphaUcPeriod"/>
            </a:pPr>
            <a:r>
              <a:rPr lang="en-US" sz="1600" dirty="0"/>
              <a:t>Announcement/decision to have an offline session will be made at least 10~12 hours before the offline session starts</a:t>
            </a:r>
          </a:p>
          <a:p>
            <a:pPr marL="630238" lvl="1" indent="-274638">
              <a:buFont typeface="+mj-lt"/>
              <a:buAutoNum type="arabicPeriod"/>
            </a:pPr>
            <a:r>
              <a:rPr lang="en-US" sz="1800" dirty="0"/>
              <a:t>Moderator of the offline session will provide a summary of the discussions once the offline session is over</a:t>
            </a:r>
          </a:p>
        </p:txBody>
      </p:sp>
    </p:spTree>
    <p:extLst>
      <p:ext uri="{BB962C8B-B14F-4D97-AF65-F5344CB8AC3E}">
        <p14:creationId xmlns:p14="http://schemas.microsoft.com/office/powerpoint/2010/main" val="306855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Others</a:t>
            </a:r>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a:t>RAN1#10</a:t>
            </a:r>
            <a:r>
              <a:rPr lang="en-US" altLang="ko-KR" dirty="0"/>
              <a:t>7bis</a:t>
            </a:r>
            <a:r>
              <a:rPr lang="en-US" dirty="0"/>
              <a:t>-e has the same full decision power as in a regular physical meeting</a:t>
            </a:r>
          </a:p>
          <a:p>
            <a:pPr lvl="1"/>
            <a:r>
              <a:rPr lang="en-US" dirty="0"/>
              <a:t>To handle </a:t>
            </a:r>
          </a:p>
          <a:p>
            <a:pPr lvl="2"/>
            <a:r>
              <a:rPr lang="en-US" dirty="0"/>
              <a:t>Critical issues for LS (only for selective Rel-17 topics)</a:t>
            </a:r>
          </a:p>
          <a:p>
            <a:pPr lvl="2"/>
            <a:r>
              <a:rPr lang="en-US" dirty="0"/>
              <a:t>Rel-17 </a:t>
            </a:r>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at least around 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Topics for Discussions</a:t>
            </a:r>
            <a:endParaRPr lang="en-US" dirty="0"/>
          </a:p>
        </p:txBody>
      </p:sp>
      <p:sp>
        <p:nvSpPr>
          <p:cNvPr id="3" name="내용 개체 틀 2"/>
          <p:cNvSpPr>
            <a:spLocks noGrp="1"/>
          </p:cNvSpPr>
          <p:nvPr>
            <p:ph idx="1"/>
          </p:nvPr>
        </p:nvSpPr>
        <p:spPr/>
        <p:txBody>
          <a:bodyPr>
            <a:normAutofit/>
          </a:bodyPr>
          <a:lstStyle/>
          <a:p>
            <a:r>
              <a:rPr lang="en-US" sz="1800" dirty="0"/>
              <a:t>RAN1#107bis-e will have a reduced scope compared to typical meetings. Discussions will be limited to</a:t>
            </a:r>
          </a:p>
          <a:p>
            <a:pPr lvl="1"/>
            <a:r>
              <a:rPr lang="en-US" sz="1600" dirty="0"/>
              <a:t>Rel-17 maintenance for</a:t>
            </a:r>
          </a:p>
          <a:p>
            <a:pPr lvl="2"/>
            <a:r>
              <a:rPr lang="en-GB" sz="1400" i="1" dirty="0"/>
              <a:t>Supporting NR from 52.6GHz to 71 GHz</a:t>
            </a:r>
          </a:p>
          <a:p>
            <a:pPr lvl="2"/>
            <a:r>
              <a:rPr lang="en-US" sz="1400" i="1" dirty="0"/>
              <a:t>UE Power Saving Enhancements</a:t>
            </a:r>
            <a:endParaRPr lang="en-GB" sz="1400" i="1" dirty="0"/>
          </a:p>
          <a:p>
            <a:pPr lvl="2"/>
            <a:r>
              <a:rPr lang="en-US" sz="1400" i="1" dirty="0"/>
              <a:t>NR Multicast and Broadcast Services</a:t>
            </a:r>
          </a:p>
          <a:p>
            <a:pPr lvl="1"/>
            <a:r>
              <a:rPr lang="en-US" sz="1600" dirty="0"/>
              <a:t>Rel-17 completion of</a:t>
            </a:r>
          </a:p>
          <a:p>
            <a:pPr lvl="2"/>
            <a:r>
              <a:rPr lang="en-GB" sz="1400" i="1" dirty="0"/>
              <a:t>Enhanced Industrial Internet of Things (</a:t>
            </a:r>
            <a:r>
              <a:rPr lang="en-GB" sz="1400" i="1" dirty="0" err="1"/>
              <a:t>IIoT</a:t>
            </a:r>
            <a:r>
              <a:rPr lang="en-GB" sz="1400" i="1" dirty="0"/>
              <a:t>) and URLLC</a:t>
            </a:r>
          </a:p>
          <a:p>
            <a:pPr lvl="2"/>
            <a:r>
              <a:rPr lang="en-GB" sz="1400" i="1" dirty="0"/>
              <a:t>NR coverage enhancement</a:t>
            </a:r>
          </a:p>
          <a:p>
            <a:pPr lvl="2"/>
            <a:r>
              <a:rPr lang="en-GB" sz="1400" i="1" dirty="0"/>
              <a:t>NR </a:t>
            </a:r>
            <a:r>
              <a:rPr lang="en-GB" sz="1400" i="1" dirty="0" err="1"/>
              <a:t>Sidelink</a:t>
            </a:r>
            <a:r>
              <a:rPr lang="en-GB" sz="1400" i="1" dirty="0"/>
              <a:t> enhancement</a:t>
            </a:r>
            <a:endParaRPr lang="en-US" sz="1400" i="1" dirty="0"/>
          </a:p>
          <a:p>
            <a:pPr lvl="1"/>
            <a:r>
              <a:rPr lang="en-US" sz="1600" dirty="0"/>
              <a:t>Rel-17 UE features for</a:t>
            </a:r>
          </a:p>
          <a:p>
            <a:pPr lvl="2"/>
            <a:r>
              <a:rPr lang="en-US" sz="1400" dirty="0"/>
              <a:t>The above listed work items</a:t>
            </a:r>
          </a:p>
          <a:p>
            <a:pPr lvl="2"/>
            <a:r>
              <a:rPr lang="en-GB" sz="1400" i="1" dirty="0"/>
              <a:t>Further enhancements on MIMO for NR</a:t>
            </a:r>
          </a:p>
          <a:p>
            <a:pPr lvl="2"/>
            <a:r>
              <a:rPr lang="en-GB" sz="1400" i="1" dirty="0"/>
              <a:t>NR Positioning Enhancements</a:t>
            </a:r>
            <a:endParaRPr lang="en-US" sz="1400" i="1" dirty="0"/>
          </a:p>
          <a:p>
            <a:pPr lvl="1"/>
            <a:r>
              <a:rPr lang="en-US" sz="1600" dirty="0"/>
              <a:t>Handling of incoming LSs will be limited to the following Rel-17 work items: </a:t>
            </a:r>
            <a:r>
              <a:rPr lang="en-GB" sz="1600" i="1" dirty="0"/>
              <a:t>NR_ext_to_71GHz, </a:t>
            </a:r>
            <a:r>
              <a:rPr lang="en-GB" sz="1600" i="1" dirty="0" err="1"/>
              <a:t>NR_IIOT_URLLC_enh</a:t>
            </a:r>
            <a:r>
              <a:rPr lang="en-GB" sz="1600" i="1" dirty="0"/>
              <a:t>, </a:t>
            </a:r>
            <a:r>
              <a:rPr lang="en-GB" sz="1600" i="1" dirty="0" err="1"/>
              <a:t>NR_UE_pow_sav_enh</a:t>
            </a:r>
            <a:r>
              <a:rPr lang="en-GB" sz="1600" i="1" dirty="0"/>
              <a:t>, </a:t>
            </a:r>
            <a:r>
              <a:rPr lang="en-GB" sz="1600" i="1" dirty="0" err="1"/>
              <a:t>NR_cov_enh</a:t>
            </a:r>
            <a:r>
              <a:rPr lang="en-GB" sz="1600" i="1" dirty="0"/>
              <a:t>, </a:t>
            </a:r>
            <a:r>
              <a:rPr lang="en-GB" sz="1600" i="1" dirty="0" err="1"/>
              <a:t>NR_SL_enh</a:t>
            </a:r>
            <a:r>
              <a:rPr lang="en-GB" sz="1600" i="1" dirty="0"/>
              <a:t>, NR_MBS</a:t>
            </a:r>
          </a:p>
          <a:p>
            <a:pPr lvl="1"/>
            <a:endParaRPr lang="en-US" sz="1600" dirty="0"/>
          </a:p>
          <a:p>
            <a:r>
              <a:rPr lang="en-US" sz="1800" b="1" dirty="0"/>
              <a:t>For all Rel-17 items that are treated in RAN#107bis-e (except MIMO and positioning), all RAN1 decisions that impact other WGs should be finalized in RAN1#107bis-e. For the remaining WIs, plan is to do so in the first week of RAN1#108-e.</a:t>
            </a:r>
          </a:p>
          <a:p>
            <a:endParaRPr lang="en-US" sz="2000" dirty="0"/>
          </a:p>
        </p:txBody>
      </p:sp>
    </p:spTree>
    <p:extLst>
      <p:ext uri="{BB962C8B-B14F-4D97-AF65-F5344CB8AC3E}">
        <p14:creationId xmlns:p14="http://schemas.microsoft.com/office/powerpoint/2010/main" val="3270050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Time Window (1/2)</a:t>
            </a:r>
            <a:endParaRPr lang="en-US" dirty="0"/>
          </a:p>
        </p:txBody>
      </p:sp>
      <p:sp>
        <p:nvSpPr>
          <p:cNvPr id="3" name="내용 개체 틀 2"/>
          <p:cNvSpPr>
            <a:spLocks noGrp="1"/>
          </p:cNvSpPr>
          <p:nvPr>
            <p:ph idx="1"/>
          </p:nvPr>
        </p:nvSpPr>
        <p:spPr/>
        <p:txBody>
          <a:bodyPr>
            <a:normAutofit/>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a:t>
            </a:r>
            <a:r>
              <a:rPr lang="en-US" altLang="ko-KR" sz="1800" dirty="0">
                <a:ea typeface="ＭＳ Ｐゴシック" panose="020B0600070205080204" pitchFamily="34" charset="-128"/>
              </a:rPr>
              <a:t>January 10</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(Monday)</a:t>
            </a:r>
            <a:r>
              <a:rPr lang="en-US" altLang="en-US" sz="1800" dirty="0">
                <a:ea typeface="ＭＳ Ｐゴシック" panose="020B0600070205080204" pitchFamily="34" charset="-128"/>
              </a:rPr>
              <a:t>, 15:00 UTC and submission by </a:t>
            </a:r>
            <a:r>
              <a:rPr lang="en-US" altLang="ko-KR" sz="1800" dirty="0">
                <a:ea typeface="ＭＳ Ｐゴシック" panose="020B0600070205080204" pitchFamily="34" charset="-128"/>
              </a:rPr>
              <a:t>January</a:t>
            </a:r>
            <a:r>
              <a:rPr lang="en-US" altLang="en-US" sz="1800" dirty="0">
                <a:ea typeface="ＭＳ Ｐゴシック" panose="020B0600070205080204" pitchFamily="34" charset="-128"/>
              </a:rPr>
              <a:t> 11</a:t>
            </a:r>
            <a:r>
              <a:rPr lang="en-US" altLang="ko-KR" sz="1800" baseline="30000" dirty="0">
                <a:ea typeface="ＭＳ Ｐゴシック" panose="020B0600070205080204" pitchFamily="34" charset="-128"/>
              </a:rPr>
              <a:t>th</a:t>
            </a:r>
            <a:r>
              <a:rPr lang="en-US" altLang="ko-KR" sz="1800" dirty="0">
                <a:ea typeface="ＭＳ Ｐゴシック" panose="020B0600070205080204" pitchFamily="34" charset="-128"/>
              </a:rPr>
              <a:t> (Tuesday),</a:t>
            </a:r>
            <a:r>
              <a:rPr lang="en-US" altLang="en-US" sz="1800" dirty="0">
                <a:ea typeface="ＭＳ Ｐゴシック" panose="020B0600070205080204" pitchFamily="34" charset="-128"/>
              </a:rPr>
              <a:t> </a:t>
            </a:r>
            <a:r>
              <a:rPr lang="en-US" altLang="ko-KR" sz="1800" dirty="0">
                <a:ea typeface="ＭＳ Ｐゴシック" panose="020B0600070205080204" pitchFamily="34" charset="-128"/>
              </a:rPr>
              <a:t>23:59</a:t>
            </a:r>
            <a:r>
              <a:rPr lang="en-US" altLang="en-US" sz="1800" dirty="0">
                <a:ea typeface="ＭＳ Ｐゴシック" panose="020B0600070205080204" pitchFamily="34" charset="-128"/>
              </a:rPr>
              <a:t> UTC</a:t>
            </a:r>
          </a:p>
          <a:p>
            <a:pPr lvl="1"/>
            <a:endParaRPr lang="en-US" altLang="en-US" sz="1600" dirty="0">
              <a:ea typeface="ＭＳ Ｐゴシック" panose="020B0600070205080204" pitchFamily="34" charset="-128"/>
            </a:endParaRPr>
          </a:p>
          <a:p>
            <a:r>
              <a:rPr lang="en-US" altLang="en-US" sz="2000" dirty="0">
                <a:solidFill>
                  <a:srgbClr val="FF0000"/>
                </a:solidFill>
                <a:ea typeface="ＭＳ Ｐゴシック" panose="020B0600070205080204" pitchFamily="34" charset="-128"/>
              </a:rPr>
              <a:t>No preparation phase for RAN1#107bis-e</a:t>
            </a:r>
          </a:p>
          <a:p>
            <a:pPr lvl="1"/>
            <a:endParaRPr lang="en-US" altLang="en-US" sz="1600" dirty="0">
              <a:ea typeface="ＭＳ Ｐゴシック" panose="020B0600070205080204" pitchFamily="34" charset="-128"/>
            </a:endParaRPr>
          </a:p>
          <a:p>
            <a:pPr>
              <a:defRPr/>
            </a:pPr>
            <a:r>
              <a:rPr lang="en-US" altLang="en-US" sz="2000" dirty="0">
                <a:ea typeface="ＭＳ Ｐゴシック" panose="020B0600070205080204" pitchFamily="34" charset="-128"/>
              </a:rPr>
              <a:t>January 17</a:t>
            </a:r>
            <a:r>
              <a:rPr lang="en-US" altLang="en-US" sz="2000" baseline="30000" dirty="0">
                <a:ea typeface="ＭＳ Ｐゴシック" panose="020B0600070205080204" pitchFamily="34" charset="-128"/>
              </a:rPr>
              <a:t>th</a:t>
            </a:r>
            <a:r>
              <a:rPr lang="en-US" altLang="en-US" sz="2000" dirty="0">
                <a:ea typeface="ＭＳ Ｐゴシック" panose="020B0600070205080204" pitchFamily="34" charset="-128"/>
              </a:rPr>
              <a:t> – 25</a:t>
            </a:r>
            <a:r>
              <a:rPr lang="en-US" altLang="en-US" sz="2000" baseline="30000" dirty="0">
                <a:ea typeface="ＭＳ Ｐゴシック" panose="020B0600070205080204" pitchFamily="34" charset="-128"/>
              </a:rPr>
              <a:t>th</a:t>
            </a:r>
          </a:p>
          <a:p>
            <a:pPr lvl="1">
              <a:defRPr/>
            </a:pPr>
            <a:r>
              <a:rPr lang="en-US" altLang="en-US" sz="1800" b="1" dirty="0">
                <a:ea typeface="ＭＳ Ｐゴシック" panose="020B0600070205080204" pitchFamily="34" charset="-128"/>
              </a:rPr>
              <a:t>For Rel-17</a:t>
            </a:r>
            <a:r>
              <a:rPr lang="en-US" altLang="en-US" sz="1800" dirty="0">
                <a:ea typeface="ＭＳ Ｐゴシック" panose="020B0600070205080204" pitchFamily="34" charset="-128"/>
              </a:rPr>
              <a:t>, GTW and email/NWM are to be used. FL summaries (capturing list of contributions, key points and focus areas) are to be prepared before the GTW sessions</a:t>
            </a:r>
          </a:p>
          <a:p>
            <a:pPr lvl="1">
              <a:defRPr/>
            </a:pPr>
            <a:r>
              <a:rPr lang="en-US" altLang="en-US" sz="1800" dirty="0">
                <a:ea typeface="ＭＳ Ｐゴシック" panose="020B0600070205080204" pitchFamily="34" charset="-128"/>
              </a:rPr>
              <a:t>The detailed deadline for each email thread is to be announced on a per email thread basis</a:t>
            </a:r>
          </a:p>
          <a:p>
            <a:pPr lvl="2">
              <a:defRPr/>
            </a:pPr>
            <a:r>
              <a:rPr lang="en-US" altLang="en-US" sz="1600" dirty="0">
                <a:ea typeface="ＭＳ Ｐゴシック" panose="020B0600070205080204" pitchFamily="34" charset="-128"/>
              </a:rPr>
              <a:t> Some staggering of deadlines for email threads is possible.</a:t>
            </a:r>
          </a:p>
          <a:p>
            <a:pPr>
              <a:defRPr/>
            </a:pPr>
            <a:r>
              <a:rPr lang="en-US" altLang="en-US" sz="2000" dirty="0">
                <a:ea typeface="ＭＳ Ｐゴシック" panose="020B0600070205080204" pitchFamily="34" charset="-128"/>
              </a:rPr>
              <a:t>FL’s summary</a:t>
            </a:r>
          </a:p>
          <a:p>
            <a:pPr lvl="1">
              <a:defRPr/>
            </a:pPr>
            <a:r>
              <a:rPr lang="en-US" altLang="en-US" sz="1800" dirty="0">
                <a:ea typeface="ＭＳ Ｐゴシック" panose="020B0600070205080204" pitchFamily="34" charset="-128"/>
              </a:rPr>
              <a:t>For source of each summary, please use “</a:t>
            </a:r>
            <a:r>
              <a:rPr lang="en-US" altLang="en-US" sz="1800" b="1" u="sng" dirty="0">
                <a:solidFill>
                  <a:srgbClr val="FF0000"/>
                </a:solidFill>
                <a:ea typeface="ＭＳ Ｐゴシック" panose="020B0600070205080204" pitchFamily="34" charset="-128"/>
              </a:rPr>
              <a:t>Moderator (Company name)</a:t>
            </a:r>
            <a:r>
              <a:rPr lang="en-US" altLang="en-US" sz="1800" dirty="0">
                <a:ea typeface="ＭＳ Ｐゴシック" panose="020B0600070205080204" pitchFamily="34" charset="-128"/>
              </a:rPr>
              <a:t>”</a:t>
            </a:r>
          </a:p>
          <a:p>
            <a:pPr lvl="1">
              <a:defRPr/>
            </a:pPr>
            <a:r>
              <a:rPr lang="en-US" altLang="en-US" sz="1800" dirty="0">
                <a:ea typeface="ＭＳ Ｐゴシック" panose="020B0600070205080204" pitchFamily="34" charset="-128"/>
              </a:rPr>
              <a:t>Each summary should have sufficient information about background of the issues, alternatives, &amp; proposals</a:t>
            </a:r>
          </a:p>
          <a:p>
            <a:pPr lvl="1">
              <a:defRPr/>
            </a:pPr>
            <a:endParaRPr lang="en-US" altLang="en-US" sz="1400" dirty="0">
              <a:ea typeface="ＭＳ Ｐゴシック" panose="020B0600070205080204" pitchFamily="34" charset="-128"/>
            </a:endParaRPr>
          </a:p>
          <a:p>
            <a:pPr lvl="1">
              <a:defRPr/>
            </a:pPr>
            <a:endParaRPr lang="sv-SE" altLang="ja-JP" sz="800" dirty="0"/>
          </a:p>
          <a:p>
            <a:endParaRPr lang="en-US" sz="2000" dirty="0"/>
          </a:p>
          <a:p>
            <a:endParaRPr lang="en-US" altLang="en-US" sz="1600" dirty="0">
              <a:ea typeface="ＭＳ Ｐゴシック" panose="020B0600070205080204" pitchFamily="34" charset="-128"/>
            </a:endParaRPr>
          </a:p>
        </p:txBody>
      </p:sp>
    </p:spTree>
    <p:extLst>
      <p:ext uri="{BB962C8B-B14F-4D97-AF65-F5344CB8AC3E}">
        <p14:creationId xmlns:p14="http://schemas.microsoft.com/office/powerpoint/2010/main" val="503763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e-Meeting: GTW Time Slots</a:t>
            </a:r>
          </a:p>
        </p:txBody>
      </p:sp>
      <p:sp>
        <p:nvSpPr>
          <p:cNvPr id="3" name="내용 개체 틀 2"/>
          <p:cNvSpPr>
            <a:spLocks noGrp="1"/>
          </p:cNvSpPr>
          <p:nvPr>
            <p:ph idx="1"/>
          </p:nvPr>
        </p:nvSpPr>
        <p:spPr/>
        <p:txBody>
          <a:bodyPr>
            <a:normAutofit/>
          </a:bodyPr>
          <a:lstStyle/>
          <a:p>
            <a:r>
              <a:rPr lang="en-US" dirty="0"/>
              <a:t>For RAN1#107bis-e, the following time slots will be used in consideration of the end of daylight saving time across Europe and US.</a:t>
            </a:r>
          </a:p>
          <a:p>
            <a:pPr lvl="1"/>
            <a:r>
              <a:rPr lang="en-US" dirty="0"/>
              <a:t>GTW time slot for Day1 ~ Day4 (Week1 Monday ~ Week1 Thursday): UTC 13:00 ~ 16:00</a:t>
            </a:r>
          </a:p>
          <a:p>
            <a:pPr lvl="1"/>
            <a:r>
              <a:rPr lang="en-US" dirty="0"/>
              <a:t>GTW time slot for Day5 ~ Day7 (Week1 Friday ~ Week2 Tuesday): UTC 04:00 ~ 07:00</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292436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Checkpoints and Comment Deadlines</a:t>
            </a:r>
            <a:endParaRPr lang="en-US" dirty="0"/>
          </a:p>
        </p:txBody>
      </p:sp>
      <p:sp>
        <p:nvSpPr>
          <p:cNvPr id="3" name="내용 개체 틀 2"/>
          <p:cNvSpPr>
            <a:spLocks noGrp="1"/>
          </p:cNvSpPr>
          <p:nvPr>
            <p:ph idx="1"/>
          </p:nvPr>
        </p:nvSpPr>
        <p:spPr/>
        <p:txBody>
          <a:bodyPr>
            <a:normAutofit/>
          </a:bodyPr>
          <a:lstStyle/>
          <a:p>
            <a:r>
              <a:rPr lang="en-US" altLang="en-US" sz="2000" dirty="0">
                <a:ea typeface="ＭＳ Ｐゴシック" panose="020B0600070205080204" pitchFamily="34" charset="-128"/>
              </a:rPr>
              <a:t>For each email thread, session chair will assign one or more checkpoints during the meeting</a:t>
            </a:r>
          </a:p>
          <a:p>
            <a:pPr lvl="1"/>
            <a:r>
              <a:rPr lang="en-US" altLang="en-US" sz="1800" dirty="0">
                <a:ea typeface="ＭＳ Ｐゴシック" panose="020B0600070205080204" pitchFamily="34" charset="-128"/>
              </a:rPr>
              <a:t>Checkpoints will be used to endorse stable proposals so that discussions can move forward more efficiently</a:t>
            </a:r>
          </a:p>
          <a:p>
            <a:endParaRPr lang="en-US" altLang="en-US" sz="2000" dirty="0">
              <a:ea typeface="ＭＳ Ｐゴシック" panose="020B0600070205080204" pitchFamily="34" charset="-128"/>
            </a:endParaRPr>
          </a:p>
          <a:p>
            <a:r>
              <a:rPr lang="en-US" altLang="en-US" sz="2000" dirty="0">
                <a:ea typeface="ＭＳ Ｐゴシック" panose="020B0600070205080204" pitchFamily="34" charset="-128"/>
              </a:rPr>
              <a:t>For each check point, the following deadlines apply</a:t>
            </a:r>
          </a:p>
          <a:p>
            <a:pPr lvl="1"/>
            <a:r>
              <a:rPr lang="en-US" altLang="en-US" sz="1800" dirty="0">
                <a:ea typeface="ＭＳ Ｐゴシック" panose="020B0600070205080204" pitchFamily="34" charset="-128"/>
              </a:rPr>
              <a:t>1st deadline: Companies to provide initial set of comments by the 1st deadline (preferably earlier)</a:t>
            </a:r>
          </a:p>
          <a:p>
            <a:pPr lvl="2"/>
            <a:r>
              <a:rPr lang="en-US" altLang="en-US" sz="1600" dirty="0">
                <a:ea typeface="ＭＳ Ｐゴシック" panose="020B0600070205080204" pitchFamily="34" charset="-128"/>
              </a:rPr>
              <a:t>Delegates should provide the comments before the deadline. Note that it will be very difficult to take into account comments received after the deadline and such comments could make the decision making process very inefficient.</a:t>
            </a:r>
          </a:p>
          <a:p>
            <a:pPr lvl="2"/>
            <a:r>
              <a:rPr lang="en-US" altLang="en-US" sz="1600" b="1" dirty="0">
                <a:solidFill>
                  <a:srgbClr val="FF0000"/>
                </a:solidFill>
                <a:ea typeface="ＭＳ Ｐゴシック" panose="020B0600070205080204" pitchFamily="34" charset="-128"/>
              </a:rPr>
              <a:t>FL’s summary taking into account the company comments is expected after the 1</a:t>
            </a:r>
            <a:r>
              <a:rPr lang="en-US" altLang="en-US" sz="1600" b="1" baseline="30000" dirty="0">
                <a:solidFill>
                  <a:srgbClr val="FF0000"/>
                </a:solidFill>
                <a:ea typeface="ＭＳ Ｐゴシック" panose="020B0600070205080204" pitchFamily="34" charset="-128"/>
              </a:rPr>
              <a:t>st</a:t>
            </a:r>
            <a:r>
              <a:rPr lang="en-US" altLang="en-US" sz="1600" b="1" dirty="0">
                <a:solidFill>
                  <a:srgbClr val="FF0000"/>
                </a:solidFill>
                <a:ea typeface="ＭＳ Ｐゴシック" panose="020B0600070205080204" pitchFamily="34" charset="-128"/>
              </a:rPr>
              <a:t> deadline ASAP (while accounting for time differences across regions)</a:t>
            </a:r>
          </a:p>
          <a:p>
            <a:pPr lvl="1"/>
            <a:r>
              <a:rPr lang="en-US" altLang="en-US" sz="1800" dirty="0">
                <a:ea typeface="ＭＳ Ｐゴシック" panose="020B0600070205080204" pitchFamily="34" charset="-128"/>
              </a:rPr>
              <a:t>2nd deadline: conclusion/agreements are to be made at the 2nd deadline</a:t>
            </a:r>
          </a:p>
          <a:p>
            <a:pPr lvl="2"/>
            <a:r>
              <a:rPr lang="en-US" altLang="en-US" sz="1600" dirty="0">
                <a:ea typeface="ＭＳ Ｐゴシック" panose="020B0600070205080204" pitchFamily="34" charset="-128"/>
              </a:rPr>
              <a:t>2</a:t>
            </a:r>
            <a:r>
              <a:rPr lang="en-US" altLang="en-US" sz="1600" baseline="30000" dirty="0">
                <a:ea typeface="ＭＳ Ｐゴシック" panose="020B0600070205080204" pitchFamily="34" charset="-128"/>
              </a:rPr>
              <a:t>nd</a:t>
            </a:r>
            <a:r>
              <a:rPr lang="en-US" altLang="en-US" sz="1600" dirty="0">
                <a:ea typeface="ＭＳ Ｐゴシック" panose="020B0600070205080204" pitchFamily="34" charset="-128"/>
              </a:rPr>
              <a:t> deadline may be substituted by a </a:t>
            </a:r>
            <a:r>
              <a:rPr lang="en-US" altLang="en-US" sz="1600" dirty="0" err="1">
                <a:ea typeface="ＭＳ Ｐゴシック" panose="020B0600070205080204" pitchFamily="34" charset="-128"/>
              </a:rPr>
              <a:t>GoToWebinar</a:t>
            </a:r>
            <a:r>
              <a:rPr lang="en-US" altLang="en-US" sz="1600" dirty="0">
                <a:ea typeface="ＭＳ Ｐゴシック" panose="020B0600070205080204" pitchFamily="34" charset="-128"/>
              </a:rPr>
              <a:t> decision making session</a:t>
            </a:r>
          </a:p>
          <a:p>
            <a:pPr lvl="1"/>
            <a:r>
              <a:rPr lang="en-US" altLang="en-US" sz="18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1"/>
            <a:r>
              <a:rPr lang="en-US" altLang="en-US" sz="1800" dirty="0">
                <a:ea typeface="ＭＳ Ｐゴシック" panose="020B0600070205080204" pitchFamily="34" charset="-128"/>
              </a:rPr>
              <a:t>The deadlines will be set such that delegates in all regions can provide their comments during their working hours</a:t>
            </a:r>
          </a:p>
          <a:p>
            <a:pPr lvl="1"/>
            <a:r>
              <a:rPr lang="en-US" altLang="en-US" sz="1800" dirty="0">
                <a:ea typeface="ＭＳ Ｐゴシック" panose="020B0600070205080204" pitchFamily="34" charset="-128"/>
              </a:rPr>
              <a:t>Deadline time reference: </a:t>
            </a:r>
            <a:r>
              <a:rPr lang="en-US" altLang="en-US" sz="1800" b="1" u="sng" dirty="0">
                <a:solidFill>
                  <a:srgbClr val="FF0000"/>
                </a:solidFill>
                <a:ea typeface="ＭＳ Ｐゴシック" panose="020B0600070205080204" pitchFamily="34" charset="-128"/>
              </a:rPr>
              <a:t>UTC 16:59</a:t>
            </a:r>
            <a:endParaRPr lang="en-US" sz="1800" dirty="0"/>
          </a:p>
        </p:txBody>
      </p:sp>
    </p:spTree>
    <p:extLst>
      <p:ext uri="{BB962C8B-B14F-4D97-AF65-F5344CB8AC3E}">
        <p14:creationId xmlns:p14="http://schemas.microsoft.com/office/powerpoint/2010/main" val="2764663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normAutofit/>
          </a:bodyPr>
          <a:lstStyle/>
          <a:p>
            <a:pPr>
              <a:defRPr/>
            </a:pPr>
            <a:r>
              <a:rPr lang="en-US" sz="2000" dirty="0"/>
              <a:t>It’s important to emphasize using an appropriate email thread title for easy tracking (the title for each thread is to be announced) </a:t>
            </a:r>
          </a:p>
          <a:p>
            <a:pPr lvl="1">
              <a:defRPr/>
            </a:pPr>
            <a:r>
              <a:rPr lang="en-US" sz="1800" dirty="0"/>
              <a:t>E.g., if not done appropriately, after a while an email thread may become something like:</a:t>
            </a:r>
          </a:p>
          <a:p>
            <a:pPr lvl="2">
              <a:defRPr/>
            </a:pPr>
            <a:r>
              <a:rPr lang="en-US" sz="1600" dirty="0"/>
              <a:t>RE: </a:t>
            </a:r>
            <a:r>
              <a:rPr lang="en-US" sz="1600" dirty="0" err="1"/>
              <a:t>xxxx</a:t>
            </a:r>
            <a:endParaRPr lang="en-US" sz="1600" dirty="0"/>
          </a:p>
          <a:p>
            <a:pPr lvl="2">
              <a:defRPr/>
            </a:pPr>
            <a:r>
              <a:rPr lang="en-US" sz="1600" dirty="0"/>
              <a:t>RE: RE: </a:t>
            </a:r>
            <a:r>
              <a:rPr lang="en-US" sz="1600" dirty="0" err="1"/>
              <a:t>xxxx</a:t>
            </a:r>
            <a:endParaRPr lang="en-US" sz="1600" dirty="0"/>
          </a:p>
          <a:p>
            <a:pPr lvl="2">
              <a:defRPr/>
            </a:pPr>
            <a:r>
              <a:rPr lang="zh-CN" altLang="en-US" sz="1600" dirty="0"/>
              <a:t>回复</a:t>
            </a:r>
            <a:r>
              <a:rPr lang="en-US" sz="1600" dirty="0"/>
              <a:t>:RE: </a:t>
            </a:r>
            <a:r>
              <a:rPr lang="en-US" sz="1600" dirty="0" err="1"/>
              <a:t>xxxx</a:t>
            </a:r>
            <a:endParaRPr lang="en-US" sz="1600" dirty="0"/>
          </a:p>
          <a:p>
            <a:pPr lvl="2">
              <a:defRPr/>
            </a:pPr>
            <a:r>
              <a:rPr lang="en-US" sz="1600" dirty="0"/>
              <a:t>[External] RE: </a:t>
            </a:r>
            <a:r>
              <a:rPr lang="en-US" sz="1600" dirty="0" err="1"/>
              <a:t>xxxx</a:t>
            </a:r>
            <a:endParaRPr lang="en-US" sz="1600" dirty="0"/>
          </a:p>
          <a:p>
            <a:pPr lvl="2">
              <a:defRPr/>
            </a:pPr>
            <a:r>
              <a:rPr lang="en-US" sz="1600" dirty="0"/>
              <a:t>Etc.</a:t>
            </a:r>
          </a:p>
          <a:p>
            <a:pPr marL="457200" lvl="1" indent="0">
              <a:buFont typeface="Wingdings" panose="05000000000000000000" pitchFamily="2" charset="2"/>
              <a:buNone/>
              <a:defRPr/>
            </a:pPr>
            <a:r>
              <a:rPr lang="en-US" sz="1800" dirty="0"/>
              <a:t> which makes it very hard to track. PLEASE fix it to RE: </a:t>
            </a:r>
            <a:r>
              <a:rPr lang="en-US" sz="1800" dirty="0" err="1"/>
              <a:t>xxxx</a:t>
            </a:r>
            <a:r>
              <a:rPr lang="en-US" sz="1800" dirty="0"/>
              <a:t>! </a:t>
            </a:r>
          </a:p>
          <a:p>
            <a:pPr marL="457200" lvl="1" indent="0">
              <a:buFont typeface="Wingdings" panose="05000000000000000000" pitchFamily="2" charset="2"/>
              <a:buNone/>
              <a:defRPr/>
            </a:pPr>
            <a:r>
              <a:rPr lang="en-US" sz="1800" dirty="0"/>
              <a:t>&gt; E.g., do not branch into or use different sub-titles!</a:t>
            </a:r>
          </a:p>
          <a:p>
            <a:pPr>
              <a:defRPr/>
            </a:pPr>
            <a:r>
              <a:rPr lang="en-US" sz="2000" dirty="0"/>
              <a:t>All attachments for email discussion are to be uploaded to/downloaded from a server – </a:t>
            </a:r>
            <a:r>
              <a:rPr lang="en-US" sz="2000" dirty="0">
                <a:solidFill>
                  <a:srgbClr val="FF0000"/>
                </a:solidFill>
              </a:rPr>
              <a:t>PLEASE ZIP THEM </a:t>
            </a:r>
            <a:r>
              <a:rPr lang="en-US" sz="2000" dirty="0"/>
              <a:t>before uploading</a:t>
            </a:r>
          </a:p>
          <a:p>
            <a:pPr>
              <a:defRPr/>
            </a:pPr>
            <a:r>
              <a:rPr lang="en-US" sz="2000" dirty="0"/>
              <a:t>For all email discussion, please make sure the discussion stay </a:t>
            </a:r>
            <a:r>
              <a:rPr lang="en-US" sz="2000" b="1" dirty="0"/>
              <a:t>technical</a:t>
            </a:r>
          </a:p>
          <a:p>
            <a:pPr lvl="1">
              <a:defRPr/>
            </a:pPr>
            <a:r>
              <a:rPr lang="en-US" sz="1800" dirty="0"/>
              <a:t>To ensure </a:t>
            </a:r>
            <a:r>
              <a:rPr lang="en-US" sz="1800" b="1" dirty="0"/>
              <a:t>professional conduct </a:t>
            </a:r>
            <a:r>
              <a:rPr lang="en-US" sz="1800" dirty="0"/>
              <a:t>as a community especially during these difficult times</a:t>
            </a:r>
            <a:endParaRPr lang="en-US" sz="2400" dirty="0"/>
          </a:p>
        </p:txBody>
      </p:sp>
    </p:spTree>
    <p:extLst>
      <p:ext uri="{BB962C8B-B14F-4D97-AF65-F5344CB8AC3E}">
        <p14:creationId xmlns:p14="http://schemas.microsoft.com/office/powerpoint/2010/main" val="4292787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Email thread budget</a:t>
            </a:r>
            <a:endParaRPr lang="en-US" dirty="0"/>
          </a:p>
        </p:txBody>
      </p:sp>
      <p:sp>
        <p:nvSpPr>
          <p:cNvPr id="3" name="내용 개체 틀 2"/>
          <p:cNvSpPr>
            <a:spLocks noGrp="1"/>
          </p:cNvSpPr>
          <p:nvPr>
            <p:ph idx="1"/>
          </p:nvPr>
        </p:nvSpPr>
        <p:spPr/>
        <p:txBody>
          <a:bodyPr>
            <a:normAutofit/>
          </a:bodyPr>
          <a:lstStyle/>
          <a:p>
            <a:pPr>
              <a:defRPr/>
            </a:pPr>
            <a:r>
              <a:rPr lang="en-US" altLang="en-US" dirty="0">
                <a:ea typeface="ＭＳ Ｐゴシック" panose="020B0600070205080204" pitchFamily="34" charset="-128"/>
              </a:rPr>
              <a:t>LTE and NR UE-features</a:t>
            </a:r>
          </a:p>
          <a:p>
            <a:pPr lvl="1">
              <a:defRPr/>
            </a:pPr>
            <a:r>
              <a:rPr lang="en-US" altLang="en-US" dirty="0">
                <a:ea typeface="ＭＳ Ｐゴシック" panose="020B0600070205080204" pitchFamily="34" charset="-128"/>
              </a:rPr>
              <a:t>Generally, 1 email thread per work item but additional email threads may be added if needed</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Rel-17: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normAutofit/>
          </a:bodyPr>
          <a:lstStyle/>
          <a:p>
            <a:pPr>
              <a:defRPr/>
            </a:pPr>
            <a:r>
              <a:rPr lang="en-US" altLang="en-US" sz="2000" dirty="0">
                <a:ea typeface="ＭＳ Ｐゴシック" panose="020B0600070205080204" pitchFamily="34" charset="-128"/>
              </a:rPr>
              <a:t>To ensure delegates’ rest during the weekends, </a:t>
            </a:r>
            <a:r>
              <a:rPr lang="en-US" altLang="en-US" sz="2000" b="1" dirty="0">
                <a:ea typeface="ＭＳ Ｐゴシック" panose="020B0600070205080204" pitchFamily="34" charset="-128"/>
              </a:rPr>
              <a:t>the following quiet period is mandated</a:t>
            </a:r>
            <a:r>
              <a:rPr lang="en-US" altLang="en-US" sz="2000" dirty="0">
                <a:ea typeface="ＭＳ Ｐゴシック" panose="020B0600070205080204" pitchFamily="34" charset="-128"/>
              </a:rPr>
              <a:t> </a:t>
            </a:r>
          </a:p>
          <a:p>
            <a:pPr lvl="1">
              <a:defRPr/>
            </a:pPr>
            <a:r>
              <a:rPr lang="en-US" altLang="en-US" sz="1800" b="1" u="sng" dirty="0">
                <a:solidFill>
                  <a:srgbClr val="FF0000"/>
                </a:solidFill>
                <a:ea typeface="ＭＳ Ｐゴシック" panose="020B0600070205080204" pitchFamily="34" charset="-128"/>
              </a:rPr>
              <a:t>UTC 11:59pm January 21</a:t>
            </a:r>
            <a:r>
              <a:rPr lang="en-US" altLang="en-US" sz="1800" b="1" u="sng" baseline="30000" dirty="0">
                <a:solidFill>
                  <a:srgbClr val="FF0000"/>
                </a:solidFill>
                <a:ea typeface="ＭＳ Ｐゴシック" panose="020B0600070205080204" pitchFamily="34" charset="-128"/>
              </a:rPr>
              <a:t>st</a:t>
            </a:r>
            <a:r>
              <a:rPr lang="en-US" altLang="en-US" sz="1800" b="1" u="sng" dirty="0">
                <a:solidFill>
                  <a:srgbClr val="FF0000"/>
                </a:solidFill>
                <a:ea typeface="ＭＳ Ｐゴシック" panose="020B0600070205080204" pitchFamily="34" charset="-128"/>
              </a:rPr>
              <a:t> – UTC 11:59pm January 23</a:t>
            </a:r>
            <a:r>
              <a:rPr lang="en-US" altLang="en-US" sz="1800" b="1" u="sng" baseline="30000" dirty="0">
                <a:solidFill>
                  <a:srgbClr val="FF0000"/>
                </a:solidFill>
                <a:ea typeface="ＭＳ Ｐゴシック" panose="020B0600070205080204" pitchFamily="34" charset="-128"/>
              </a:rPr>
              <a:t>rd</a:t>
            </a:r>
            <a:r>
              <a:rPr lang="en-US" altLang="en-US" sz="1800" b="1" u="sng" dirty="0">
                <a:solidFill>
                  <a:srgbClr val="FF0000"/>
                </a:solidFill>
                <a:ea typeface="ＭＳ Ｐゴシック" panose="020B0600070205080204" pitchFamily="34" charset="-128"/>
              </a:rPr>
              <a:t> (48 hours)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During the mandated </a:t>
            </a:r>
            <a:r>
              <a:rPr lang="en-US" altLang="en-US" sz="2000" b="1" dirty="0">
                <a:solidFill>
                  <a:srgbClr val="FF0000"/>
                </a:solidFill>
                <a:ea typeface="ＭＳ Ｐゴシック" panose="020B0600070205080204" pitchFamily="34" charset="-128"/>
              </a:rPr>
              <a:t>quiet period</a:t>
            </a:r>
            <a:r>
              <a:rPr lang="en-US" altLang="en-US" sz="2000" dirty="0">
                <a:ea typeface="ＭＳ Ｐゴシック" panose="020B0600070205080204" pitchFamily="34" charset="-128"/>
              </a:rPr>
              <a:t>, please </a:t>
            </a:r>
            <a:r>
              <a:rPr lang="en-US" altLang="en-US" sz="2000" b="1" dirty="0">
                <a:solidFill>
                  <a:srgbClr val="FF0000"/>
                </a:solidFill>
                <a:ea typeface="ＭＳ Ｐゴシック" panose="020B0600070205080204" pitchFamily="34" charset="-128"/>
              </a:rPr>
              <a:t>NO EMAILS &amp; No upload of updated draft documents</a:t>
            </a:r>
          </a:p>
          <a:p>
            <a:pPr lvl="1">
              <a:defRPr/>
            </a:pPr>
            <a:r>
              <a:rPr lang="en-US" altLang="en-US" sz="1800" dirty="0">
                <a:ea typeface="ＭＳ Ｐゴシック" panose="020B0600070205080204" pitchFamily="34" charset="-128"/>
              </a:rPr>
              <a:t>Including moderators for the email threads</a:t>
            </a:r>
          </a:p>
          <a:p>
            <a:pPr>
              <a:defRPr/>
            </a:pPr>
            <a:endParaRPr lang="en-US" altLang="en-US" sz="2000" dirty="0">
              <a:ea typeface="ＭＳ Ｐゴシック" panose="020B0600070205080204" pitchFamily="34" charset="-128"/>
            </a:endParaRPr>
          </a:p>
          <a:p>
            <a:pPr>
              <a:defRPr/>
            </a:pPr>
            <a:r>
              <a:rPr lang="en-US" altLang="en-US" sz="2000" dirty="0">
                <a:ea typeface="ＭＳ Ｐゴシック" panose="020B0600070205080204" pitchFamily="34" charset="-128"/>
              </a:rPr>
              <a:t>Chair/VCs/Patrick may send emails during the quiet period</a:t>
            </a:r>
          </a:p>
          <a:p>
            <a:pPr lvl="1">
              <a:defRPr/>
            </a:pPr>
            <a:r>
              <a:rPr lang="en-US" altLang="en-US" sz="1800"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sz="1600"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51238</TotalTime>
  <Words>1453</Words>
  <Application>Microsoft Office PowerPoint</Application>
  <PresentationFormat>Widescreen</PresentationFormat>
  <Paragraphs>129</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Symbol</vt:lpstr>
      <vt:lpstr>Verdana</vt:lpstr>
      <vt:lpstr>Wingdings</vt:lpstr>
      <vt:lpstr>Office 테마</vt:lpstr>
      <vt:lpstr>PowerPoint Presentation</vt:lpstr>
      <vt:lpstr>e-Meeting Management: General</vt:lpstr>
      <vt:lpstr>e-Meeting Management: Topics for Discussions</vt:lpstr>
      <vt:lpstr>e-Meeting Management: Time Window (1/2)</vt:lpstr>
      <vt:lpstr>e-Meeting: GTW Time Slots</vt:lpstr>
      <vt:lpstr>e-Meeting: Checkpoints and Comment Deadlines</vt:lpstr>
      <vt:lpstr>e-Meeting: Logistics</vt:lpstr>
      <vt:lpstr>e-Meeting: Email thread budget</vt:lpstr>
      <vt:lpstr>e-Meeting: Quiet period for email discussion</vt:lpstr>
      <vt:lpstr>e-Meeting: Conference calls</vt:lpstr>
      <vt:lpstr>e-Meeting: Official offline sessions</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MCC: CR0277</cp:lastModifiedBy>
  <cp:revision>393</cp:revision>
  <dcterms:created xsi:type="dcterms:W3CDTF">2019-02-14T07:06:45Z</dcterms:created>
  <dcterms:modified xsi:type="dcterms:W3CDTF">2022-01-07T09:11:45Z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