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73" r:id="rId3"/>
    <p:sldId id="283" r:id="rId4"/>
    <p:sldId id="281" r:id="rId5"/>
    <p:sldId id="27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3" autoAdjust="0"/>
    <p:restoredTop sz="86219" autoAdjust="0"/>
  </p:normalViewPr>
  <p:slideViewPr>
    <p:cSldViewPr snapToGrid="0">
      <p:cViewPr varScale="1">
        <p:scale>
          <a:sx n="115" d="100"/>
          <a:sy n="115" d="100"/>
        </p:scale>
        <p:origin x="177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6497C-853E-4B32-BD5B-5C825B8432F9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08DE5-9A5D-4BE8-8001-573DE36ED8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9993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우리 아직 시퀀스에 대한 성능 평가 기준이나 성능 평가 방법에 대해서는 한번도 논의한 적이 없다</a:t>
            </a:r>
            <a:r>
              <a:rPr lang="en-US" altLang="ko-KR" dirty="0" smtClean="0"/>
              <a:t>.</a:t>
            </a:r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08DE5-9A5D-4BE8-8001-573DE36ED83A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2049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79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965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41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405" y="1039091"/>
            <a:ext cx="8779190" cy="5577840"/>
          </a:xfrm>
        </p:spPr>
        <p:txBody>
          <a:bodyPr/>
          <a:lstStyle>
            <a:lvl1pPr>
              <a:defRPr sz="20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172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7968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274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932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057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169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7728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215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C2BA2-7A30-45C0-9EC4-D69513B096A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130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̶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169" y="159392"/>
            <a:ext cx="46089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WG1#89 Meeting</a:t>
            </a:r>
          </a:p>
          <a:p>
            <a:pPr>
              <a:spcBef>
                <a:spcPct val="0"/>
              </a:spcBef>
            </a:pP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</a:t>
            </a:r>
            <a:r>
              <a:rPr lang="en-US" altLang="ja-JP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P.R.China</a:t>
            </a: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</a:t>
            </a: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27th </a:t>
            </a: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30th June </a:t>
            </a: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</a:pPr>
            <a:r>
              <a:rPr lang="en-US" altLang="ja-JP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5.1.4.2</a:t>
            </a:r>
            <a:endParaRPr lang="ja-JP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39095" y="159392"/>
            <a:ext cx="1437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mtClean="0">
                <a:latin typeface="Arial" panose="020B0604020202020204" pitchFamily="34" charset="0"/>
                <a:cs typeface="Arial" panose="020B0604020202020204" pitchFamily="34" charset="0"/>
              </a:rPr>
              <a:t>R1-1711794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168" y="2642533"/>
            <a:ext cx="8800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prstClr val="black"/>
                </a:solidFill>
                <a:cs typeface="+mj-cs"/>
              </a:rPr>
              <a:t>WF on </a:t>
            </a:r>
            <a:r>
              <a:rPr lang="en-US" altLang="ko-KR" sz="3600" dirty="0" smtClean="0">
                <a:solidFill>
                  <a:prstClr val="black"/>
                </a:solidFill>
                <a:cs typeface="+mj-cs"/>
              </a:rPr>
              <a:t>Polar </a:t>
            </a:r>
            <a:r>
              <a:rPr lang="en-US" altLang="ko-KR" sz="3600" smtClean="0">
                <a:solidFill>
                  <a:prstClr val="black"/>
                </a:solidFill>
                <a:cs typeface="+mj-cs"/>
              </a:rPr>
              <a:t>Code Sequence</a:t>
            </a:r>
            <a:endParaRPr lang="ko-KR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52279" y="4370665"/>
            <a:ext cx="1656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Samsung, 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563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47087" y="171040"/>
            <a:ext cx="26498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/>
              <a:t>Background</a:t>
            </a:r>
            <a:endParaRPr lang="ko-KR" altLang="en-US" sz="4000" dirty="0"/>
          </a:p>
        </p:txBody>
      </p:sp>
      <p:sp>
        <p:nvSpPr>
          <p:cNvPr id="5" name="내용 개체 틀 1"/>
          <p:cNvSpPr>
            <a:spLocks noGrp="1"/>
          </p:cNvSpPr>
          <p:nvPr>
            <p:ph idx="1"/>
          </p:nvPr>
        </p:nvSpPr>
        <p:spPr>
          <a:xfrm>
            <a:off x="182405" y="1375719"/>
            <a:ext cx="8779190" cy="5241211"/>
          </a:xfrm>
        </p:spPr>
        <p:txBody>
          <a:bodyPr>
            <a:noAutofit/>
          </a:bodyPr>
          <a:lstStyle/>
          <a:p>
            <a:r>
              <a:rPr lang="en-US" altLang="ko-KR" sz="1800" dirty="0" smtClean="0">
                <a:latin typeface="Calibri" panose="020F0502020204030204" pitchFamily="34" charset="0"/>
              </a:rPr>
              <a:t>Several polar code sequence has been proposed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R1-1710749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R1-1705084</a:t>
            </a:r>
            <a:endParaRPr lang="en-US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R1-1711126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R1-1711218</a:t>
            </a: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R1-164185</a:t>
            </a:r>
          </a:p>
          <a:p>
            <a:pPr>
              <a:lnSpc>
                <a:spcPct val="100000"/>
              </a:lnSpc>
            </a:pPr>
            <a:endParaRPr lang="en-US" altLang="ko-KR" sz="800" dirty="0" smtClean="0"/>
          </a:p>
          <a:p>
            <a:pPr>
              <a:lnSpc>
                <a:spcPct val="100000"/>
              </a:lnSpc>
            </a:pPr>
            <a:r>
              <a:rPr lang="en-US" altLang="ko-KR" sz="1800" dirty="0" smtClean="0"/>
              <a:t>Procedures of code sequence selection have not yet been agreed</a:t>
            </a:r>
            <a:endParaRPr lang="en-US" altLang="ko-KR" sz="1800" dirty="0"/>
          </a:p>
          <a:p>
            <a:pPr lvl="1">
              <a:lnSpc>
                <a:spcPct val="100000"/>
              </a:lnSpc>
            </a:pPr>
            <a:r>
              <a:rPr lang="en-US" altLang="ko-KR" dirty="0"/>
              <a:t>Evaluation </a:t>
            </a:r>
            <a:r>
              <a:rPr lang="en-US" altLang="ko-KR" dirty="0" smtClean="0"/>
              <a:t>criteria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Submission deadline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Cross-check among companies</a:t>
            </a:r>
          </a:p>
          <a:p>
            <a:pPr>
              <a:lnSpc>
                <a:spcPct val="100000"/>
              </a:lnSpc>
            </a:pPr>
            <a:endParaRPr lang="en-US" altLang="ko-KR" sz="800" dirty="0" smtClean="0"/>
          </a:p>
          <a:p>
            <a:pPr>
              <a:lnSpc>
                <a:spcPct val="100000"/>
              </a:lnSpc>
            </a:pPr>
            <a:r>
              <a:rPr lang="en-US" altLang="ko-KR" sz="1800" dirty="0" smtClean="0"/>
              <a:t>Good example of harmonization in LDPC discussion 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Resulting in merged BG#1 and BG#2 constructed together by multiple companies</a:t>
            </a:r>
          </a:p>
        </p:txBody>
      </p:sp>
    </p:spTree>
    <p:extLst>
      <p:ext uri="{BB962C8B-B14F-4D97-AF65-F5344CB8AC3E}">
        <p14:creationId xmlns:p14="http://schemas.microsoft.com/office/powerpoint/2010/main" val="698606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>
              <a:lnSpc>
                <a:spcPct val="100000"/>
              </a:lnSpc>
            </a:pPr>
            <a:r>
              <a:rPr lang="en-US" altLang="ko-KR" dirty="0" smtClean="0"/>
              <a:t>Submission deadline for finalization of the polar code sequence</a:t>
            </a:r>
          </a:p>
          <a:p>
            <a:pPr lvl="1">
              <a:lnSpc>
                <a:spcPct val="100000"/>
              </a:lnSpc>
            </a:pPr>
            <a:endParaRPr lang="en-US" altLang="ko-KR" dirty="0" smtClean="0"/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Polar code sequence candidates should be provided by </a:t>
            </a:r>
            <a:r>
              <a:rPr lang="en-US" altLang="ko-KR" dirty="0" smtClean="0">
                <a:solidFill>
                  <a:srgbClr val="FF0000"/>
                </a:solidFill>
              </a:rPr>
              <a:t>[25</a:t>
            </a:r>
            <a:r>
              <a:rPr lang="en-US" altLang="ko-KR" baseline="30000" dirty="0" smtClean="0">
                <a:solidFill>
                  <a:srgbClr val="FF0000"/>
                </a:solidFill>
              </a:rPr>
              <a:t>th</a:t>
            </a:r>
            <a:r>
              <a:rPr lang="en-US" altLang="ko-KR" dirty="0" smtClean="0">
                <a:solidFill>
                  <a:srgbClr val="FF0000"/>
                </a:solidFill>
              </a:rPr>
              <a:t> July 11pm PST]</a:t>
            </a:r>
            <a:endParaRPr lang="en-US" altLang="ko-KR" dirty="0" smtClean="0"/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Identify candidates of polar code sequence </a:t>
            </a:r>
            <a:r>
              <a:rPr lang="en-US" altLang="ko-KR" dirty="0" smtClean="0">
                <a:solidFill>
                  <a:srgbClr val="FF0000"/>
                </a:solidFill>
              </a:rPr>
              <a:t>[1</a:t>
            </a:r>
            <a:r>
              <a:rPr lang="en-US" altLang="ko-KR" baseline="30000" dirty="0" smtClean="0">
                <a:solidFill>
                  <a:srgbClr val="FF0000"/>
                </a:solidFill>
              </a:rPr>
              <a:t>st</a:t>
            </a:r>
            <a:r>
              <a:rPr lang="en-US" altLang="ko-KR" dirty="0" smtClean="0">
                <a:solidFill>
                  <a:srgbClr val="FF0000"/>
                </a:solidFill>
              </a:rPr>
              <a:t> Aug. </a:t>
            </a:r>
            <a:r>
              <a:rPr lang="en-US" altLang="ko-KR" dirty="0">
                <a:solidFill>
                  <a:srgbClr val="FF0000"/>
                </a:solidFill>
              </a:rPr>
              <a:t>11pm PST]</a:t>
            </a:r>
            <a:endParaRPr lang="en-US" altLang="ko-KR" dirty="0" smtClean="0"/>
          </a:p>
          <a:p>
            <a:pPr lvl="2">
              <a:lnSpc>
                <a:spcPct val="100000"/>
              </a:lnSpc>
            </a:pPr>
            <a:r>
              <a:rPr lang="en-US" altLang="ko-KR" dirty="0" smtClean="0"/>
              <a:t>Performance criteria is provided in page 4 (Proposal 2)</a:t>
            </a:r>
          </a:p>
          <a:p>
            <a:pPr lvl="2">
              <a:lnSpc>
                <a:spcPct val="100000"/>
              </a:lnSpc>
            </a:pPr>
            <a:r>
              <a:rPr lang="en-US" altLang="ko-KR" dirty="0" smtClean="0"/>
              <a:t>Merged solutions will be prioritized as in LDPC discussion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By constructive email discussion until </a:t>
            </a:r>
            <a:r>
              <a:rPr lang="en-US" altLang="ko-KR" dirty="0" smtClean="0">
                <a:solidFill>
                  <a:srgbClr val="FF0000"/>
                </a:solidFill>
              </a:rPr>
              <a:t>[8</a:t>
            </a:r>
            <a:r>
              <a:rPr lang="en-US" altLang="ko-KR" baseline="30000" dirty="0" smtClean="0">
                <a:solidFill>
                  <a:srgbClr val="FF0000"/>
                </a:solidFill>
              </a:rPr>
              <a:t>th</a:t>
            </a:r>
            <a:r>
              <a:rPr lang="en-US" altLang="ko-KR" dirty="0" smtClean="0">
                <a:solidFill>
                  <a:srgbClr val="FF0000"/>
                </a:solidFill>
              </a:rPr>
              <a:t> Aug.]</a:t>
            </a:r>
            <a:r>
              <a:rPr lang="en-US" altLang="ko-KR" dirty="0" smtClean="0"/>
              <a:t>, make an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/>
              <a:t>working assumption on a polar code sequence(s)</a:t>
            </a:r>
          </a:p>
          <a:p>
            <a:pPr lvl="2">
              <a:lnSpc>
                <a:spcPct val="100000"/>
              </a:lnSpc>
            </a:pPr>
            <a:r>
              <a:rPr lang="en-US" altLang="ko-KR" dirty="0" smtClean="0"/>
              <a:t>Cross-checking the submitted candidates </a:t>
            </a:r>
          </a:p>
          <a:p>
            <a:pPr lvl="2">
              <a:lnSpc>
                <a:spcPct val="100000"/>
              </a:lnSpc>
            </a:pPr>
            <a:r>
              <a:rPr lang="en-US" altLang="ko-KR" dirty="0" smtClean="0"/>
              <a:t>Following the down-selection criteria is provided in page 5 (Proposal 3)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87349" y="171040"/>
            <a:ext cx="2369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 smtClean="0"/>
              <a:t>Proposal 1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59332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Performance metric 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SNR to achieve 10</a:t>
            </a:r>
            <a:r>
              <a:rPr lang="en-US" altLang="ko-KR" baseline="30000" dirty="0" smtClean="0"/>
              <a:t>-2 </a:t>
            </a:r>
            <a:r>
              <a:rPr lang="en-US" altLang="ko-KR" dirty="0" smtClean="0"/>
              <a:t>and 10</a:t>
            </a:r>
            <a:r>
              <a:rPr lang="en-US" altLang="ko-KR" baseline="30000" dirty="0" smtClean="0"/>
              <a:t>-3</a:t>
            </a:r>
            <a:r>
              <a:rPr lang="en-US" altLang="ko-KR" dirty="0" smtClean="0"/>
              <a:t> BLER</a:t>
            </a:r>
          </a:p>
          <a:p>
            <a:pPr lvl="1">
              <a:lnSpc>
                <a:spcPct val="100000"/>
              </a:lnSpc>
            </a:pPr>
            <a:endParaRPr lang="en-US" altLang="ko-KR" dirty="0" smtClean="0"/>
          </a:p>
          <a:p>
            <a:r>
              <a:rPr lang="en-GB" altLang="ko-KR" dirty="0" smtClean="0"/>
              <a:t>Simulation </a:t>
            </a:r>
            <a:r>
              <a:rPr lang="en-GB" altLang="ko-KR" dirty="0"/>
              <a:t>assumptions </a:t>
            </a:r>
            <a:endParaRPr lang="en-GB" altLang="ko-KR" dirty="0" smtClean="0"/>
          </a:p>
          <a:p>
            <a:pPr lvl="1"/>
            <a:r>
              <a:rPr lang="en-US" altLang="ko-KR" dirty="0" smtClean="0"/>
              <a:t>Evaluate </a:t>
            </a:r>
            <a:r>
              <a:rPr lang="en-US" altLang="ko-KR" dirty="0"/>
              <a:t>the block error rate (BLER) performance versus SNR</a:t>
            </a:r>
            <a:endParaRPr lang="ko-KR" altLang="ko-KR" dirty="0"/>
          </a:p>
          <a:p>
            <a:pPr>
              <a:lnSpc>
                <a:spcPct val="100000"/>
              </a:lnSpc>
            </a:pPr>
            <a:endParaRPr lang="en-US" altLang="ko-KR" dirty="0" smtClean="0"/>
          </a:p>
          <a:p>
            <a:pPr lvl="1">
              <a:lnSpc>
                <a:spcPct val="100000"/>
              </a:lnSpc>
            </a:pPr>
            <a:endParaRPr lang="en-US" altLang="ko-KR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387349" y="171040"/>
            <a:ext cx="2369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 smtClean="0"/>
              <a:t>Proposal </a:t>
            </a:r>
            <a:r>
              <a:rPr lang="en-US" altLang="ko-KR" sz="4000" dirty="0"/>
              <a:t>2</a:t>
            </a:r>
            <a:endParaRPr lang="ko-KR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표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8287415"/>
                  </p:ext>
                </p:extLst>
              </p:nvPr>
            </p:nvGraphicFramePr>
            <p:xfrm>
              <a:off x="518984" y="3096960"/>
              <a:ext cx="8106032" cy="295878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200746"/>
                    <a:gridCol w="4905286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Channel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2" indent="0" algn="l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 smtClean="0"/>
                            <a:t>AWGN</a:t>
                          </a:r>
                          <a:r>
                            <a:rPr lang="en-US" altLang="ko-KR" sz="1600" baseline="0" dirty="0" smtClean="0"/>
                            <a:t> Channel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Modulation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QPSK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Info.</a:t>
                          </a:r>
                          <a:r>
                            <a:rPr lang="en-US" sz="1600" baseline="0" dirty="0" smtClean="0"/>
                            <a:t> Block length (=K bits w/o CRC)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 smtClean="0"/>
                            <a:t>K = 8:8: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ko-KR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i="1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1600">
                                      <a:latin typeface="Cambria Math" panose="02040503050406030204" pitchFamily="18" charset="0"/>
                                    </a:rPr>
                                    <m:t>max</m:t>
                                  </m:r>
                                  <m:r>
                                    <a:rPr lang="en-US" altLang="ko-KR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ko-KR" sz="1600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ko-KR" sz="1600" dirty="0" smtClean="0"/>
                            <a:t>,</a:t>
                          </a:r>
                          <a:r>
                            <a:rPr lang="en-US" altLang="ko-KR" sz="1600" baseline="-25000" dirty="0" smtClean="0"/>
                            <a:t> </a:t>
                          </a:r>
                          <a:r>
                            <a:rPr lang="en-US" altLang="ko-KR" sz="1600" dirty="0" smtClean="0"/>
                            <a:t>where</a:t>
                          </a:r>
                          <a14:m>
                            <m:oMath xmlns:m="http://schemas.openxmlformats.org/officeDocument/2006/math">
                              <m:r>
                                <a:rPr lang="en-US" altLang="ko-KR" sz="1600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altLang="ko-KR" sz="1600" b="0" i="0" smtClean="0">
                                      <a:latin typeface="Cambria Math" panose="02040503050406030204" pitchFamily="18" charset="0"/>
                                    </a:rPr>
                                    <m:t>max</m:t>
                                  </m:r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sub>
                              </m:sSub>
                              <m:r>
                                <a:rPr lang="en-US" altLang="ko-KR" sz="16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altLang="ko-KR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ko-KR" sz="1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ko-KR" sz="16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  <m:r>
                                        <a:rPr lang="en-US" altLang="ko-KR" sz="16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d>
                                        <m:dPr>
                                          <m:ctrlPr>
                                            <a:rPr lang="en-US" altLang="ko-KR" sz="16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ko-KR" sz="1600" b="0" i="1" smtClean="0">
                                              <a:latin typeface="Cambria Math" panose="02040503050406030204" pitchFamily="18" charset="0"/>
                                            </a:rPr>
                                            <m:t>𝐽</m:t>
                                          </m:r>
                                          <m:r>
                                            <a:rPr lang="en-US" altLang="ko-KR" sz="1600" b="0" i="0" smtClean="0">
                                              <a:latin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en-US" altLang="ko-KR" sz="16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altLang="ko-KR" sz="16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𝐽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altLang="ko-KR" sz="1600" b="0" i="0" smtClean="0">
                                                  <a:latin typeface="Cambria Math" panose="02040503050406030204" pitchFamily="18" charset="0"/>
                                                </a:rPr>
                                                <m:t>′</m:t>
                                              </m:r>
                                            </m:sup>
                                          </m:sSup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US" altLang="ko-KR" sz="1600" b="0" i="1" smtClean="0">
                                          <a:latin typeface="Cambria Math" panose="02040503050406030204" pitchFamily="18" charset="0"/>
                                        </a:rPr>
                                        <m:t>8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err="1" smtClean="0"/>
                            <a:t>Codeword</a:t>
                          </a:r>
                          <a:r>
                            <a:rPr lang="en-US" sz="1600" baseline="0" dirty="0" smtClean="0"/>
                            <a:t> length (=N)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lvl="2" indent="0">
                            <a:lnSpc>
                              <a:spcPct val="100000"/>
                            </a:lnSpc>
                          </a:pPr>
                          <a:r>
                            <a:rPr lang="en-US" altLang="ko-KR" sz="1600" dirty="0" smtClean="0"/>
                            <a:t>{64, 128, 256, 512} for DL</a:t>
                          </a:r>
                        </a:p>
                        <a:p>
                          <a:pPr marL="0" lvl="2" indent="0">
                            <a:lnSpc>
                              <a:spcPct val="100000"/>
                            </a:lnSpc>
                          </a:pPr>
                          <a:r>
                            <a:rPr lang="en-US" altLang="ko-KR" sz="1600" dirty="0" smtClean="0"/>
                            <a:t>{64, 128, 256, 512, 1024} for UL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Decoding algorithm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altLang="ko-KR" sz="16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List-X with</a:t>
                          </a:r>
                          <a:r>
                            <a:rPr lang="en-GB" altLang="ko-KR" sz="1600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LLR-based min-sum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List sizes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1 and</a:t>
                          </a:r>
                          <a:r>
                            <a:rPr lang="en-US" sz="1600" baseline="0" dirty="0" smtClean="0"/>
                            <a:t> 8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 smtClean="0"/>
                            <a:t>Number of (</a:t>
                          </a:r>
                          <a:r>
                            <a:rPr lang="en-US" altLang="ko-KR" sz="1600" i="1" dirty="0" smtClean="0"/>
                            <a:t>J+J’</a:t>
                          </a:r>
                          <a:r>
                            <a:rPr lang="en-US" altLang="ko-KR" sz="1600" dirty="0" smtClean="0"/>
                            <a:t>) bits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 smtClean="0"/>
                            <a:t>19 bits for DL, 11 bits for UL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표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8287415"/>
                  </p:ext>
                </p:extLst>
              </p:nvPr>
            </p:nvGraphicFramePr>
            <p:xfrm>
              <a:off x="518984" y="3096960"/>
              <a:ext cx="8106032" cy="2958783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200746"/>
                    <a:gridCol w="4905286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Channel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2" indent="0" algn="l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 smtClean="0"/>
                            <a:t>AWGN</a:t>
                          </a:r>
                          <a:r>
                            <a:rPr lang="en-US" altLang="ko-KR" sz="1600" baseline="0" dirty="0" smtClean="0"/>
                            <a:t> Channel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Modulation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QPSK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525463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Info.</a:t>
                          </a:r>
                          <a:r>
                            <a:rPr lang="en-US" sz="1600" baseline="0" dirty="0" smtClean="0"/>
                            <a:t> Block length (=K bits w/o CRC)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65342" t="-145349" r="-248" b="-331395"/>
                          </a:stretch>
                        </a:blipFill>
                      </a:tcPr>
                    </a:tc>
                  </a:tr>
                  <a:tr h="579120">
                    <a:tc>
                      <a:txBody>
                        <a:bodyPr/>
                        <a:lstStyle/>
                        <a:p>
                          <a:r>
                            <a:rPr lang="en-US" sz="1600" dirty="0" err="1" smtClean="0"/>
                            <a:t>Codeword</a:t>
                          </a:r>
                          <a:r>
                            <a:rPr lang="en-US" sz="1600" baseline="0" dirty="0" smtClean="0"/>
                            <a:t> length (=N)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lvl="2" indent="0">
                            <a:lnSpc>
                              <a:spcPct val="100000"/>
                            </a:lnSpc>
                          </a:pPr>
                          <a:r>
                            <a:rPr lang="en-US" altLang="ko-KR" sz="1600" dirty="0" smtClean="0"/>
                            <a:t>{64, 128, 256, 512} for DL</a:t>
                          </a:r>
                        </a:p>
                        <a:p>
                          <a:pPr marL="0" lvl="2" indent="0">
                            <a:lnSpc>
                              <a:spcPct val="100000"/>
                            </a:lnSpc>
                          </a:pPr>
                          <a:r>
                            <a:rPr lang="en-US" altLang="ko-KR" sz="1600" dirty="0" smtClean="0"/>
                            <a:t>{64, 128, 256, 512, 1024} for UL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Decoding algorithm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GB" altLang="ko-KR" sz="16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List-X with</a:t>
                          </a:r>
                          <a:r>
                            <a:rPr lang="en-GB" altLang="ko-KR" sz="1600" kern="1200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LLR-based min-sum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List sizes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600" dirty="0" smtClean="0"/>
                            <a:t>1 and</a:t>
                          </a:r>
                          <a:r>
                            <a:rPr lang="en-US" sz="1600" baseline="0" dirty="0" smtClean="0"/>
                            <a:t> 8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 smtClean="0"/>
                            <a:t>Number of (</a:t>
                          </a:r>
                          <a:r>
                            <a:rPr lang="en-US" altLang="ko-KR" sz="1600" i="1" dirty="0" smtClean="0"/>
                            <a:t>J+J’</a:t>
                          </a:r>
                          <a:r>
                            <a:rPr lang="en-US" altLang="ko-KR" sz="1600" dirty="0" smtClean="0"/>
                            <a:t>) bits</a:t>
                          </a:r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ko-KR" sz="1600" dirty="0" smtClean="0"/>
                            <a:t>19 bits for DL, 11 bits for UL</a:t>
                          </a:r>
                          <a:endParaRPr lang="en-US" sz="16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7887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182405" y="1209599"/>
            <a:ext cx="8779190" cy="5407331"/>
          </a:xfrm>
        </p:spPr>
        <p:txBody>
          <a:bodyPr>
            <a:noAutofit/>
          </a:bodyPr>
          <a:lstStyle/>
          <a:p>
            <a:r>
              <a:rPr lang="en-GB" altLang="ko-KR" sz="1800" u="sng" dirty="0"/>
              <a:t>D</a:t>
            </a:r>
            <a:r>
              <a:rPr lang="en-GB" altLang="ko-KR" sz="1800" u="sng" dirty="0" smtClean="0"/>
              <a:t>own </a:t>
            </a:r>
            <a:r>
              <a:rPr lang="en-GB" altLang="ko-KR" sz="1800" u="sng" dirty="0"/>
              <a:t>selection of </a:t>
            </a:r>
            <a:r>
              <a:rPr lang="en-GB" altLang="ko-KR" sz="1800" u="sng" dirty="0" smtClean="0"/>
              <a:t>Polar code sequence </a:t>
            </a:r>
            <a:endParaRPr lang="ko-KR" altLang="ko-KR" sz="1800" dirty="0"/>
          </a:p>
          <a:p>
            <a:pPr lvl="1"/>
            <a:r>
              <a:rPr lang="en-GB" altLang="ko-KR" sz="1600" dirty="0"/>
              <a:t>Step 1:  Cross check BLER performance at </a:t>
            </a:r>
            <a:r>
              <a:rPr lang="en-GB" altLang="ko-KR" sz="1600" dirty="0">
                <a:solidFill>
                  <a:srgbClr val="FF0000"/>
                </a:solidFill>
              </a:rPr>
              <a:t>(10</a:t>
            </a:r>
            <a:r>
              <a:rPr lang="en-GB" altLang="ko-KR" sz="1600" dirty="0" smtClean="0">
                <a:solidFill>
                  <a:srgbClr val="FF0000"/>
                </a:solidFill>
              </a:rPr>
              <a:t>^-2)</a:t>
            </a:r>
            <a:r>
              <a:rPr lang="en-GB" altLang="ko-KR" sz="1600" dirty="0" smtClean="0"/>
              <a:t> </a:t>
            </a:r>
            <a:r>
              <a:rPr lang="en-GB" altLang="ko-KR" sz="1600" dirty="0"/>
              <a:t>and</a:t>
            </a:r>
            <a:r>
              <a:rPr lang="en-GB" altLang="ko-KR" sz="1600" dirty="0" smtClean="0">
                <a:solidFill>
                  <a:srgbClr val="FF0000"/>
                </a:solidFill>
              </a:rPr>
              <a:t> (10</a:t>
            </a:r>
            <a:r>
              <a:rPr lang="en-GB" altLang="ko-KR" sz="1600" dirty="0">
                <a:solidFill>
                  <a:srgbClr val="FF0000"/>
                </a:solidFill>
              </a:rPr>
              <a:t>^-3</a:t>
            </a:r>
            <a:r>
              <a:rPr lang="en-GB" altLang="ko-KR" sz="1600" dirty="0" smtClean="0">
                <a:solidFill>
                  <a:srgbClr val="FF0000"/>
                </a:solidFill>
              </a:rPr>
              <a:t>)</a:t>
            </a:r>
            <a:r>
              <a:rPr lang="en-GB" altLang="ko-KR" sz="1600" dirty="0" smtClean="0"/>
              <a:t> for all simulation cases. </a:t>
            </a:r>
            <a:endParaRPr lang="ko-KR" altLang="ko-KR" sz="1600" dirty="0"/>
          </a:p>
          <a:p>
            <a:pPr lvl="1"/>
            <a:r>
              <a:rPr lang="en-GB" altLang="ko-KR" sz="1600" dirty="0"/>
              <a:t>Step 2:  Identify the candidates which are within </a:t>
            </a:r>
            <a:r>
              <a:rPr lang="en-GB" altLang="ko-KR" sz="1600" dirty="0" smtClean="0">
                <a:solidFill>
                  <a:srgbClr val="FF0000"/>
                </a:solidFill>
              </a:rPr>
              <a:t>0.1</a:t>
            </a:r>
            <a:r>
              <a:rPr lang="en-GB" altLang="ko-KR" sz="1600" dirty="0" smtClean="0"/>
              <a:t> </a:t>
            </a:r>
            <a:r>
              <a:rPr lang="en-GB" altLang="ko-KR" sz="1600" dirty="0"/>
              <a:t>dB BLER performance across most of </a:t>
            </a:r>
            <a:r>
              <a:rPr lang="en-GB" altLang="ko-KR" sz="1600" dirty="0" smtClean="0"/>
              <a:t>simulation </a:t>
            </a:r>
            <a:r>
              <a:rPr lang="en-GB" altLang="ko-KR" sz="1600" dirty="0"/>
              <a:t>cases. </a:t>
            </a:r>
            <a:endParaRPr lang="ko-KR" altLang="ko-KR" sz="1600" dirty="0"/>
          </a:p>
          <a:p>
            <a:pPr lvl="1"/>
            <a:r>
              <a:rPr lang="en-GB" altLang="ko-KR" sz="1600" dirty="0"/>
              <a:t>Step 3:  If there is a single merged </a:t>
            </a:r>
            <a:r>
              <a:rPr lang="en-GB" altLang="ko-KR" sz="1600" dirty="0" smtClean="0"/>
              <a:t>polar sequence, </a:t>
            </a:r>
            <a:r>
              <a:rPr lang="en-GB" altLang="ko-KR" sz="1600" dirty="0"/>
              <a:t>proposed by </a:t>
            </a:r>
            <a:r>
              <a:rPr lang="en-US" altLang="ko-KR" sz="1600" dirty="0">
                <a:solidFill>
                  <a:srgbClr val="FF0000"/>
                </a:solidFill>
              </a:rPr>
              <a:t>1</a:t>
            </a:r>
            <a:r>
              <a:rPr lang="en-US" altLang="ko-KR" sz="1600" baseline="30000" dirty="0">
                <a:solidFill>
                  <a:srgbClr val="FF0000"/>
                </a:solidFill>
              </a:rPr>
              <a:t>st</a:t>
            </a:r>
            <a:r>
              <a:rPr lang="en-US" altLang="ko-KR" sz="1600" dirty="0">
                <a:solidFill>
                  <a:srgbClr val="FF0000"/>
                </a:solidFill>
              </a:rPr>
              <a:t> Aug</a:t>
            </a:r>
            <a:r>
              <a:rPr lang="en-GB" altLang="ko-KR" sz="1600" dirty="0" smtClean="0">
                <a:solidFill>
                  <a:srgbClr val="FF0000"/>
                </a:solidFill>
              </a:rPr>
              <a:t> </a:t>
            </a:r>
            <a:r>
              <a:rPr lang="en-GB" altLang="ko-KR" sz="1600" dirty="0">
                <a:solidFill>
                  <a:srgbClr val="FF0000"/>
                </a:solidFill>
              </a:rPr>
              <a:t>11pm</a:t>
            </a:r>
            <a:r>
              <a:rPr lang="en-GB" altLang="ko-KR" sz="1600" dirty="0"/>
              <a:t> PST and proven to satisfy the selection criteria as below, the polar sequence</a:t>
            </a:r>
            <a:r>
              <a:rPr lang="en-GB" altLang="ko-KR" sz="1600" dirty="0" smtClean="0"/>
              <a:t> </a:t>
            </a:r>
            <a:r>
              <a:rPr lang="en-GB" altLang="ko-KR" sz="1600" dirty="0"/>
              <a:t>is picked as the final polar sequence</a:t>
            </a:r>
            <a:r>
              <a:rPr lang="en-GB" altLang="ko-KR" sz="1600" dirty="0" smtClean="0"/>
              <a:t>. </a:t>
            </a:r>
            <a:endParaRPr lang="ko-KR" altLang="ko-KR" sz="1600" dirty="0"/>
          </a:p>
          <a:p>
            <a:pPr lvl="1"/>
            <a:r>
              <a:rPr lang="en-GB" altLang="ko-KR" sz="1600" dirty="0"/>
              <a:t>Step 4:  If there are </a:t>
            </a:r>
            <a:r>
              <a:rPr lang="en-GB" altLang="ko-KR" sz="1600" dirty="0" smtClean="0"/>
              <a:t>multiple merged polar sequences, </a:t>
            </a:r>
            <a:r>
              <a:rPr lang="en-GB" altLang="ko-KR" sz="1600" dirty="0"/>
              <a:t>proposed by </a:t>
            </a:r>
            <a:r>
              <a:rPr lang="en-US" altLang="ko-KR" sz="1600" dirty="0">
                <a:solidFill>
                  <a:srgbClr val="FF0000"/>
                </a:solidFill>
              </a:rPr>
              <a:t>1</a:t>
            </a:r>
            <a:r>
              <a:rPr lang="en-US" altLang="ko-KR" sz="1600" baseline="30000" dirty="0">
                <a:solidFill>
                  <a:srgbClr val="FF0000"/>
                </a:solidFill>
              </a:rPr>
              <a:t>st</a:t>
            </a:r>
            <a:r>
              <a:rPr lang="en-US" altLang="ko-KR" sz="1600" dirty="0">
                <a:solidFill>
                  <a:srgbClr val="FF0000"/>
                </a:solidFill>
              </a:rPr>
              <a:t> Aug </a:t>
            </a:r>
            <a:r>
              <a:rPr lang="en-GB" altLang="ko-KR" sz="1600" dirty="0" smtClean="0">
                <a:solidFill>
                  <a:srgbClr val="FF0000"/>
                </a:solidFill>
              </a:rPr>
              <a:t>pm </a:t>
            </a:r>
            <a:r>
              <a:rPr lang="en-GB" altLang="ko-KR" sz="1600" dirty="0"/>
              <a:t>PST and proven to satisfy the selection criteria as below, the merged polar sequence</a:t>
            </a:r>
            <a:r>
              <a:rPr lang="en-GB" altLang="ko-KR" sz="1600" dirty="0" smtClean="0"/>
              <a:t> </a:t>
            </a:r>
            <a:r>
              <a:rPr lang="en-GB" altLang="ko-KR" sz="1600" dirty="0"/>
              <a:t>which has better (</a:t>
            </a:r>
            <a:r>
              <a:rPr lang="en-US" altLang="ko-KR" sz="1600" dirty="0"/>
              <a:t>＞</a:t>
            </a:r>
            <a:r>
              <a:rPr lang="en-GB" altLang="ko-KR" sz="1600" dirty="0" smtClean="0">
                <a:solidFill>
                  <a:srgbClr val="FF0000"/>
                </a:solidFill>
              </a:rPr>
              <a:t>0.1</a:t>
            </a:r>
            <a:r>
              <a:rPr lang="en-GB" altLang="ko-KR" sz="1600" dirty="0" smtClean="0"/>
              <a:t> </a:t>
            </a:r>
            <a:r>
              <a:rPr lang="en-GB" altLang="ko-KR" sz="1600" dirty="0"/>
              <a:t>dB) BLER performance for </a:t>
            </a:r>
            <a:r>
              <a:rPr lang="en-GB" altLang="ko-KR" sz="1600" dirty="0" smtClean="0"/>
              <a:t>all simulation cases should </a:t>
            </a:r>
            <a:r>
              <a:rPr lang="en-GB" altLang="ko-KR" sz="1600" dirty="0"/>
              <a:t>be picked as the final </a:t>
            </a:r>
            <a:r>
              <a:rPr lang="en-GB" altLang="ko-KR" sz="1600" dirty="0" smtClean="0"/>
              <a:t>polar sequence. 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Step 5:</a:t>
            </a:r>
            <a:r>
              <a:rPr lang="en-GB" altLang="ko-KR" sz="1600" dirty="0"/>
              <a:t>  If step </a:t>
            </a:r>
            <a:r>
              <a:rPr lang="en-GB" altLang="ko-KR" sz="1600" dirty="0" smtClean="0"/>
              <a:t>2 </a:t>
            </a:r>
            <a:r>
              <a:rPr lang="en-GB" altLang="ko-KR" sz="1600" dirty="0"/>
              <a:t>or </a:t>
            </a:r>
            <a:r>
              <a:rPr lang="en-GB" altLang="ko-KR" sz="1600" dirty="0" smtClean="0"/>
              <a:t>4 </a:t>
            </a:r>
            <a:r>
              <a:rPr lang="en-GB" altLang="ko-KR" sz="1600" dirty="0"/>
              <a:t>provides more than one candidate, the candidate which has better (</a:t>
            </a:r>
            <a:r>
              <a:rPr lang="en-US" altLang="ko-KR" sz="1600" dirty="0"/>
              <a:t>＞</a:t>
            </a:r>
            <a:r>
              <a:rPr lang="en-GB" altLang="ko-KR" sz="1600" dirty="0" smtClean="0">
                <a:solidFill>
                  <a:srgbClr val="FF0000"/>
                </a:solidFill>
              </a:rPr>
              <a:t>0.1</a:t>
            </a:r>
            <a:r>
              <a:rPr lang="en-GB" altLang="ko-KR" sz="1600" dirty="0" smtClean="0"/>
              <a:t> </a:t>
            </a:r>
            <a:r>
              <a:rPr lang="en-GB" altLang="ko-KR" sz="1600" dirty="0"/>
              <a:t>dB) BLER performance for </a:t>
            </a:r>
            <a:r>
              <a:rPr lang="en-GB" altLang="ko-KR" sz="1600" dirty="0" smtClean="0"/>
              <a:t>all simulation cases should </a:t>
            </a:r>
            <a:r>
              <a:rPr lang="en-GB" altLang="ko-KR" sz="1600" dirty="0"/>
              <a:t>be picked as the final polar sequence</a:t>
            </a:r>
            <a:r>
              <a:rPr lang="en-GB" altLang="ko-KR" sz="1600" dirty="0" smtClean="0"/>
              <a:t>. </a:t>
            </a:r>
            <a:endParaRPr lang="ko-KR" altLang="ko-KR" sz="1600" dirty="0"/>
          </a:p>
          <a:p>
            <a:r>
              <a:rPr lang="en-GB" altLang="ko-KR" sz="1600" u="sng" dirty="0" smtClean="0"/>
              <a:t>Selection </a:t>
            </a:r>
            <a:r>
              <a:rPr lang="en-GB" altLang="ko-KR" sz="1600" u="sng" dirty="0"/>
              <a:t>criteria for a merged proposal as candidate X: </a:t>
            </a:r>
            <a:endParaRPr lang="ko-KR" altLang="ko-KR" sz="1600" u="sng" dirty="0"/>
          </a:p>
          <a:p>
            <a:pPr lvl="1"/>
            <a:r>
              <a:rPr lang="en-GB" altLang="ko-KR" sz="1600" dirty="0" smtClean="0"/>
              <a:t>A </a:t>
            </a:r>
            <a:r>
              <a:rPr lang="en-GB" altLang="ko-KR" sz="1600" dirty="0"/>
              <a:t>candidate among existing </a:t>
            </a:r>
            <a:r>
              <a:rPr lang="en-GB" altLang="ko-KR" sz="1600" dirty="0" smtClean="0"/>
              <a:t>candidates which </a:t>
            </a:r>
            <a:r>
              <a:rPr lang="en-GB" altLang="ko-KR" sz="1600" dirty="0"/>
              <a:t>has better (&gt;</a:t>
            </a:r>
            <a:r>
              <a:rPr lang="en-GB" altLang="ko-KR" sz="1600" dirty="0" smtClean="0">
                <a:solidFill>
                  <a:srgbClr val="FF0000"/>
                </a:solidFill>
              </a:rPr>
              <a:t>0.1</a:t>
            </a:r>
            <a:r>
              <a:rPr lang="en-GB" altLang="ko-KR" sz="1600" dirty="0" smtClean="0"/>
              <a:t>dB</a:t>
            </a:r>
            <a:r>
              <a:rPr lang="en-GB" altLang="ko-KR" sz="1600" dirty="0"/>
              <a:t>) BLER performance for </a:t>
            </a:r>
            <a:r>
              <a:rPr lang="en-GB" altLang="ko-KR" sz="1600" dirty="0" smtClean="0"/>
              <a:t>all simulation cases is </a:t>
            </a:r>
            <a:r>
              <a:rPr lang="en-GB" altLang="ko-KR" sz="1600" dirty="0"/>
              <a:t>selected as candidate Y.   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Denote </a:t>
            </a:r>
            <a:r>
              <a:rPr lang="en-GB" altLang="ko-KR" sz="1600" dirty="0"/>
              <a:t>P1 as the number of  simulation cases for which the required SNR of candidate X is smaller than the required SNR of candidate Y for more than </a:t>
            </a:r>
            <a:r>
              <a:rPr lang="en-GB" altLang="ko-KR" sz="1600" dirty="0" smtClean="0">
                <a:solidFill>
                  <a:srgbClr val="FF0000"/>
                </a:solidFill>
              </a:rPr>
              <a:t>0.1</a:t>
            </a:r>
            <a:r>
              <a:rPr lang="en-GB" altLang="ko-KR" sz="1600" dirty="0" smtClean="0"/>
              <a:t>dB </a:t>
            </a:r>
            <a:endParaRPr lang="ko-KR" altLang="ko-KR" sz="1600" dirty="0"/>
          </a:p>
          <a:p>
            <a:pPr lvl="1"/>
            <a:r>
              <a:rPr lang="en-GB" altLang="ko-KR" sz="1600" dirty="0" smtClean="0"/>
              <a:t>Denote </a:t>
            </a:r>
            <a:r>
              <a:rPr lang="en-GB" altLang="ko-KR" sz="1600" dirty="0"/>
              <a:t>P2 as the number of  simulation cases for which the required SNR of candidate Y is smaller than the required SNR of </a:t>
            </a:r>
            <a:r>
              <a:rPr lang="en-GB" altLang="ko-KR" sz="1600" dirty="0" smtClean="0"/>
              <a:t>candidate </a:t>
            </a:r>
            <a:r>
              <a:rPr lang="en-GB" altLang="ko-KR" sz="1600" dirty="0"/>
              <a:t>X for more than </a:t>
            </a:r>
            <a:r>
              <a:rPr lang="en-GB" altLang="ko-KR" sz="1600" dirty="0" smtClean="0">
                <a:solidFill>
                  <a:srgbClr val="FF0000"/>
                </a:solidFill>
              </a:rPr>
              <a:t>0.1</a:t>
            </a:r>
            <a:r>
              <a:rPr lang="en-GB" altLang="ko-KR" sz="1600" dirty="0" smtClean="0"/>
              <a:t>dB </a:t>
            </a:r>
            <a:endParaRPr lang="ko-KR" altLang="ko-KR" sz="1600" dirty="0"/>
          </a:p>
          <a:p>
            <a:pPr lvl="1"/>
            <a:r>
              <a:rPr lang="en-GB" altLang="ko-KR" sz="1600" dirty="0"/>
              <a:t>I</a:t>
            </a:r>
            <a:r>
              <a:rPr lang="en-GB" altLang="ko-KR" sz="1600" dirty="0" smtClean="0"/>
              <a:t>f </a:t>
            </a:r>
            <a:r>
              <a:rPr lang="en-GB" altLang="ko-KR" sz="1600" dirty="0"/>
              <a:t>P2 – P1 &lt;= </a:t>
            </a:r>
            <a:r>
              <a:rPr lang="en-GB" altLang="ko-KR" sz="1600" dirty="0" smtClean="0">
                <a:solidFill>
                  <a:srgbClr val="FF0000"/>
                </a:solidFill>
              </a:rPr>
              <a:t>2</a:t>
            </a:r>
            <a:r>
              <a:rPr lang="en-GB" altLang="ko-KR" sz="1600" dirty="0" smtClean="0"/>
              <a:t>% </a:t>
            </a:r>
            <a:r>
              <a:rPr lang="en-GB" altLang="ko-KR" sz="1600" dirty="0"/>
              <a:t>of all simulation cases </a:t>
            </a:r>
            <a:r>
              <a:rPr lang="en-GB" altLang="ko-KR" sz="1600" dirty="0" smtClean="0"/>
              <a:t>(</a:t>
            </a:r>
            <a:r>
              <a:rPr lang="en-US" altLang="ko-KR" sz="1600" dirty="0"/>
              <a:t>QPSK, info block lengths, </a:t>
            </a:r>
            <a:r>
              <a:rPr lang="en-US" altLang="ko-KR" sz="1600" dirty="0" err="1"/>
              <a:t>codeword</a:t>
            </a:r>
            <a:r>
              <a:rPr lang="en-US" altLang="ko-KR" sz="1600" dirty="0"/>
              <a:t> size, BLER target, and Y over all candidates, channel models, </a:t>
            </a:r>
            <a:r>
              <a:rPr lang="en-US" altLang="ko-KR" sz="1600" dirty="0" smtClean="0"/>
              <a:t>list </a:t>
            </a:r>
            <a:r>
              <a:rPr lang="en-US" altLang="ko-KR" sz="1600" dirty="0"/>
              <a:t>sizes</a:t>
            </a:r>
            <a:r>
              <a:rPr lang="en-GB" altLang="ko-KR" sz="1600" dirty="0" smtClean="0"/>
              <a:t>) </a:t>
            </a:r>
            <a:r>
              <a:rPr lang="en-GB" altLang="ko-KR" sz="1600" dirty="0"/>
              <a:t>candidate X is deemed to satisfy the selection criteria.</a:t>
            </a:r>
            <a:endParaRPr lang="ko-KR" altLang="ko-KR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3387349" y="171040"/>
            <a:ext cx="23693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 smtClean="0"/>
              <a:t>Proposal 3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29108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2277</TotalTime>
  <Words>295</Words>
  <Application>Microsoft Office PowerPoint</Application>
  <PresentationFormat>화면 슬라이드 쇼(4:3)</PresentationFormat>
  <Paragraphs>67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Arial Unicode MS</vt:lpstr>
      <vt:lpstr>맑은 고딕</vt:lpstr>
      <vt:lpstr>Arial</vt:lpstr>
      <vt:lpstr>Calibri</vt:lpstr>
      <vt:lpstr>Calibri Light</vt:lpstr>
      <vt:lpstr>Cambria Math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Min Jang</dc:creator>
  <cp:lastModifiedBy>장민/선행무선기술Lab.(IM)/Senior Engineer/삼성전자</cp:lastModifiedBy>
  <cp:revision>410</cp:revision>
  <dcterms:created xsi:type="dcterms:W3CDTF">2017-02-06T05:58:44Z</dcterms:created>
  <dcterms:modified xsi:type="dcterms:W3CDTF">2017-06-29T01:16:35Z</dcterms:modified>
</cp:coreProperties>
</file>