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2" r:id="rId2"/>
    <p:sldId id="260" r:id="rId3"/>
    <p:sldId id="257" r:id="rId4"/>
    <p:sldId id="263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9"/>
    <p:restoredTop sz="94710"/>
  </p:normalViewPr>
  <p:slideViewPr>
    <p:cSldViewPr snapToGrid="0" snapToObjects="1">
      <p:cViewPr varScale="1">
        <p:scale>
          <a:sx n="117" d="100"/>
          <a:sy n="117" d="100"/>
        </p:scale>
        <p:origin x="8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A1230-F258-CA42-BE5E-F55395BCA6E5}" type="datetimeFigureOut">
              <a:rPr lang="en-US" smtClean="0"/>
              <a:t>8/28/19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435C0-199A-7441-86E7-0360FBFAB6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385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1435C0-199A-7441-86E7-0360FBFAB60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091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1435C0-199A-7441-86E7-0360FBFAB60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586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681D4-A6B6-684D-A4D9-E6447CE753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1B8743-88D9-D448-A5E4-3B3455067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40E33-7CAA-2846-B63E-EBC3EF716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0F1AD-ADD8-5F47-BBB0-06DD90FB3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DD112-12F4-3D4A-9657-B6C5F1EC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61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F0FC1-FD77-C341-9A75-8E18ED3AF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D636AC-675C-D54B-879A-53495B4EE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BC824-477D-1A43-ABEC-5D62127CC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2372B-838E-774D-8FB3-4CC0EE77E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CB2643-120A-7D49-A6B0-48504B486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42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F8DD6B-58F1-4A4A-978F-B6825629A4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45120A-21B9-7D4C-B97E-2A2EEBC3D5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7A839-FF50-2944-93AE-DC82680F8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A373D-B1F1-5144-AED6-268A19294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A5B68-CD33-B448-8AD1-62C70AA74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53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0804E-46FE-F143-88BA-2C93D3DA9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0E940-E7D8-8047-B7FE-73D71F58C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AB371-CD59-3148-A5BA-6FF12698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CED98-2F9D-BD48-B6ED-93D50CE63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7E05C-7C7B-8149-AEF8-2450D2ACD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2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6292-8F85-A74C-B380-F7601FBE5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14F8FD-B5E2-104B-A76F-CF3F20F55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4D8381-458E-E149-9BA4-8242DEF48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2762AD-13E8-774E-873F-83FFDDACB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0BCD3-47A0-964E-9E01-F81BC4857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8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21FD5-D276-1145-ACB4-CA136FC17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CFB29-1102-F64D-AC23-A353942D7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A7D98-2898-4D4B-9B26-76112C78D8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8116A7-55E2-714A-8681-319674BDA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36C2A7-3FC4-F54F-BCE7-23ADCA437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BDDCC-5CFC-7E4A-A4FD-992778D11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55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EEE94-1699-1C42-8F95-9A1FD1092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A447C8-E685-D34F-A9F2-A1437B7125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A8C3F7-CACF-7B43-B994-41DBEA0675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E135E4-7483-1748-B8C5-30AE876875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CE1E58-393E-C049-8474-989BCD52B4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A77B15-1698-AC41-8991-7E9CDAEDC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7DDC3C-DD34-A845-851A-7F110B8D2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D42605-B4B1-D14F-B538-09846420B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208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46E87-3176-B245-99CF-85381FE5A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8236BD-0697-7C41-83B8-A5A60BEA7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71D9C-0ED5-9B45-909B-4CE4CD1D5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C298A5-48AD-C948-B20A-7FCAC653C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92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AF6893-68B9-384E-8B5C-E2185CBBC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92A9ED-DBA9-0A4A-9E6F-5225087D0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F8A27-7B90-814B-A4E8-FCA77A4C3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110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EB93A-4C2E-0D4A-A2A3-F6B4AF815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A484E-C704-824A-8179-43D8714C2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CAA3C3-1911-7545-B6BF-957923050B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F87799-FC71-4146-B140-1F1B1E80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0349CF-1F0F-A343-88FF-7E1FB008E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5530CC-38D5-4245-87CB-E7A4179CA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24A57-18E9-AF4D-991A-55A1B38C2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240345-E9AF-474F-A0D7-4A4DB7BC77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C7A3BC-6F9F-9445-80D1-1E59DDFFDF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428FE-CAF2-D843-B73D-AC2563468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D54C0-7F3F-0244-A5AD-69477E837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6DFC24-0EA3-C94A-8650-99877E9EF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3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9E39B7-4D1A-BF43-A3DF-B390D844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5AA512-D834-944E-9844-D55C1FB5C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F2218-92BA-D345-9C26-D33B6668F9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9E230-11AA-5541-BF0F-7537317E21F3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A42154-4FE3-D14F-A25D-CF241B8A4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2D64C-AD8D-544D-937B-FB4B38CDA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725A2-97AA-8A4F-827C-F2A9CBA0F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8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8F763-FAEC-41B4-9D8F-5CE9BA630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5787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Summary #2 for Uplink Power Control for Supporting NN-DC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F80D23-05AE-4969-87F6-D721959B0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5323" y="4274162"/>
            <a:ext cx="6330462" cy="165576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GB" b="1" dirty="0"/>
              <a:t>Agenda item:	7.2.13.1</a:t>
            </a:r>
            <a:endParaRPr lang="en-US" dirty="0"/>
          </a:p>
          <a:p>
            <a:pPr algn="l"/>
            <a:r>
              <a:rPr lang="en-GB" b="1" dirty="0"/>
              <a:t>Source:	 Apple Inc.</a:t>
            </a:r>
            <a:r>
              <a:rPr lang="en-US" dirty="0">
                <a:effectLst/>
              </a:rPr>
              <a:t> </a:t>
            </a:r>
            <a:endParaRPr lang="en-US" dirty="0"/>
          </a:p>
          <a:p>
            <a:pPr algn="l"/>
            <a:r>
              <a:rPr lang="en-GB" b="1" dirty="0"/>
              <a:t>Title:	</a:t>
            </a:r>
            <a:r>
              <a:rPr lang="en-US" b="1" dirty="0"/>
              <a:t>Summary #2 for Uplink Power Control for Supporting NN-DC </a:t>
            </a:r>
          </a:p>
          <a:p>
            <a:pPr algn="l"/>
            <a:r>
              <a:rPr lang="en-GB" b="1" dirty="0"/>
              <a:t>Document for:	Discussion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05E2C1-E409-449C-AA56-386548DF75AB}"/>
              </a:ext>
            </a:extLst>
          </p:cNvPr>
          <p:cNvSpPr/>
          <p:nvPr/>
        </p:nvSpPr>
        <p:spPr>
          <a:xfrm>
            <a:off x="343877" y="221958"/>
            <a:ext cx="4173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/>
            <a:r>
              <a:rPr lang="en-GB" b="1" dirty="0"/>
              <a:t>Prague, CZ, August 26</a:t>
            </a:r>
            <a:r>
              <a:rPr lang="en-GB" b="1" baseline="30000" dirty="0"/>
              <a:t>th</a:t>
            </a:r>
            <a:r>
              <a:rPr lang="en-GB" b="1" dirty="0"/>
              <a:t> – 30</a:t>
            </a:r>
            <a:r>
              <a:rPr lang="en-GB" b="1" baseline="30000" dirty="0"/>
              <a:t>th</a:t>
            </a:r>
            <a:r>
              <a:rPr lang="en-GB" b="1" dirty="0"/>
              <a:t>, 2019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7955B9-D7E0-4D7B-ADC4-D655D96E7175}"/>
              </a:ext>
            </a:extLst>
          </p:cNvPr>
          <p:cNvSpPr/>
          <p:nvPr/>
        </p:nvSpPr>
        <p:spPr>
          <a:xfrm>
            <a:off x="10456985" y="221958"/>
            <a:ext cx="14614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R1-1909760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018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E684B3-C4BB-9A4A-ACDB-95CE537D0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23392"/>
            <a:ext cx="3363974" cy="1183637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en-US" sz="2800" dirty="0">
                <a:latin typeface="+mn-lt"/>
                <a:cs typeface="Arial" panose="020B0604020202020204" pitchFamily="34" charset="0"/>
              </a:rPr>
              <a:t>Dynamic Power Sharing (1/4)</a:t>
            </a:r>
            <a:endParaRPr lang="en-US" sz="28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A52C3-78FD-2543-862C-C7384A4E9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057400"/>
            <a:ext cx="3363974" cy="417720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dirty="0"/>
              <a:t>Power determination rule</a:t>
            </a:r>
          </a:p>
          <a:p>
            <a:r>
              <a:rPr lang="en-US" sz="2400" dirty="0"/>
              <a:t>Option 1: Reuse power determination of Rel-15 NR CA</a:t>
            </a:r>
          </a:p>
          <a:p>
            <a:pPr lvl="1"/>
            <a:r>
              <a:rPr lang="en-US" sz="2000" dirty="0"/>
              <a:t>Symbol-by-symbol power determination for PUSCH transmission</a:t>
            </a:r>
            <a:endParaRPr lang="en-US" sz="2400" dirty="0"/>
          </a:p>
          <a:p>
            <a:pPr lvl="1"/>
            <a:r>
              <a:rPr lang="en-US" sz="2000" dirty="0"/>
              <a:t>Supportive companies</a:t>
            </a:r>
          </a:p>
          <a:p>
            <a:pPr lvl="2"/>
            <a:r>
              <a:rPr lang="en-US" sz="1600" dirty="0"/>
              <a:t>CATT </a:t>
            </a:r>
          </a:p>
          <a:p>
            <a:endParaRPr lang="en-US" sz="2400" dirty="0"/>
          </a:p>
          <a:p>
            <a:r>
              <a:rPr lang="en-US" sz="2400" dirty="0"/>
              <a:t>Option 1’: minimum guaranteed transmission power is configured on a per CG basis + CA power control. </a:t>
            </a:r>
          </a:p>
          <a:p>
            <a:pPr lvl="1"/>
            <a:r>
              <a:rPr lang="en-US" sz="2000" dirty="0"/>
              <a:t>Supported: </a:t>
            </a:r>
            <a:endParaRPr lang="en-US" sz="2400" dirty="0"/>
          </a:p>
          <a:p>
            <a:endParaRPr lang="en-US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E02C0C-EB80-AB47-B799-04021E452610}"/>
              </a:ext>
            </a:extLst>
          </p:cNvPr>
          <p:cNvSpPr txBox="1"/>
          <p:nvPr/>
        </p:nvSpPr>
        <p:spPr>
          <a:xfrm>
            <a:off x="6237513" y="5780450"/>
            <a:ext cx="5007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Figure 1:  Power determination for Rel-15 CA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12699C-1A2C-5E4D-AC8F-71FD9915D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893" y="772570"/>
            <a:ext cx="7217707" cy="21637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E92C9C-6558-ED4B-8654-B0AAAA486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1264" y="3074955"/>
            <a:ext cx="5124450" cy="256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77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A09B83-4B18-5143-9231-F4FB0196B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371567"/>
            <a:ext cx="3471332" cy="1183637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en-US" sz="2800" dirty="0">
                <a:latin typeface="+mn-lt"/>
                <a:cs typeface="Arial" panose="020B0604020202020204" pitchFamily="34" charset="0"/>
              </a:rPr>
              <a:t>Dynamic Power Sharing (2/4)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85531F1-B62D-E94A-8FC2-9C03D7F83A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43468" y="1730829"/>
                <a:ext cx="3754361" cy="4082142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Power determination rules</a:t>
                </a:r>
                <a:endParaRPr lang="en-US" sz="2000" dirty="0">
                  <a:cs typeface="Arial" panose="020B0604020202020204" pitchFamily="34" charset="0"/>
                </a:endParaRPr>
              </a:p>
              <a:p>
                <a:pPr lvl="1"/>
                <a:r>
                  <a:rPr lang="en-US" sz="1600" dirty="0">
                    <a:cs typeface="Arial" panose="020B0604020202020204" pitchFamily="34" charset="0"/>
                  </a:rPr>
                  <a:t>Option 2:  Introduce enhanced ‘look-ahead’ behavior </a:t>
                </a:r>
              </a:p>
              <a:p>
                <a:pPr lvl="2"/>
                <a:r>
                  <a:rPr lang="en-GB" sz="1600" dirty="0">
                    <a:cs typeface="Arial" panose="020B0604020202020204" pitchFamily="34" charset="0"/>
                  </a:rPr>
                  <a:t>When determining a total transmit power in a symbol of transmission occasion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GB" sz="1600" dirty="0">
                    <a:cs typeface="Arial" panose="020B0604020202020204" pitchFamily="34" charset="0"/>
                  </a:rPr>
                  <a:t> starting from t0 in CG1, the UE </a:t>
                </a:r>
                <a:r>
                  <a:rPr lang="en-GB" sz="1600" u="sng" dirty="0">
                    <a:cs typeface="Arial" panose="020B0604020202020204" pitchFamily="34" charset="0"/>
                  </a:rPr>
                  <a:t>needs to consider </a:t>
                </a:r>
                <a:r>
                  <a:rPr lang="en-GB" sz="1600" dirty="0">
                    <a:solidFill>
                      <a:srgbClr val="FF0000"/>
                    </a:solidFill>
                    <a:cs typeface="Arial" panose="020B0604020202020204" pitchFamily="34" charset="0"/>
                  </a:rPr>
                  <a:t>all PDCCH(s) </a:t>
                </a:r>
                <a:r>
                  <a:rPr lang="en-GB" sz="1600" dirty="0">
                    <a:cs typeface="Arial" panose="020B0604020202020204" pitchFamily="34" charset="0"/>
                  </a:rPr>
                  <a:t>received before 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600" b="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600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  <m:r>
                      <a:rPr lang="en-US" sz="1600" b="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>
                    <a:cs typeface="Arial" panose="020B0604020202020204" pitchFamily="34" charset="0"/>
                  </a:rPr>
                  <a:t>that trigger an overlapping CG2 UL transmission. </a:t>
                </a:r>
              </a:p>
              <a:p>
                <a:pPr lvl="2"/>
                <a:r>
                  <a:rPr lang="en-GB" sz="1600" dirty="0">
                    <a:cs typeface="Arial" panose="020B0604020202020204" pitchFamily="34" charset="0"/>
                  </a:rPr>
                  <a:t>FFS on  value of T_offset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85531F1-B62D-E94A-8FC2-9C03D7F83A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3468" y="1730829"/>
                <a:ext cx="3754361" cy="4082142"/>
              </a:xfrm>
              <a:blipFill>
                <a:blip r:embed="rId3"/>
                <a:stretch>
                  <a:fillRect l="-1351" t="-1548" r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TextBox 58">
            <a:extLst>
              <a:ext uri="{FF2B5EF4-FFF2-40B4-BE49-F238E27FC236}">
                <a16:creationId xmlns:a16="http://schemas.microsoft.com/office/drawing/2014/main" id="{91CCE28D-B257-024D-9A2E-0741E8095F8E}"/>
              </a:ext>
            </a:extLst>
          </p:cNvPr>
          <p:cNvSpPr txBox="1"/>
          <p:nvPr/>
        </p:nvSpPr>
        <p:spPr>
          <a:xfrm>
            <a:off x="5880275" y="3059668"/>
            <a:ext cx="4256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Figure 2: Enhanced ‘look-ahead’ behavior 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2830FBB7-FF7D-CF4E-9214-22EB1326A9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2567" y="235453"/>
            <a:ext cx="5050818" cy="2807941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C01761B-B267-6146-9B6E-39898550B9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2567" y="3551050"/>
            <a:ext cx="5275036" cy="2351821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0B0447E4-F7B6-AA40-95D9-ABCCEDDBF4F3}"/>
              </a:ext>
            </a:extLst>
          </p:cNvPr>
          <p:cNvSpPr txBox="1"/>
          <p:nvPr/>
        </p:nvSpPr>
        <p:spPr>
          <a:xfrm>
            <a:off x="6096000" y="6024921"/>
            <a:ext cx="4843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Figure 3: Potential phase discontinuity case</a:t>
            </a:r>
          </a:p>
        </p:txBody>
      </p:sp>
    </p:spTree>
    <p:extLst>
      <p:ext uri="{BB962C8B-B14F-4D97-AF65-F5344CB8AC3E}">
        <p14:creationId xmlns:p14="http://schemas.microsoft.com/office/powerpoint/2010/main" val="8769617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D0C6A5-5157-F54C-962B-7797FAC6A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61" y="248919"/>
            <a:ext cx="3382553" cy="1161865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en-US" sz="2800" dirty="0">
                <a:latin typeface="+mn-lt"/>
              </a:rPr>
              <a:t>Dynamic Power Sharing (3/4)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F7B5F59-FAA8-5144-A687-040CA3495B2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44966" y="1578430"/>
                <a:ext cx="3807291" cy="4942113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sz="1800" dirty="0"/>
                  <a:t>Power determination rules </a:t>
                </a:r>
                <a:endParaRPr lang="en-US" sz="1900" dirty="0"/>
              </a:p>
              <a:p>
                <a:pPr lvl="1"/>
                <a:r>
                  <a:rPr lang="en-US" sz="1500" dirty="0"/>
                  <a:t>Option 3: </a:t>
                </a:r>
              </a:p>
              <a:p>
                <a:pPr lvl="2"/>
                <a:r>
                  <a:rPr lang="en-GB" sz="1800" dirty="0">
                    <a:cs typeface="Arial" panose="020B0604020202020204" pitchFamily="34" charset="0"/>
                  </a:rPr>
                  <a:t>When determining a total transmit power in a symbol of transmission occasion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GB" sz="1800" dirty="0">
                    <a:cs typeface="Arial" panose="020B0604020202020204" pitchFamily="34" charset="0"/>
                  </a:rPr>
                  <a:t> starting from t0 in CG1, the UE </a:t>
                </a:r>
                <a:r>
                  <a:rPr lang="en-GB" sz="1800" u="sng" dirty="0">
                    <a:cs typeface="Arial" panose="020B0604020202020204" pitchFamily="34" charset="0"/>
                  </a:rPr>
                  <a:t>needs to consider </a:t>
                </a:r>
                <a:r>
                  <a:rPr lang="en-GB" sz="1800" dirty="0">
                    <a:solidFill>
                      <a:srgbClr val="FF0000"/>
                    </a:solidFill>
                    <a:cs typeface="Arial" panose="020B0604020202020204" pitchFamily="34" charset="0"/>
                  </a:rPr>
                  <a:t>all PDCCH(s) </a:t>
                </a:r>
                <a:r>
                  <a:rPr lang="en-GB" sz="1800" dirty="0">
                    <a:cs typeface="Arial" panose="020B0604020202020204" pitchFamily="34" charset="0"/>
                  </a:rPr>
                  <a:t>received before 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800" dirty="0">
                    <a:cs typeface="Arial" panose="020B0604020202020204" pitchFamily="34" charset="0"/>
                  </a:rPr>
                  <a:t>that trigger an overlapping CG2 UL transmission. </a:t>
                </a:r>
              </a:p>
              <a:p>
                <a:pPr lvl="3"/>
                <a:r>
                  <a:rPr lang="en-GB" sz="1500" dirty="0">
                    <a:cs typeface="Arial" panose="020B0604020202020204" pitchFamily="34" charset="0"/>
                  </a:rPr>
                  <a:t>FFS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5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𝑇</m:t>
                        </m:r>
                      </m:e>
                      <m:sub>
                        <m:r>
                          <a:rPr lang="en-US" sz="15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𝑜𝑓𝑓𝑠𝑒𝑡</m:t>
                        </m:r>
                      </m:sub>
                    </m:sSub>
                  </m:oMath>
                </a14:m>
                <a:r>
                  <a:rPr lang="en-US" sz="1500" dirty="0"/>
                  <a:t> value</a:t>
                </a:r>
              </a:p>
              <a:p>
                <a:pPr lvl="2"/>
                <a:r>
                  <a:rPr lang="en-US" sz="1700" dirty="0"/>
                  <a:t>Once the transmit power for a transmission is computed, UE will not re-calculate/re-adjust the transmit power based on upcoming transmission regardless of priority levels. </a:t>
                </a:r>
              </a:p>
              <a:p>
                <a:pPr lvl="2"/>
                <a:endParaRPr lang="en-US" sz="1700" dirty="0"/>
              </a:p>
              <a:p>
                <a:pPr lvl="2"/>
                <a:r>
                  <a:rPr lang="en-US" sz="1700" dirty="0"/>
                  <a:t>Concerns</a:t>
                </a:r>
              </a:p>
              <a:p>
                <a:pPr lvl="3"/>
                <a:r>
                  <a:rPr lang="en-US" sz="1500" dirty="0"/>
                  <a:t>Different priority rule applied for CA within a CG, compared to Rel-15 CA. </a:t>
                </a:r>
              </a:p>
              <a:p>
                <a:pPr lvl="3"/>
                <a:endParaRPr lang="en-US" sz="1700" dirty="0"/>
              </a:p>
              <a:p>
                <a:pPr lvl="1"/>
                <a:r>
                  <a:rPr lang="en-US" sz="2200" dirty="0"/>
                  <a:t>Supportive companies: </a:t>
                </a:r>
              </a:p>
              <a:p>
                <a:pPr lvl="2"/>
                <a:r>
                  <a:rPr lang="en-GB" dirty="0"/>
                  <a:t>Motorola Mobility, Lenovo</a:t>
                </a:r>
                <a:r>
                  <a:rPr lang="en-US" sz="1800" dirty="0"/>
                  <a:t>, </a:t>
                </a:r>
                <a:r>
                  <a:rPr lang="en-US" sz="1900" dirty="0"/>
                  <a:t>Samsung, Nokia, Ericsson, ZTE, </a:t>
                </a:r>
                <a:r>
                  <a:rPr lang="en-GB" dirty="0"/>
                  <a:t>LG Electronics </a:t>
                </a:r>
                <a:r>
                  <a:rPr lang="en-US" sz="1800" dirty="0"/>
                  <a:t> </a:t>
                </a:r>
                <a:endParaRPr lang="en-US" sz="1900" dirty="0"/>
              </a:p>
              <a:p>
                <a:pPr lvl="2"/>
                <a:endParaRPr lang="en-US" sz="17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F7B5F59-FAA8-5144-A687-040CA3495B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4966" y="1578430"/>
                <a:ext cx="3807291" cy="4942113"/>
              </a:xfrm>
              <a:blipFill>
                <a:blip r:embed="rId3"/>
                <a:stretch>
                  <a:fillRect l="-332" t="-1026" r="-3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DE87B2E4-2667-814D-880D-6D429DE349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290" y="1297855"/>
            <a:ext cx="6733956" cy="29629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C5AE22-B9DD-DD4A-88D7-832820122CC2}"/>
              </a:ext>
            </a:extLst>
          </p:cNvPr>
          <p:cNvSpPr txBox="1"/>
          <p:nvPr/>
        </p:nvSpPr>
        <p:spPr>
          <a:xfrm>
            <a:off x="5889172" y="4457379"/>
            <a:ext cx="4843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Figure 4: Transmission power determination </a:t>
            </a:r>
          </a:p>
        </p:txBody>
      </p:sp>
    </p:spTree>
    <p:extLst>
      <p:ext uri="{BB962C8B-B14F-4D97-AF65-F5344CB8AC3E}">
        <p14:creationId xmlns:p14="http://schemas.microsoft.com/office/powerpoint/2010/main" val="2563397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FB618-7097-D543-A9AC-E63C224AA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Dynamic Power Sharing (4/4) 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508A1-BD0C-D34A-A3F4-C9A720691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57948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On ‘look-ahead’ operation </a:t>
            </a:r>
          </a:p>
          <a:p>
            <a:pPr lvl="1"/>
            <a:r>
              <a:rPr lang="en-US" dirty="0"/>
              <a:t>[Offline consensus]: 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The prioritization rule for overlapped UL channels in case of power-limited is as follows</a:t>
            </a:r>
          </a:p>
          <a:p>
            <a:pPr lvl="1" hangingPunct="0"/>
            <a:r>
              <a:rPr lang="en-US" dirty="0"/>
              <a:t>Alt.1: MCG&gt;SCG, and then apply Rel-15 rule for each CG. </a:t>
            </a:r>
          </a:p>
          <a:p>
            <a:pPr lvl="1" hangingPunct="0"/>
            <a:r>
              <a:rPr lang="en-US" dirty="0"/>
              <a:t>Alt.2: Reusing Rel-15 CA rule </a:t>
            </a:r>
            <a:r>
              <a:rPr lang="en-US" u="sng" dirty="0"/>
              <a:t>across CCs of CGs </a:t>
            </a:r>
          </a:p>
          <a:p>
            <a:pPr lvl="1" hangingPunct="0"/>
            <a:r>
              <a:rPr lang="en-US" dirty="0"/>
              <a:t>Alt.3: CG prioritization is determined by time pattern or dynamic indication, and then apply Rel-15 rule with potential update considering URLLC priority for each CG.</a:t>
            </a:r>
          </a:p>
          <a:p>
            <a:pPr lvl="1" hangingPunct="0"/>
            <a:r>
              <a:rPr lang="en-US" dirty="0"/>
              <a:t>Alt4: If P_MCG+P_SCG&lt;P_total, no prioritization needed and UE limits its power according to P_MCG and P_SCG on MCG and SCG respectively. If P_MCG+P_SCG&gt;=P_total then go with Alt1.</a:t>
            </a:r>
          </a:p>
          <a:p>
            <a:pPr lvl="1" hangingPunct="0"/>
            <a:r>
              <a:rPr lang="en-US" dirty="0"/>
              <a:t>Others?</a:t>
            </a:r>
          </a:p>
          <a:p>
            <a:pPr lvl="1" hangingPunct="0"/>
            <a:endParaRPr lang="en-US" dirty="0"/>
          </a:p>
          <a:p>
            <a:pPr lvl="1" hangingPunct="0"/>
            <a:r>
              <a:rPr lang="en-US" dirty="0"/>
              <a:t>[Offline consensus]: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977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BE142-7F13-464B-82CD-2B8B4280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Semi-static Power Sharing (1)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DBAFFEE-7EC9-4244-836F-3E2D903F440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lvl="0" hangingPunct="0"/>
                <a:r>
                  <a:rPr lang="en-US" dirty="0"/>
                  <a:t>Alt.1: For the uplink transmission in MCG, the UE checks the semi-statically configured direction of the overlapping symbols of all serving cells of SCG and vice versa.</a:t>
                </a:r>
              </a:p>
              <a:p>
                <a:pPr lvl="1" hangingPunct="0"/>
                <a:r>
                  <a:rPr lang="en-US" dirty="0"/>
                  <a:t>If such overlapping with UL transmission on the SCG is possible (i.e. collides with semi-static ‘UL’ and ‘flexible’ symbols on all CCs of SCG), UE limits its actual maximum transmission power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in MCG such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  <m:r>
                      <a:rPr lang="en-US" i="0" smtClean="0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; </a:t>
                </a:r>
              </a:p>
              <a:p>
                <a:pPr lvl="1" hangingPunct="0"/>
                <a:r>
                  <a:rPr lang="en-US" dirty="0"/>
                  <a:t>Otherwise (i.e. collides with only semi-static ‘DL’ symbols on all CCs of SCG),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</m:sSub>
                  </m:oMath>
                </a14:m>
                <a:r>
                  <a:rPr lang="en-US" dirty="0"/>
                  <a:t> can be up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</m:sSub>
                  </m:oMath>
                </a14:m>
                <a:r>
                  <a:rPr lang="en-US" dirty="0"/>
                  <a:t> can be up to </a:t>
                </a:r>
                <a14:m>
                  <m:oMath xmlns:m="http://schemas.openxmlformats.org/officeDocument/2006/math">
                    <m:r>
                      <a:rPr lang="en-US" i="0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 .</a:t>
                </a:r>
              </a:p>
              <a:p>
                <a:pPr lvl="2" hangingPunct="0"/>
                <a:r>
                  <a:rPr lang="en-US" dirty="0"/>
                  <a:t>Alt.1-1: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 are configured by RRC signaling. </a:t>
                </a:r>
              </a:p>
              <a:p>
                <a:pPr lvl="2" hangingPunct="0"/>
                <a:r>
                  <a:rPr lang="en-US" dirty="0"/>
                  <a:t>Alt.1-2: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MCG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SCG</m:t>
                        </m:r>
                      </m:sub>
                      <m:sup>
                        <m:r>
                          <a:rPr lang="en-US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dirty="0"/>
                  <a:t>  are determined by RAN4 requirement. </a:t>
                </a:r>
              </a:p>
              <a:p>
                <a:pPr hangingPunct="0"/>
                <a:r>
                  <a:rPr lang="en-US" dirty="0"/>
                  <a:t>Other alternatives? </a:t>
                </a:r>
              </a:p>
              <a:p>
                <a:pPr hangingPunct="0"/>
                <a:endParaRPr lang="en-US" dirty="0"/>
              </a:p>
              <a:p>
                <a:pPr hangingPunct="0"/>
                <a:r>
                  <a:rPr lang="en-US" dirty="0"/>
                  <a:t>[Offline consensus]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DBAFFEE-7EC9-4244-836F-3E2D903F440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44" t="-3801" r="-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126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602</Words>
  <Application>Microsoft Macintosh PowerPoint</Application>
  <PresentationFormat>Widescreen</PresentationFormat>
  <Paragraphs>62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Summary #2 for Uplink Power Control for Supporting NN-DC </vt:lpstr>
      <vt:lpstr>Dynamic Power Sharing (1/4)</vt:lpstr>
      <vt:lpstr>Dynamic Power Sharing (2/4) </vt:lpstr>
      <vt:lpstr>Dynamic Power Sharing (3/4) </vt:lpstr>
      <vt:lpstr>Dynamic Power Sharing (4/4) </vt:lpstr>
      <vt:lpstr>Semi-static Power Sharing (1)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#2 for Uplink Power Control for Supporting NN-DC </dc:title>
  <dc:creator>Hong He</dc:creator>
  <cp:lastModifiedBy>Hong He</cp:lastModifiedBy>
  <cp:revision>16</cp:revision>
  <dcterms:created xsi:type="dcterms:W3CDTF">2019-08-28T13:18:23Z</dcterms:created>
  <dcterms:modified xsi:type="dcterms:W3CDTF">2019-08-29T07:37:17Z</dcterms:modified>
</cp:coreProperties>
</file>