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7"/>
  </p:notesMasterIdLst>
  <p:handoutMasterIdLst>
    <p:handoutMasterId r:id="rId8"/>
  </p:handoutMasterIdLst>
  <p:sldIdLst>
    <p:sldId id="835" r:id="rId2"/>
    <p:sldId id="836" r:id="rId3"/>
    <p:sldId id="844" r:id="rId4"/>
    <p:sldId id="845" r:id="rId5"/>
    <p:sldId id="842" r:id="rId6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86">
          <p15:clr>
            <a:srgbClr val="A4A3A4"/>
          </p15:clr>
        </p15:guide>
        <p15:guide id="2" orient="horz" pos="2621">
          <p15:clr>
            <a:srgbClr val="A4A3A4"/>
          </p15:clr>
        </p15:guide>
        <p15:guide id="3" orient="horz" pos="3903">
          <p15:clr>
            <a:srgbClr val="A4A3A4"/>
          </p15:clr>
        </p15:guide>
        <p15:guide id="4" orient="horz" pos="288">
          <p15:clr>
            <a:srgbClr val="A4A3A4"/>
          </p15:clr>
        </p15:guide>
        <p15:guide id="5" orient="horz" pos="2945">
          <p15:clr>
            <a:srgbClr val="A4A3A4"/>
          </p15:clr>
        </p15:guide>
        <p15:guide id="6" orient="horz" pos="1773">
          <p15:clr>
            <a:srgbClr val="A4A3A4"/>
          </p15:clr>
        </p15:guide>
        <p15:guide id="7" orient="horz" pos="4203">
          <p15:clr>
            <a:srgbClr val="A4A3A4"/>
          </p15:clr>
        </p15:guide>
        <p15:guide id="8" pos="7677">
          <p15:clr>
            <a:srgbClr val="A4A3A4"/>
          </p15:clr>
        </p15:guide>
        <p15:guide id="9" pos="9">
          <p15:clr>
            <a:srgbClr val="A4A3A4"/>
          </p15:clr>
        </p15:guide>
        <p15:guide id="10" pos="578">
          <p15:clr>
            <a:srgbClr val="A4A3A4"/>
          </p15:clr>
        </p15:guide>
        <p15:guide id="11" pos="3037">
          <p15:clr>
            <a:srgbClr val="A4A3A4"/>
          </p15:clr>
        </p15:guide>
        <p15:guide id="12" pos="7325">
          <p15:clr>
            <a:srgbClr val="A4A3A4"/>
          </p15:clr>
        </p15:guide>
        <p15:guide id="13">
          <p15:clr>
            <a:srgbClr val="A4A3A4"/>
          </p15:clr>
        </p15:guide>
        <p15:guide id="14" pos="4238">
          <p15:clr>
            <a:srgbClr val="A4A3A4"/>
          </p15:clr>
        </p15:guide>
        <p15:guide id="15" pos="5629">
          <p15:clr>
            <a:srgbClr val="A4A3A4"/>
          </p15:clr>
        </p15:guide>
        <p15:guide id="16" pos="147">
          <p15:clr>
            <a:srgbClr val="A4A3A4"/>
          </p15:clr>
        </p15:guide>
        <p15:guide id="17" pos="75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D95"/>
    <a:srgbClr val="00ACBD"/>
    <a:srgbClr val="FDF055"/>
    <a:srgbClr val="8F297C"/>
    <a:srgbClr val="404040"/>
    <a:srgbClr val="005392"/>
    <a:srgbClr val="7F7F7F"/>
    <a:srgbClr val="BC141A"/>
    <a:srgbClr val="8F297D"/>
    <a:srgbClr val="0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4280" autoAdjust="0"/>
  </p:normalViewPr>
  <p:slideViewPr>
    <p:cSldViewPr snapToGrid="0" snapToObjects="1">
      <p:cViewPr varScale="1">
        <p:scale>
          <a:sx n="107" d="100"/>
          <a:sy n="107" d="100"/>
        </p:scale>
        <p:origin x="750" y="114"/>
      </p:cViewPr>
      <p:guideLst>
        <p:guide orient="horz" pos="1986"/>
        <p:guide orient="horz" pos="2621"/>
        <p:guide orient="horz" pos="3903"/>
        <p:guide orient="horz" pos="288"/>
        <p:guide orient="horz" pos="2945"/>
        <p:guide orient="horz" pos="1773"/>
        <p:guide orient="horz" pos="4203"/>
        <p:guide pos="7677"/>
        <p:guide pos="9"/>
        <p:guide pos="578"/>
        <p:guide pos="3037"/>
        <p:guide pos="7325"/>
        <p:guide/>
        <p:guide pos="4238"/>
        <p:guide pos="5629"/>
        <p:guide pos="147"/>
        <p:guide pos="75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6" d="100"/>
        <a:sy n="106" d="100"/>
      </p:scale>
      <p:origin x="0" y="13344"/>
    </p:cViewPr>
  </p:sorterViewPr>
  <p:notesViewPr>
    <p:cSldViewPr snapToGrid="0" snapToObjects="1" showGuides="1">
      <p:cViewPr varScale="1">
        <p:scale>
          <a:sx n="95" d="100"/>
          <a:sy n="95" d="100"/>
        </p:scale>
        <p:origin x="-36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2B4C68-02D4-43B7-82D0-CC0F31ADA7D5}" type="datetimeFigureOut">
              <a:rPr lang="en-US" smtClean="0">
                <a:latin typeface="Qualcomm Office Regular" pitchFamily="34" charset="0"/>
              </a:rPr>
              <a:t>3/29/2019</a:t>
            </a:fld>
            <a:endParaRPr lang="en-US" dirty="0">
              <a:latin typeface="Qualcomm Office Regular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8D803-E2CE-43E6-BB9D-83A503D767A5}" type="slidenum">
              <a:rPr lang="en-US" smtClean="0">
                <a:latin typeface="Qualcomm Office Regular" pitchFamily="34" charset="0"/>
              </a:rPr>
              <a:t>‹#›</a:t>
            </a:fld>
            <a:endParaRPr lang="en-US" dirty="0">
              <a:latin typeface="Qualcomm Office Regular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888" y="8400641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42895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7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2587" y="4343400"/>
            <a:ext cx="6092825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287587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00">
                <a:latin typeface="Qualcomm Office Regular" pitchFamily="34" charset="0"/>
              </a:defRPr>
            </a:lvl1pPr>
          </a:lstStyle>
          <a:p>
            <a:fld id="{928A2613-ABFE-468A-A021-82F251360FB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892993"/>
            <a:ext cx="980122" cy="207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88602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Font typeface="Arial" pitchFamily="34" charset="0"/>
      <a:buChar char="•"/>
      <a:defRPr sz="1600" kern="1200">
        <a:solidFill>
          <a:schemeClr val="tx1"/>
        </a:solidFill>
        <a:latin typeface="Qualcomm Office Regular" pitchFamily="34" charset="0"/>
        <a:ea typeface="+mn-ea"/>
        <a:cs typeface="+mn-cs"/>
      </a:defRPr>
    </a:lvl1pPr>
    <a:lvl2pPr marL="628650" indent="-171450" algn="l" defTabSz="914400" rtl="0" eaLnBrk="1" latinLnBrk="0" hangingPunct="1">
      <a:buFont typeface="Arial" pitchFamily="34" charset="0"/>
      <a:buChar char="•"/>
      <a:defRPr sz="1200" kern="1200">
        <a:solidFill>
          <a:schemeClr val="tx1"/>
        </a:solidFill>
        <a:latin typeface="Qualcomm Office Regular" pitchFamily="34" charset="0"/>
        <a:ea typeface="+mn-ea"/>
        <a:cs typeface="+mn-cs"/>
      </a:defRPr>
    </a:lvl2pPr>
    <a:lvl3pPr marL="1085850" indent="-171450" algn="l" defTabSz="914400" rtl="0" eaLnBrk="1" latinLnBrk="0" hangingPunct="1">
      <a:buFont typeface="Arial" pitchFamily="34" charset="0"/>
      <a:buChar char="•"/>
      <a:defRPr sz="1200" kern="1200" baseline="0">
        <a:solidFill>
          <a:schemeClr val="tx1"/>
        </a:solidFill>
        <a:latin typeface="Qualcomm Office Regular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688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557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59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446503" y="523977"/>
            <a:ext cx="1800308" cy="392615"/>
            <a:chOff x="187326" y="5085556"/>
            <a:chExt cx="8393112" cy="1830388"/>
          </a:xfrm>
          <a:solidFill>
            <a:srgbClr val="00ACBD"/>
          </a:solidFill>
        </p:grpSpPr>
        <p:sp>
          <p:nvSpPr>
            <p:cNvPr id="3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4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5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8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solidFill>
                <a:schemeClr val="accent3">
                  <a:lumMod val="60000"/>
                  <a:lumOff val="40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11" name="Picture 6" descr="3GPP_TM_RD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918" y="24904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187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4" y="1933395"/>
            <a:ext cx="11430000" cy="1398844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464" y="586685"/>
            <a:ext cx="11430000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464" y="1426464"/>
            <a:ext cx="11430000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127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 bwMode="gray">
          <a:xfrm>
            <a:off x="11520551" y="6525737"/>
            <a:ext cx="2888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l" defTabSz="914400" rtl="0" eaLnBrk="1" latinLnBrk="0" hangingPunct="1"/>
            <a:fld id="{0A607DED-8B1E-49A6-A07A-F6DE68304C82}" type="slidenum">
              <a:rPr lang="en-US" sz="800" kern="1200" smtClean="0">
                <a:solidFill>
                  <a:schemeClr val="bg1">
                    <a:lumMod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rPr>
              <a:pPr marL="0" algn="l" defTabSz="914400" rtl="0" eaLnBrk="1" latinLnBrk="0" hangingPunct="1"/>
              <a:t>‹#›</a:t>
            </a:fld>
            <a:endParaRPr lang="en-US" sz="800" kern="1200" dirty="0">
              <a:solidFill>
                <a:schemeClr val="bg1">
                  <a:lumMod val="75000"/>
                </a:schemeClr>
              </a:solidFill>
              <a:latin typeface="Qualcomm Office Regular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 userDrawn="1"/>
        </p:nvGrpSpPr>
        <p:grpSpPr>
          <a:xfrm>
            <a:off x="9717597" y="327382"/>
            <a:ext cx="1802954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/>
                </a:solidFill>
                <a:latin typeface="Qualcomm Office Regular" pitchFamily="34" charset="0"/>
              </a:endParaRPr>
            </a:p>
          </p:txBody>
        </p:sp>
      </p:grpSp>
      <p:grpSp>
        <p:nvGrpSpPr>
          <p:cNvPr id="16" name="Group 15"/>
          <p:cNvGrpSpPr>
            <a:grpSpLocks noChangeAspect="1"/>
          </p:cNvGrpSpPr>
          <p:nvPr userDrawn="1"/>
        </p:nvGrpSpPr>
        <p:grpSpPr>
          <a:xfrm>
            <a:off x="391276" y="3809824"/>
            <a:ext cx="2096458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cxnSp>
        <p:nvCxnSpPr>
          <p:cNvPr id="53" name="Straight Connector 52"/>
          <p:cNvCxnSpPr/>
          <p:nvPr userDrawn="1"/>
        </p:nvCxnSpPr>
        <p:spPr>
          <a:xfrm>
            <a:off x="361124" y="1214205"/>
            <a:ext cx="11448288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149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</p:sldLayoutIdLst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4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3/Docs/RP-190757.zip" TargetMode="External"/><Relationship Id="rId2" Type="http://schemas.openxmlformats.org/officeDocument/2006/relationships/hyperlink" Target="http://www.3gpp.org/ftp/tsg_ran/TSG_RAN/TSGR_83/Docs/RP-190770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ran/TSG_RAN/TSGR_83/Docs/RP-190732.zip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83/Docs/RP-190213.zip" TargetMode="External"/><Relationship Id="rId3" Type="http://schemas.openxmlformats.org/officeDocument/2006/relationships/hyperlink" Target="http://www.3gpp.org/ftp/tsg_ran/TSG_RAN/TSGR_83/Docs/RP-190632.zip" TargetMode="External"/><Relationship Id="rId7" Type="http://schemas.openxmlformats.org/officeDocument/2006/relationships/hyperlink" Target="http://www.3gpp.org/ftp/tsg_ran/TSG_RAN/TSGR_83/Docs/RP-190425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83/Docs/RP-190773.zip" TargetMode="External"/><Relationship Id="rId5" Type="http://schemas.openxmlformats.org/officeDocument/2006/relationships/hyperlink" Target="http://www.3gpp.org/ftp/tsg_ran/TSG_RAN/TSGR_83/Docs/RP-190634.zip" TargetMode="External"/><Relationship Id="rId10" Type="http://schemas.openxmlformats.org/officeDocument/2006/relationships/hyperlink" Target="http://www.3gpp.org/ftp/tsg_ran/TSG_RAN/TSGR_83/Docs/RP-190116zip" TargetMode="External"/><Relationship Id="rId4" Type="http://schemas.openxmlformats.org/officeDocument/2006/relationships/hyperlink" Target="http://www.3gpp.org/ftp/tsg_ran/TSG_RAN/TSGR_83/Docs/RP-190633.zip" TargetMode="External"/><Relationship Id="rId9" Type="http://schemas.openxmlformats.org/officeDocument/2006/relationships/hyperlink" Target="http://www.3gpp.org/ftp/tsg_ran/TSG_RAN/TSGR_83/Docs/RP-190771.zip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83/Docs/RP-190452.zip" TargetMode="External"/><Relationship Id="rId13" Type="http://schemas.openxmlformats.org/officeDocument/2006/relationships/hyperlink" Target="http://www.3gpp.org/ftp/tsg_ran/TSG_RAN/TSGR_83/Docs/RP-190728.zip" TargetMode="External"/><Relationship Id="rId3" Type="http://schemas.openxmlformats.org/officeDocument/2006/relationships/hyperlink" Target="http://www.3gpp.org/ftp/tsg_ran/TSG_RAN/TSGR_83/Docs/RP-190706.zip" TargetMode="External"/><Relationship Id="rId7" Type="http://schemas.openxmlformats.org/officeDocument/2006/relationships/hyperlink" Target="http://www.3gpp.org/ftp/tsg_ran/TSG_RAN/TSGR_83/Docs/RP-190489.zip" TargetMode="External"/><Relationship Id="rId12" Type="http://schemas.openxmlformats.org/officeDocument/2006/relationships/hyperlink" Target="http://www.3gpp.org/ftp/tsg_ran/TSG_RAN/TSGR_83/Docs/RP-190726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TSG_RAN/TSGR_83/Docs/RP-190710.zip" TargetMode="External"/><Relationship Id="rId11" Type="http://schemas.openxmlformats.org/officeDocument/2006/relationships/hyperlink" Target="http://www.3gpp.org/ftp/tsg_ran/TSG_RAN/TSGR_83/Docs/RP-190766.zip" TargetMode="External"/><Relationship Id="rId5" Type="http://schemas.openxmlformats.org/officeDocument/2006/relationships/hyperlink" Target="http://www.3gpp.org/ftp/tsg_ran/TSG_RAN/TSGR_83/Docs/RP-190712.zip" TargetMode="External"/><Relationship Id="rId10" Type="http://schemas.openxmlformats.org/officeDocument/2006/relationships/hyperlink" Target="http://www.3gpp.org/ftp/tsg_ran/TSG_RAN/TSGR_83/Docs/RP-190727.zip" TargetMode="External"/><Relationship Id="rId4" Type="http://schemas.openxmlformats.org/officeDocument/2006/relationships/hyperlink" Target="http://www.3gpp.org/ftp/tsg_ran/TSG_RAN/TSGR_83/Docs/RP-190711.zip" TargetMode="External"/><Relationship Id="rId9" Type="http://schemas.openxmlformats.org/officeDocument/2006/relationships/hyperlink" Target="http://www.3gpp.org/ftp/tsg_ran/TSG_RAN/TSGR_83/Docs/RP-190700.zip" TargetMode="External"/><Relationship Id="rId14" Type="http://schemas.openxmlformats.org/officeDocument/2006/relationships/hyperlink" Target="http://www.3gpp.org/ftp/tsg_ran/TSG_RAN/TSGR_83/Docs/RP-190752.zi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83/Docs/RP-190745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7280" y="3362178"/>
            <a:ext cx="9622302" cy="1720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4000" dirty="0"/>
              <a:t>Highlights from RAN#83</a:t>
            </a: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  <a:p>
            <a:pPr algn="ctr">
              <a:lnSpc>
                <a:spcPct val="90000"/>
              </a:lnSpc>
              <a:spcAft>
                <a:spcPts val="300"/>
              </a:spcAft>
            </a:pP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e Semibold" pitchFamily="34" charset="0"/>
              </a:rPr>
              <a:t>RAN1 Chairman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Calibre Semibold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9545" y="1458968"/>
            <a:ext cx="6092825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3GPP TSG RAN WG1#96bis</a:t>
            </a:r>
            <a:endParaRPr lang="en-GB" sz="2000" b="1" dirty="0">
              <a:latin typeface="Times" panose="02020603050405020304" pitchFamily="18" charset="0"/>
              <a:ea typeface="MS Mincho"/>
              <a:cs typeface="Arial" panose="020B0604020202020204" pitchFamily="34" charset="0"/>
            </a:endParaRPr>
          </a:p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Xi’an, China, April 8</a:t>
            </a:r>
            <a:r>
              <a:rPr lang="en-GB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 – 12</a:t>
            </a:r>
            <a:r>
              <a:rPr lang="en-GB" sz="2000" b="1" baseline="30000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th</a:t>
            </a:r>
            <a:r>
              <a:rPr lang="en-GB" sz="2000" b="1" dirty="0">
                <a:latin typeface="Times" panose="02020603050405020304" pitchFamily="18" charset="0"/>
                <a:ea typeface="MS Mincho"/>
                <a:cs typeface="Arial" panose="020B0604020202020204" pitchFamily="34" charset="0"/>
              </a:rPr>
              <a:t>, 2019</a:t>
            </a:r>
            <a:endParaRPr lang="en-US" sz="1200" dirty="0"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541412" y="1577151"/>
            <a:ext cx="16529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marR="0" indent="-914400">
              <a:spcBef>
                <a:spcPts val="0"/>
              </a:spcBef>
              <a:spcAft>
                <a:spcPts val="0"/>
              </a:spcAft>
              <a:tabLst>
                <a:tab pos="914400" algn="l"/>
                <a:tab pos="2880360" algn="ctr"/>
                <a:tab pos="5760720" algn="r"/>
                <a:tab pos="914400" algn="l"/>
                <a:tab pos="2880360" algn="ctr"/>
                <a:tab pos="5760720" algn="r"/>
                <a:tab pos="6210935" algn="r"/>
              </a:tabLst>
            </a:pPr>
            <a:r>
              <a:rPr lang="en-US" sz="2000" b="1" dirty="0">
                <a:latin typeface="Times" panose="02020603050405020304" pitchFamily="18" charset="0"/>
                <a:ea typeface="Batang"/>
                <a:cs typeface="Arial" panose="020B0604020202020204" pitchFamily="34" charset="0"/>
              </a:rPr>
              <a:t>R1-1903841</a:t>
            </a:r>
          </a:p>
        </p:txBody>
      </p:sp>
    </p:spTree>
    <p:extLst>
      <p:ext uri="{BB962C8B-B14F-4D97-AF65-F5344CB8AC3E}">
        <p14:creationId xmlns:p14="http://schemas.microsoft.com/office/powerpoint/2010/main" val="2273413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04477"/>
            <a:ext cx="11430000" cy="3890630"/>
          </a:xfrm>
        </p:spPr>
        <p:txBody>
          <a:bodyPr/>
          <a:lstStyle/>
          <a:p>
            <a:pPr hangingPunct="0"/>
            <a:r>
              <a:rPr lang="en-US" dirty="0"/>
              <a:t>All RAN1 endorsed LTE CRs submitted to RAN#83 are approved</a:t>
            </a:r>
          </a:p>
          <a:p>
            <a:r>
              <a:rPr lang="en-US" dirty="0"/>
              <a:t>Minor updates on exiting Rel-16 LTE items:</a:t>
            </a:r>
          </a:p>
          <a:p>
            <a:pPr lvl="1"/>
            <a:r>
              <a:rPr lang="en-US" dirty="0" err="1"/>
              <a:t>eMTC</a:t>
            </a:r>
            <a:r>
              <a:rPr lang="en-US" dirty="0"/>
              <a:t> WID update as in </a:t>
            </a:r>
            <a:r>
              <a:rPr lang="en-GB" u="sng" dirty="0">
                <a:hlinkClick r:id="rId2"/>
              </a:rPr>
              <a:t>RP-190770</a:t>
            </a:r>
            <a:endParaRPr lang="en-US" dirty="0"/>
          </a:p>
          <a:p>
            <a:pPr lvl="2"/>
            <a:r>
              <a:rPr lang="en-US" dirty="0"/>
              <a:t>Added RAN4 aspect regarding </a:t>
            </a:r>
            <a:r>
              <a:rPr lang="en-GB" dirty="0"/>
              <a:t>LTE-MTC in-band operation co-existence with NR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Other minor updates</a:t>
            </a:r>
          </a:p>
          <a:p>
            <a:pPr lvl="1"/>
            <a:r>
              <a:rPr lang="en-US" dirty="0"/>
              <a:t>NB-IoT WID update as in </a:t>
            </a:r>
            <a:r>
              <a:rPr lang="en-GB" u="sng" dirty="0">
                <a:hlinkClick r:id="rId3"/>
              </a:rPr>
              <a:t>RP-190757</a:t>
            </a:r>
            <a:endParaRPr lang="en-GB" u="sng" dirty="0"/>
          </a:p>
          <a:p>
            <a:pPr lvl="2"/>
            <a:r>
              <a:rPr lang="en-US" dirty="0"/>
              <a:t>Added RAN4 aspect regarding </a:t>
            </a:r>
            <a:r>
              <a:rPr lang="en-GB" dirty="0"/>
              <a:t>NB-IoT in-band operation co-existence with NR</a:t>
            </a:r>
          </a:p>
          <a:p>
            <a:pPr lvl="2"/>
            <a:r>
              <a:rPr lang="en-GB" dirty="0"/>
              <a:t>Added support for quality reporting in connected mode for anchor and non-anchor carriers</a:t>
            </a:r>
            <a:r>
              <a:rPr lang="en-US" dirty="0"/>
              <a:t> </a:t>
            </a:r>
          </a:p>
          <a:p>
            <a:pPr lvl="2"/>
            <a:r>
              <a:rPr lang="en-US" dirty="0"/>
              <a:t>Other minor updates</a:t>
            </a:r>
          </a:p>
          <a:p>
            <a:r>
              <a:rPr lang="en-US" dirty="0"/>
              <a:t>Rel-16 </a:t>
            </a:r>
            <a:r>
              <a:rPr lang="en-US" dirty="0" err="1"/>
              <a:t>EnTV</a:t>
            </a:r>
            <a:r>
              <a:rPr lang="en-US" dirty="0"/>
              <a:t> WI (subsequent to the completion of the SI) approved in </a:t>
            </a:r>
            <a:r>
              <a:rPr lang="en-GB" u="sng" dirty="0">
                <a:hlinkClick r:id="rId4"/>
              </a:rPr>
              <a:t>RP-190732</a:t>
            </a:r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pPr lvl="1"/>
            <a:endParaRPr lang="en-US" sz="2400" dirty="0"/>
          </a:p>
          <a:p>
            <a:pPr lvl="1"/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</a:t>
            </a:r>
          </a:p>
        </p:txBody>
      </p:sp>
    </p:spTree>
    <p:extLst>
      <p:ext uri="{BB962C8B-B14F-4D97-AF65-F5344CB8AC3E}">
        <p14:creationId xmlns:p14="http://schemas.microsoft.com/office/powerpoint/2010/main" val="408111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432243"/>
            <a:ext cx="11430000" cy="4594015"/>
          </a:xfrm>
        </p:spPr>
        <p:txBody>
          <a:bodyPr/>
          <a:lstStyle/>
          <a:p>
            <a:pPr hangingPunct="0"/>
            <a:r>
              <a:rPr lang="en-US" dirty="0"/>
              <a:t>All RAN1 endorsed NR CRs submitted to RAN#83 are approved</a:t>
            </a:r>
          </a:p>
          <a:p>
            <a:pPr hangingPunct="0"/>
            <a:r>
              <a:rPr lang="en-US" dirty="0"/>
              <a:t>Additional RAN plenary approved CRs:</a:t>
            </a:r>
          </a:p>
          <a:p>
            <a:pPr lvl="1" hangingPunct="0"/>
            <a:r>
              <a:rPr lang="en-US" dirty="0"/>
              <a:t>As a </a:t>
            </a:r>
            <a:r>
              <a:rPr lang="en-US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working agreement</a:t>
            </a:r>
            <a:r>
              <a:rPr lang="en-US" dirty="0"/>
              <a:t>, aperiodic CSI-RS triggering with different numerology between PDCCH and CSI-RS as in </a:t>
            </a:r>
            <a:r>
              <a:rPr lang="en-US" dirty="0">
                <a:hlinkClick r:id="rId3"/>
              </a:rPr>
              <a:t>RP-190632</a:t>
            </a:r>
            <a:r>
              <a:rPr lang="en-US" dirty="0"/>
              <a:t> (38.214), </a:t>
            </a:r>
            <a:r>
              <a:rPr lang="en-US" dirty="0">
                <a:hlinkClick r:id="rId4"/>
              </a:rPr>
              <a:t>RP-190633</a:t>
            </a:r>
            <a:r>
              <a:rPr lang="en-US" dirty="0"/>
              <a:t> (38.331), </a:t>
            </a:r>
            <a:r>
              <a:rPr lang="en-US" dirty="0">
                <a:hlinkClick r:id="rId5"/>
              </a:rPr>
              <a:t>RP-190634</a:t>
            </a:r>
            <a:r>
              <a:rPr lang="en-US" dirty="0"/>
              <a:t> (38.306)</a:t>
            </a:r>
          </a:p>
          <a:p>
            <a:pPr lvl="1" hangingPunct="0"/>
            <a:r>
              <a:rPr lang="en-GB" dirty="0"/>
              <a:t>38.211 CR on frequency-domain starting position for SRS resource mapping </a:t>
            </a:r>
            <a:r>
              <a:rPr lang="en-US" dirty="0"/>
              <a:t>agreed in </a:t>
            </a:r>
            <a:r>
              <a:rPr lang="en-US" dirty="0">
                <a:hlinkClick r:id="rId6"/>
              </a:rPr>
              <a:t>RP-190773</a:t>
            </a:r>
            <a:endParaRPr lang="en-US" dirty="0"/>
          </a:p>
          <a:p>
            <a:pPr lvl="1" hangingPunct="0"/>
            <a:r>
              <a:rPr lang="en-US" dirty="0"/>
              <a:t>38.214 CR on </a:t>
            </a:r>
            <a:r>
              <a:rPr lang="en-GB" dirty="0"/>
              <a:t>QCL assumption for receiving PDSCH for RAR agreed in </a:t>
            </a:r>
            <a:r>
              <a:rPr lang="en-US" dirty="0">
                <a:hlinkClick r:id="rId7"/>
              </a:rPr>
              <a:t>RP-190425</a:t>
            </a:r>
            <a:endParaRPr lang="en-US" dirty="0"/>
          </a:p>
          <a:p>
            <a:pPr hangingPunct="0"/>
            <a:r>
              <a:rPr lang="en-US" dirty="0"/>
              <a:t>Rel-15 NR WID updated in </a:t>
            </a:r>
            <a:r>
              <a:rPr lang="en-US" dirty="0">
                <a:hlinkClick r:id="rId8"/>
              </a:rPr>
              <a:t>RP-190213</a:t>
            </a:r>
            <a:r>
              <a:rPr lang="en-US" dirty="0"/>
              <a:t>, with exception sheet in </a:t>
            </a:r>
            <a:r>
              <a:rPr lang="en-US" dirty="0">
                <a:hlinkClick r:id="rId9"/>
              </a:rPr>
              <a:t>RP-190771</a:t>
            </a:r>
            <a:endParaRPr lang="en-US" dirty="0"/>
          </a:p>
          <a:p>
            <a:pPr lvl="1" hangingPunct="0"/>
            <a:r>
              <a:rPr lang="en-US" dirty="0"/>
              <a:t>RAN1, RAN2 and RAN3 part of the late drop is completed, and RAN4 stage 3 freeze for the late drop is in June 19.</a:t>
            </a:r>
          </a:p>
          <a:p>
            <a:pPr hangingPunct="0"/>
            <a:r>
              <a:rPr lang="en-US" dirty="0"/>
              <a:t>RAN endorsed RAN1 updated UE features as in RAN1 LS in </a:t>
            </a:r>
            <a:r>
              <a:rPr lang="en-GB" dirty="0">
                <a:hlinkClick r:id="rId10"/>
              </a:rPr>
              <a:t>RP-190116</a:t>
            </a:r>
            <a:endParaRPr lang="en-GB" dirty="0"/>
          </a:p>
          <a:p>
            <a:pPr lvl="1" hangingPunct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</a:t>
            </a:r>
          </a:p>
        </p:txBody>
      </p:sp>
    </p:spTree>
    <p:extLst>
      <p:ext uri="{BB962C8B-B14F-4D97-AF65-F5344CB8AC3E}">
        <p14:creationId xmlns:p14="http://schemas.microsoft.com/office/powerpoint/2010/main" val="3525118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13593"/>
            <a:ext cx="11430000" cy="5158925"/>
          </a:xfrm>
        </p:spPr>
        <p:txBody>
          <a:bodyPr/>
          <a:lstStyle/>
          <a:p>
            <a:pPr>
              <a:defRPr/>
            </a:pPr>
            <a:r>
              <a:rPr lang="en-US" sz="2000" dirty="0"/>
              <a:t>Minor updates on some existing SID/WIDs scheduled to finish by September or December’19</a:t>
            </a:r>
          </a:p>
          <a:p>
            <a:pPr lvl="1">
              <a:defRPr/>
            </a:pPr>
            <a:r>
              <a:rPr lang="en-US" sz="1800" dirty="0"/>
              <a:t>NR-U WID in </a:t>
            </a:r>
            <a:r>
              <a:rPr lang="en-GB" sz="1800" dirty="0">
                <a:hlinkClick r:id="rId3"/>
              </a:rPr>
              <a:t>RP-190706</a:t>
            </a:r>
            <a:endParaRPr lang="en-GB" sz="1800" dirty="0"/>
          </a:p>
          <a:p>
            <a:pPr lvl="1">
              <a:defRPr/>
            </a:pPr>
            <a:r>
              <a:rPr lang="en-GB" sz="1800" dirty="0"/>
              <a:t>Two-step RACH WID in </a:t>
            </a:r>
            <a:r>
              <a:rPr lang="en-GB" sz="1800" dirty="0">
                <a:hlinkClick r:id="rId4"/>
              </a:rPr>
              <a:t>RP-190711</a:t>
            </a:r>
            <a:endParaRPr lang="en-GB" sz="1800" dirty="0"/>
          </a:p>
          <a:p>
            <a:pPr lvl="1">
              <a:defRPr/>
            </a:pPr>
            <a:r>
              <a:rPr lang="en-US" sz="1800" dirty="0"/>
              <a:t>IAB WID in </a:t>
            </a:r>
            <a:r>
              <a:rPr lang="en-GB" sz="1800" dirty="0">
                <a:hlinkClick r:id="rId5"/>
              </a:rPr>
              <a:t>RP-190712</a:t>
            </a:r>
            <a:endParaRPr lang="en-GB" sz="1800" dirty="0"/>
          </a:p>
          <a:p>
            <a:pPr lvl="1">
              <a:defRPr/>
            </a:pPr>
            <a:r>
              <a:rPr lang="en-US" sz="1800" dirty="0"/>
              <a:t>NTN SID in </a:t>
            </a:r>
            <a:r>
              <a:rPr lang="en-GB" sz="1800" dirty="0">
                <a:hlinkClick r:id="rId6"/>
              </a:rPr>
              <a:t>RP-190710</a:t>
            </a:r>
            <a:endParaRPr lang="en-GB" sz="1800" dirty="0"/>
          </a:p>
          <a:p>
            <a:pPr lvl="1">
              <a:defRPr/>
            </a:pPr>
            <a:r>
              <a:rPr lang="en-US" sz="1800" dirty="0"/>
              <a:t>Mobility enhancements WID (RAN2-led) in </a:t>
            </a:r>
            <a:r>
              <a:rPr lang="en-GB" sz="1800" dirty="0">
                <a:hlinkClick r:id="rId7"/>
              </a:rPr>
              <a:t>RP-190489</a:t>
            </a:r>
            <a:endParaRPr lang="en-GB" sz="1800" dirty="0"/>
          </a:p>
          <a:p>
            <a:pPr lvl="1">
              <a:defRPr/>
            </a:pPr>
            <a:r>
              <a:rPr lang="en-US" sz="1800" dirty="0"/>
              <a:t>MR-DC/CA WID in </a:t>
            </a:r>
            <a:r>
              <a:rPr lang="en-GB" sz="1800" dirty="0">
                <a:hlinkClick r:id="rId8"/>
              </a:rPr>
              <a:t>RP-190452</a:t>
            </a:r>
            <a:endParaRPr lang="en-GB" sz="1800" dirty="0"/>
          </a:p>
          <a:p>
            <a:pPr lvl="1">
              <a:defRPr/>
            </a:pPr>
            <a:r>
              <a:rPr lang="en-GB" sz="1800" dirty="0"/>
              <a:t>CLI/RIM WID in </a:t>
            </a:r>
            <a:r>
              <a:rPr lang="en-US" sz="1800" dirty="0">
                <a:hlinkClick r:id="rId9"/>
              </a:rPr>
              <a:t>RP-190700</a:t>
            </a:r>
            <a:r>
              <a:rPr lang="en-US" sz="1800" dirty="0"/>
              <a:t> (additional RAN2 work)</a:t>
            </a:r>
          </a:p>
          <a:p>
            <a:pPr>
              <a:defRPr/>
            </a:pPr>
            <a:r>
              <a:rPr lang="en-US" sz="2000" dirty="0"/>
              <a:t>The SIs completed in March are all having follow-up WIs (with TUs </a:t>
            </a:r>
            <a:r>
              <a:rPr lang="en-US" sz="2000"/>
              <a:t>as originally </a:t>
            </a:r>
            <a:r>
              <a:rPr lang="en-US" sz="2000" dirty="0"/>
              <a:t>endorsed in RAN#80)</a:t>
            </a:r>
          </a:p>
          <a:p>
            <a:pPr lvl="1">
              <a:defRPr/>
            </a:pPr>
            <a:r>
              <a:rPr lang="en-US" sz="1800" dirty="0"/>
              <a:t>Power Saving SI </a:t>
            </a:r>
            <a:r>
              <a:rPr lang="en-US" sz="1800" dirty="0">
                <a:sym typeface="Wingdings" panose="05000000000000000000" pitchFamily="2" charset="2"/>
              </a:rPr>
              <a:t> Power Saving WI, as in </a:t>
            </a:r>
            <a:r>
              <a:rPr lang="en-GB" sz="1800" dirty="0">
                <a:hlinkClick r:id="rId10"/>
              </a:rPr>
              <a:t>RP-190727</a:t>
            </a:r>
            <a:endParaRPr lang="en-GB" sz="1800" dirty="0"/>
          </a:p>
          <a:p>
            <a:pPr lvl="1">
              <a:defRPr/>
            </a:pPr>
            <a:r>
              <a:rPr lang="en-US" sz="1800" dirty="0">
                <a:sym typeface="Wingdings" panose="05000000000000000000" pitchFamily="2" charset="2"/>
              </a:rPr>
              <a:t>V2X SI  V2X WI, as in </a:t>
            </a:r>
            <a:r>
              <a:rPr lang="en-GB" sz="1800" dirty="0">
                <a:hlinkClick r:id="rId11"/>
              </a:rPr>
              <a:t>RP-190766</a:t>
            </a:r>
            <a:endParaRPr lang="en-GB" sz="1800" dirty="0"/>
          </a:p>
          <a:p>
            <a:pPr lvl="1">
              <a:defRPr/>
            </a:pPr>
            <a:r>
              <a:rPr lang="en-US" sz="1800" dirty="0" err="1">
                <a:sym typeface="Wingdings" panose="05000000000000000000" pitchFamily="2" charset="2"/>
              </a:rPr>
              <a:t>eURLLC</a:t>
            </a:r>
            <a:r>
              <a:rPr lang="en-US" sz="1800" dirty="0">
                <a:sym typeface="Wingdings" panose="05000000000000000000" pitchFamily="2" charset="2"/>
              </a:rPr>
              <a:t> SI  </a:t>
            </a:r>
            <a:r>
              <a:rPr lang="en-US" sz="1800" dirty="0" err="1">
                <a:sym typeface="Wingdings" panose="05000000000000000000" pitchFamily="2" charset="2"/>
              </a:rPr>
              <a:t>eURLLC</a:t>
            </a:r>
            <a:r>
              <a:rPr lang="en-US" sz="1800" dirty="0">
                <a:sym typeface="Wingdings" panose="05000000000000000000" pitchFamily="2" charset="2"/>
              </a:rPr>
              <a:t> WI, as in </a:t>
            </a:r>
            <a:r>
              <a:rPr lang="en-GB" sz="1800" i="1" u="sng" dirty="0">
                <a:hlinkClick r:id="rId12"/>
              </a:rPr>
              <a:t>RP-190726</a:t>
            </a:r>
            <a:endParaRPr lang="en-GB" sz="1800" i="1" u="sng" dirty="0"/>
          </a:p>
          <a:p>
            <a:pPr lvl="2">
              <a:defRPr/>
            </a:pPr>
            <a:r>
              <a:rPr lang="en-GB" sz="1600" dirty="0">
                <a:sym typeface="Wingdings" panose="05000000000000000000" pitchFamily="2" charset="2"/>
              </a:rPr>
              <a:t>Related RAN2-led approved </a:t>
            </a:r>
            <a:r>
              <a:rPr lang="en-GB" sz="1600" dirty="0" err="1">
                <a:sym typeface="Wingdings" panose="05000000000000000000" pitchFamily="2" charset="2"/>
              </a:rPr>
              <a:t>IIoT</a:t>
            </a:r>
            <a:r>
              <a:rPr lang="en-GB" sz="1600" dirty="0">
                <a:sym typeface="Wingdings" panose="05000000000000000000" pitchFamily="2" charset="2"/>
              </a:rPr>
              <a:t> WI as in </a:t>
            </a:r>
            <a:r>
              <a:rPr lang="en-GB" sz="1600" dirty="0">
                <a:hlinkClick r:id="rId13"/>
              </a:rPr>
              <a:t>RP-190728</a:t>
            </a:r>
            <a:endParaRPr lang="en-GB" sz="1600" dirty="0"/>
          </a:p>
          <a:p>
            <a:pPr lvl="2">
              <a:defRPr/>
            </a:pPr>
            <a:r>
              <a:rPr lang="en-GB" sz="1600" dirty="0">
                <a:sym typeface="Wingdings" panose="05000000000000000000" pitchFamily="2" charset="2"/>
              </a:rPr>
              <a:t>Both WIs are managed in RAN1 in the same agenda</a:t>
            </a:r>
            <a:endParaRPr lang="en-US" sz="1600" dirty="0"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US" sz="1800" dirty="0">
                <a:sym typeface="Wingdings" panose="05000000000000000000" pitchFamily="2" charset="2"/>
              </a:rPr>
              <a:t>NR Positioning support SI NR Positioning support WI, as in </a:t>
            </a:r>
            <a:r>
              <a:rPr lang="en-GB" sz="1800" dirty="0">
                <a:hlinkClick r:id="rId14"/>
              </a:rPr>
              <a:t>RP-190752</a:t>
            </a:r>
            <a:endParaRPr lang="en-US" sz="1800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</a:t>
            </a:r>
          </a:p>
        </p:txBody>
      </p:sp>
    </p:spTree>
    <p:extLst>
      <p:ext uri="{BB962C8B-B14F-4D97-AF65-F5344CB8AC3E}">
        <p14:creationId xmlns:p14="http://schemas.microsoft.com/office/powerpoint/2010/main" val="1135472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83464" y="1325711"/>
            <a:ext cx="11430000" cy="4594015"/>
          </a:xfrm>
        </p:spPr>
        <p:txBody>
          <a:bodyPr/>
          <a:lstStyle/>
          <a:p>
            <a:pPr hangingPunct="0"/>
            <a:r>
              <a:rPr lang="en-US" sz="2800" dirty="0"/>
              <a:t>Others</a:t>
            </a:r>
          </a:p>
          <a:p>
            <a:pPr lvl="1" hangingPunct="0"/>
            <a:r>
              <a:rPr lang="en-US" sz="2400" dirty="0"/>
              <a:t>LS reply regarding 3GPP/IEEE coexistence workshop agreed in </a:t>
            </a:r>
            <a:r>
              <a:rPr lang="en-US" sz="2400" dirty="0">
                <a:hlinkClick r:id="rId3"/>
              </a:rPr>
              <a:t>RP-190745</a:t>
            </a:r>
            <a:endParaRPr lang="en-US" sz="2400" dirty="0"/>
          </a:p>
          <a:p>
            <a:pPr lvl="1" hangingPunct="0"/>
            <a:r>
              <a:rPr lang="en-US" sz="2400" dirty="0"/>
              <a:t>Management </a:t>
            </a:r>
            <a:r>
              <a:rPr lang="en-US" sz="2400"/>
              <a:t>of TEI16 items </a:t>
            </a:r>
            <a:r>
              <a:rPr lang="en-US" sz="2400" dirty="0"/>
              <a:t>(Technical Enhancements and Improvements for Rel-16) for </a:t>
            </a:r>
            <a:r>
              <a:rPr lang="en-US" sz="2400" b="1" i="1" dirty="0"/>
              <a:t>both NR &amp; LTE</a:t>
            </a:r>
            <a:r>
              <a:rPr lang="en-US" sz="2400" dirty="0"/>
              <a:t> was discussed especially offline among RAN &amp; RAN WG chairmen </a:t>
            </a:r>
            <a:r>
              <a:rPr lang="en-US" sz="2400" dirty="0">
                <a:sym typeface="Wingdings" panose="05000000000000000000" pitchFamily="2" charset="2"/>
              </a:rPr>
              <a:t> no decision in RAN#83, to be further discussed in June’19</a:t>
            </a:r>
            <a:endParaRPr lang="en-US" sz="2400" dirty="0"/>
          </a:p>
          <a:p>
            <a:pPr lvl="1" hangingPunct="0"/>
            <a:r>
              <a:rPr lang="en-US" sz="2400" dirty="0"/>
              <a:t>The length of Release 17 was decided to be 15 months </a:t>
            </a:r>
            <a:r>
              <a:rPr lang="en-US" sz="2400" dirty="0">
                <a:sym typeface="Wingdings" panose="05000000000000000000" pitchFamily="2" charset="2"/>
              </a:rPr>
              <a:t> for RAN1, it is from Dec’19 to March’21</a:t>
            </a:r>
            <a:endParaRPr lang="en-US" sz="2400" dirty="0"/>
          </a:p>
          <a:p>
            <a:pPr>
              <a:defRPr/>
            </a:pPr>
            <a:endParaRPr lang="en-US" sz="3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– Cont’d</a:t>
            </a:r>
          </a:p>
        </p:txBody>
      </p:sp>
    </p:spTree>
    <p:extLst>
      <p:ext uri="{BB962C8B-B14F-4D97-AF65-F5344CB8AC3E}">
        <p14:creationId xmlns:p14="http://schemas.microsoft.com/office/powerpoint/2010/main" val="743236380"/>
      </p:ext>
    </p:extLst>
  </p:cSld>
  <p:clrMapOvr>
    <a:masterClrMapping/>
  </p:clrMapOvr>
</p:sld>
</file>

<file path=ppt/theme/theme1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56C3C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Rebrand">
      <a:majorFont>
        <a:latin typeface="Calibre Medium"/>
        <a:ea typeface=""/>
        <a:cs typeface=""/>
      </a:majorFont>
      <a:minorFont>
        <a:latin typeface="Calibr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Qualcomm_Template_Standard</Template>
  <TotalTime>35002</TotalTime>
  <Words>453</Words>
  <Application>Microsoft Office PowerPoint</Application>
  <PresentationFormat>Custom</PresentationFormat>
  <Paragraphs>52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Calibre Regular</vt:lpstr>
      <vt:lpstr>Calibre Semibold</vt:lpstr>
      <vt:lpstr>Qualcomm Regular</vt:lpstr>
      <vt:lpstr>Arial</vt:lpstr>
      <vt:lpstr>Qualcomm Office Regular</vt:lpstr>
      <vt:lpstr>Times</vt:lpstr>
      <vt:lpstr>Qualcomm_Template_Standard</vt:lpstr>
      <vt:lpstr>PowerPoint Presentation</vt:lpstr>
      <vt:lpstr>LTE</vt:lpstr>
      <vt:lpstr>NR</vt:lpstr>
      <vt:lpstr>NR</vt:lpstr>
      <vt:lpstr>NR – Cont’d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</dc:creator>
  <cp:lastModifiedBy>Wanshi Chen</cp:lastModifiedBy>
  <cp:revision>1466</cp:revision>
  <cp:lastPrinted>2013-04-02T21:48:58Z</cp:lastPrinted>
  <dcterms:created xsi:type="dcterms:W3CDTF">2013-03-06T00:13:51Z</dcterms:created>
  <dcterms:modified xsi:type="dcterms:W3CDTF">2019-03-29T17:30:29Z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861483511</vt:i4>
  </property>
  <property fmtid="{D5CDD505-2E9C-101B-9397-08002B2CF9AE}" pid="3" name="_NewReviewCycle">
    <vt:lpwstr/>
  </property>
  <property fmtid="{D5CDD505-2E9C-101B-9397-08002B2CF9AE}" pid="4" name="_EmailSubject">
    <vt:lpwstr>Slides for China Trip</vt:lpwstr>
  </property>
  <property fmtid="{D5CDD505-2E9C-101B-9397-08002B2CF9AE}" pid="5" name="_AuthorEmail">
    <vt:lpwstr>albertor@qti.qualcomm.com</vt:lpwstr>
  </property>
  <property fmtid="{D5CDD505-2E9C-101B-9397-08002B2CF9AE}" pid="6" name="_AuthorEmailDisplayName">
    <vt:lpwstr>Rico Alvarino, Alberto</vt:lpwstr>
  </property>
  <property fmtid="{D5CDD505-2E9C-101B-9397-08002B2CF9AE}" pid="7" name="_PreviousAdHocReviewCycleID">
    <vt:i4>-1620110446</vt:i4>
  </property>
</Properties>
</file>