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70" r:id="rId4"/>
    <p:sldId id="272" r:id="rId5"/>
    <p:sldId id="267" r:id="rId6"/>
    <p:sldId id="271" r:id="rId7"/>
    <p:sldId id="273" r:id="rId8"/>
    <p:sldId id="269"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ke" initials="M" lastIdx="1" clrIdx="0">
    <p:extLst>
      <p:ext uri="{19B8F6BF-5375-455C-9EA6-DF929625EA0E}">
        <p15:presenceInfo xmlns:p15="http://schemas.microsoft.com/office/powerpoint/2012/main" userId="Mike" providerId="None"/>
      </p:ext>
    </p:extLst>
  </p:cmAuthor>
  <p:cmAuthor id="2" name="Bill Shvodian" initials="WMS" lastIdx="4" clrIdx="1">
    <p:extLst>
      <p:ext uri="{19B8F6BF-5375-455C-9EA6-DF929625EA0E}">
        <p15:presenceInfo xmlns:p15="http://schemas.microsoft.com/office/powerpoint/2012/main" userId="Bill Shvodian" providerId="None"/>
      </p:ext>
    </p:extLst>
  </p:cmAuthor>
  <p:cmAuthor id="3" name="Haitong Sun" initials="HS" lastIdx="3" clrIdx="2">
    <p:extLst>
      <p:ext uri="{19B8F6BF-5375-455C-9EA6-DF929625EA0E}">
        <p15:presenceInfo xmlns:p15="http://schemas.microsoft.com/office/powerpoint/2012/main" userId="906afd790f22ef2c" providerId="Windows Live"/>
      </p:ext>
    </p:extLst>
  </p:cmAuthor>
  <p:cmAuthor id="4" name="Apple" initials="Apple" lastIdx="3" clrIdx="3">
    <p:extLst>
      <p:ext uri="{19B8F6BF-5375-455C-9EA6-DF929625EA0E}">
        <p15:presenceInfo xmlns:p15="http://schemas.microsoft.com/office/powerpoint/2012/main" userId="App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669" autoAdjust="0"/>
    <p:restoredTop sz="94660"/>
  </p:normalViewPr>
  <p:slideViewPr>
    <p:cSldViewPr snapToGrid="0">
      <p:cViewPr varScale="1">
        <p:scale>
          <a:sx n="115" d="100"/>
          <a:sy n="115" d="100"/>
        </p:scale>
        <p:origin x="10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1621458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3194483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280201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158966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1343890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2918895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1677525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2862908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273444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4108892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6295BA-8FE6-4671-BFD5-7CD9F2CE2664}" type="datetimeFigureOut">
              <a:rPr lang="en-US" smtClean="0"/>
              <a:t>11/14/18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CEAF434-CF7E-4BD9-B52E-5726728A81FF}" type="slidenum">
              <a:rPr lang="en-US" smtClean="0"/>
              <a:t>‹#›</a:t>
            </a:fld>
            <a:endParaRPr lang="en-US" dirty="0"/>
          </a:p>
        </p:txBody>
      </p:sp>
    </p:spTree>
    <p:extLst>
      <p:ext uri="{BB962C8B-B14F-4D97-AF65-F5344CB8AC3E}">
        <p14:creationId xmlns:p14="http://schemas.microsoft.com/office/powerpoint/2010/main" val="1556100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6295BA-8FE6-4671-BFD5-7CD9F2CE2664}" type="datetimeFigureOut">
              <a:rPr lang="en-US" smtClean="0"/>
              <a:t>11/14/18</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AF434-CF7E-4BD9-B52E-5726728A81FF}" type="slidenum">
              <a:rPr lang="en-US" smtClean="0"/>
              <a:t>‹#›</a:t>
            </a:fld>
            <a:endParaRPr lang="en-US" dirty="0"/>
          </a:p>
        </p:txBody>
      </p:sp>
    </p:spTree>
    <p:extLst>
      <p:ext uri="{BB962C8B-B14F-4D97-AF65-F5344CB8AC3E}">
        <p14:creationId xmlns:p14="http://schemas.microsoft.com/office/powerpoint/2010/main" val="9224830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DCA4A-79FD-4AFB-8DF5-8AB0323D07FE}"/>
              </a:ext>
            </a:extLst>
          </p:cNvPr>
          <p:cNvSpPr>
            <a:spLocks noGrp="1"/>
          </p:cNvSpPr>
          <p:nvPr>
            <p:ph type="ctrTitle"/>
          </p:nvPr>
        </p:nvSpPr>
        <p:spPr>
          <a:xfrm>
            <a:off x="801932" y="1620873"/>
            <a:ext cx="7772400" cy="2387600"/>
          </a:xfrm>
        </p:spPr>
        <p:txBody>
          <a:bodyPr>
            <a:normAutofit fontScale="90000"/>
          </a:bodyPr>
          <a:lstStyle/>
          <a:p>
            <a:r>
              <a:rPr lang="en-US" dirty="0"/>
              <a:t>Summary of offline discussions on Application of </a:t>
            </a:r>
            <a:r>
              <a:rPr lang="en-US"/>
              <a:t>X-dB Threshold in EN-DC</a:t>
            </a:r>
            <a:endParaRPr lang="en-US" dirty="0"/>
          </a:p>
        </p:txBody>
      </p:sp>
      <p:sp>
        <p:nvSpPr>
          <p:cNvPr id="4" name="Rectangle 3">
            <a:extLst>
              <a:ext uri="{FF2B5EF4-FFF2-40B4-BE49-F238E27FC236}">
                <a16:creationId xmlns:a16="http://schemas.microsoft.com/office/drawing/2014/main" id="{EAC2F281-3D67-4A89-8F3B-B8E112027D74}"/>
              </a:ext>
            </a:extLst>
          </p:cNvPr>
          <p:cNvSpPr>
            <a:spLocks noChangeArrowheads="1"/>
          </p:cNvSpPr>
          <p:nvPr/>
        </p:nvSpPr>
        <p:spPr bwMode="auto">
          <a:xfrm>
            <a:off x="34694" y="114658"/>
            <a:ext cx="8982845" cy="646331"/>
          </a:xfrm>
          <a:prstGeom prst="rect">
            <a:avLst/>
          </a:prstGeom>
          <a:noFill/>
          <a:ln>
            <a:noFill/>
          </a:ln>
          <a:extLst>
            <a:ext uri="{909E8E84-426E-40dd-AFC4-6F175D3DCCD1}">
              <a14:hiddenFill xmlns:lc="http://schemas.openxmlformats.org/drawingml/2006/lockedCanvas" xmlns:a14="http://schemas.microsoft.com/office/drawing/2010/main" xmlns="">
                <a:solidFill>
                  <a:srgbClr val="FFFFFF"/>
                </a:solidFill>
              </a14:hiddenFill>
            </a:ex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t>3GPP TSG RAN WG1 Meeting #95					R1-1814081</a:t>
            </a:r>
            <a:endParaRPr lang="en-US" dirty="0"/>
          </a:p>
          <a:p>
            <a:r>
              <a:rPr lang="en-US" b="1" dirty="0"/>
              <a:t>Spokane, USA, November 12</a:t>
            </a:r>
            <a:r>
              <a:rPr lang="en-US" b="1" baseline="30000" dirty="0"/>
              <a:t>th</a:t>
            </a:r>
            <a:r>
              <a:rPr lang="en-US" b="1" dirty="0"/>
              <a:t> – 16</a:t>
            </a:r>
            <a:r>
              <a:rPr lang="en-US" b="1" baseline="30000" dirty="0"/>
              <a:t>th</a:t>
            </a:r>
            <a:r>
              <a:rPr lang="en-US" b="1" dirty="0"/>
              <a:t>, 2018 </a:t>
            </a:r>
            <a:endParaRPr lang="en-US" dirty="0"/>
          </a:p>
        </p:txBody>
      </p:sp>
      <p:sp>
        <p:nvSpPr>
          <p:cNvPr id="3" name="TextBox 2">
            <a:extLst>
              <a:ext uri="{FF2B5EF4-FFF2-40B4-BE49-F238E27FC236}">
                <a16:creationId xmlns:a16="http://schemas.microsoft.com/office/drawing/2014/main" id="{7140CFD7-4F4E-0847-B9E4-FB1E245FB95D}"/>
              </a:ext>
            </a:extLst>
          </p:cNvPr>
          <p:cNvSpPr txBox="1"/>
          <p:nvPr/>
        </p:nvSpPr>
        <p:spPr>
          <a:xfrm>
            <a:off x="4134822" y="4683691"/>
            <a:ext cx="1112805" cy="523220"/>
          </a:xfrm>
          <a:prstGeom prst="rect">
            <a:avLst/>
          </a:prstGeom>
          <a:noFill/>
        </p:spPr>
        <p:txBody>
          <a:bodyPr wrap="none" rtlCol="0">
            <a:spAutoFit/>
          </a:bodyPr>
          <a:lstStyle/>
          <a:p>
            <a:r>
              <a:rPr lang="en-US" sz="2800" dirty="0"/>
              <a:t>Apple </a:t>
            </a:r>
          </a:p>
        </p:txBody>
      </p:sp>
    </p:spTree>
    <p:extLst>
      <p:ext uri="{BB962C8B-B14F-4D97-AF65-F5344CB8AC3E}">
        <p14:creationId xmlns:p14="http://schemas.microsoft.com/office/powerpoint/2010/main" val="2656597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EFBE4-4187-BF4F-9371-111E0E946361}"/>
              </a:ext>
            </a:extLst>
          </p:cNvPr>
          <p:cNvSpPr>
            <a:spLocks noGrp="1"/>
          </p:cNvSpPr>
          <p:nvPr>
            <p:ph type="title"/>
          </p:nvPr>
        </p:nvSpPr>
        <p:spPr/>
        <p:txBody>
          <a:bodyPr>
            <a:normAutofit/>
          </a:bodyPr>
          <a:lstStyle/>
          <a:p>
            <a:r>
              <a:rPr lang="en-US" sz="3600" dirty="0"/>
              <a:t>Background: RAN#81 Decision</a:t>
            </a:r>
          </a:p>
        </p:txBody>
      </p:sp>
      <p:sp>
        <p:nvSpPr>
          <p:cNvPr id="5" name="TextBox 4">
            <a:extLst>
              <a:ext uri="{FF2B5EF4-FFF2-40B4-BE49-F238E27FC236}">
                <a16:creationId xmlns:a16="http://schemas.microsoft.com/office/drawing/2014/main" id="{728355DC-E07D-A44E-8547-74BB1936E191}"/>
              </a:ext>
            </a:extLst>
          </p:cNvPr>
          <p:cNvSpPr txBox="1"/>
          <p:nvPr/>
        </p:nvSpPr>
        <p:spPr>
          <a:xfrm>
            <a:off x="516245" y="1783416"/>
            <a:ext cx="7776313" cy="3416320"/>
          </a:xfrm>
          <a:prstGeom prst="rect">
            <a:avLst/>
          </a:prstGeom>
          <a:noFill/>
        </p:spPr>
        <p:txBody>
          <a:bodyPr wrap="square" rtlCol="0">
            <a:spAutoFit/>
          </a:bodyPr>
          <a:lstStyle/>
          <a:p>
            <a:pPr marL="285750" indent="-285750">
              <a:buFont typeface="Arial" panose="020B0604020202020204" pitchFamily="34" charset="0"/>
              <a:buChar char="•"/>
            </a:pPr>
            <a:r>
              <a:rPr lang="en-US" dirty="0"/>
              <a:t>The following conditions should be used when improving the RAN4 </a:t>
            </a:r>
            <a:r>
              <a:rPr lang="fi-FI" dirty="0"/>
              <a:t>Inter-band EN-DC Configured Output Power requirements:</a:t>
            </a:r>
            <a:endParaRPr lang="en-US" dirty="0"/>
          </a:p>
          <a:p>
            <a:pPr marL="742950" lvl="1" indent="-285750">
              <a:buFont typeface="Arial" panose="020B0604020202020204" pitchFamily="34" charset="0"/>
              <a:buChar char="•"/>
            </a:pPr>
            <a:r>
              <a:rPr lang="en-US" dirty="0"/>
              <a:t>UE is allowed to drop NR only if the power scaling applied to NR means that the difference between scaled and unscaled NR UL power is more than XdB. In other cases the UE does power scaling of NR UL.</a:t>
            </a:r>
          </a:p>
          <a:p>
            <a:pPr marL="1200150" lvl="2" indent="-285750">
              <a:buFont typeface="Arial" panose="020B0604020202020204" pitchFamily="34" charset="0"/>
              <a:buChar char="•"/>
            </a:pPr>
            <a:r>
              <a:rPr lang="fi-FI" dirty="0"/>
              <a:t>X dB is RRC configured parameter with 4 fixed values and X is [0, 2, 4 or 6] dB. The UE has to be able to support all these 4 configurable X values.</a:t>
            </a:r>
          </a:p>
          <a:p>
            <a:pPr marL="1200150" lvl="2" indent="-285750">
              <a:buFont typeface="Arial" panose="020B0604020202020204" pitchFamily="34" charset="0"/>
              <a:buChar char="•"/>
            </a:pPr>
            <a:r>
              <a:rPr lang="fi-FI" dirty="0"/>
              <a:t>T</a:t>
            </a:r>
            <a:r>
              <a:rPr lang="en-US" dirty="0"/>
              <a:t>his threshold X dB does not limit the UE performance but only defines the UE minimum performance (i.e. UE can perform better than the minimum performance)</a:t>
            </a:r>
          </a:p>
          <a:p>
            <a:endParaRPr lang="en-US" dirty="0"/>
          </a:p>
        </p:txBody>
      </p:sp>
    </p:spTree>
    <p:extLst>
      <p:ext uri="{BB962C8B-B14F-4D97-AF65-F5344CB8AC3E}">
        <p14:creationId xmlns:p14="http://schemas.microsoft.com/office/powerpoint/2010/main" val="3312097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EFBE4-4187-BF4F-9371-111E0E946361}"/>
              </a:ext>
            </a:extLst>
          </p:cNvPr>
          <p:cNvSpPr>
            <a:spLocks noGrp="1"/>
          </p:cNvSpPr>
          <p:nvPr>
            <p:ph type="title"/>
          </p:nvPr>
        </p:nvSpPr>
        <p:spPr/>
        <p:txBody>
          <a:bodyPr>
            <a:normAutofit/>
          </a:bodyPr>
          <a:lstStyle/>
          <a:p>
            <a:r>
              <a:rPr lang="en-US" sz="3600" dirty="0"/>
              <a:t>Background: RAN1#94bis Discussion</a:t>
            </a:r>
          </a:p>
        </p:txBody>
      </p:sp>
      <p:sp>
        <p:nvSpPr>
          <p:cNvPr id="5" name="TextBox 4">
            <a:extLst>
              <a:ext uri="{FF2B5EF4-FFF2-40B4-BE49-F238E27FC236}">
                <a16:creationId xmlns:a16="http://schemas.microsoft.com/office/drawing/2014/main" id="{728355DC-E07D-A44E-8547-74BB1936E191}"/>
              </a:ext>
            </a:extLst>
          </p:cNvPr>
          <p:cNvSpPr txBox="1"/>
          <p:nvPr/>
        </p:nvSpPr>
        <p:spPr>
          <a:xfrm>
            <a:off x="516245" y="1783416"/>
            <a:ext cx="7776313" cy="2862322"/>
          </a:xfrm>
          <a:prstGeom prst="rect">
            <a:avLst/>
          </a:prstGeom>
          <a:noFill/>
        </p:spPr>
        <p:txBody>
          <a:bodyPr wrap="square" rtlCol="0">
            <a:spAutoFit/>
          </a:bodyPr>
          <a:lstStyle/>
          <a:p>
            <a:pPr lvl="0"/>
            <a:r>
              <a:rPr lang="en-US" dirty="0"/>
              <a:t>Option 1: Define additional RRC signaling to support configuration of 3 separate power scaling thresholds, including</a:t>
            </a:r>
            <a:endParaRPr lang="en-US" sz="2000" dirty="0"/>
          </a:p>
          <a:p>
            <a:pPr lvl="1"/>
            <a:r>
              <a:rPr lang="en-US" dirty="0"/>
              <a:t>X1-dB for PUSCH</a:t>
            </a:r>
            <a:endParaRPr lang="en-US" sz="2000" dirty="0"/>
          </a:p>
          <a:p>
            <a:pPr lvl="1"/>
            <a:r>
              <a:rPr lang="en-US" dirty="0"/>
              <a:t>X2-dB for PUCCH</a:t>
            </a:r>
            <a:endParaRPr lang="en-US" sz="2000" dirty="0"/>
          </a:p>
          <a:p>
            <a:pPr lvl="1"/>
            <a:r>
              <a:rPr lang="en-US" dirty="0"/>
              <a:t>X3-dB for SRS</a:t>
            </a:r>
            <a:endParaRPr lang="en-US" sz="2000" dirty="0"/>
          </a:p>
          <a:p>
            <a:pPr lvl="0"/>
            <a:r>
              <a:rPr lang="en-US" dirty="0"/>
              <a:t>Option 2: Clarify that X-dB threshold only applies to PUSCH</a:t>
            </a:r>
            <a:endParaRPr lang="en-US" sz="2000" dirty="0"/>
          </a:p>
          <a:p>
            <a:pPr lvl="0"/>
            <a:r>
              <a:rPr lang="en-US" dirty="0"/>
              <a:t>Option 3: X-dB threshold applies to all channels</a:t>
            </a:r>
            <a:endParaRPr lang="en-US" sz="2000" dirty="0"/>
          </a:p>
          <a:p>
            <a:pPr lvl="0"/>
            <a:r>
              <a:rPr lang="en-US" dirty="0"/>
              <a:t>Option 4: Use of X-dB is TBD (by RAN1 and/or RAN4), only impacts RAN4 specification, no impact to RAN1 specs</a:t>
            </a:r>
            <a:endParaRPr lang="en-US" sz="2000" dirty="0"/>
          </a:p>
          <a:p>
            <a:r>
              <a:rPr lang="en-US" dirty="0"/>
              <a:t>To be resolved in RAN1#95</a:t>
            </a:r>
          </a:p>
        </p:txBody>
      </p:sp>
    </p:spTree>
    <p:extLst>
      <p:ext uri="{BB962C8B-B14F-4D97-AF65-F5344CB8AC3E}">
        <p14:creationId xmlns:p14="http://schemas.microsoft.com/office/powerpoint/2010/main" val="863314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29B46-0A3F-4F4D-96AF-D8B849986C32}"/>
              </a:ext>
            </a:extLst>
          </p:cNvPr>
          <p:cNvSpPr>
            <a:spLocks noGrp="1"/>
          </p:cNvSpPr>
          <p:nvPr>
            <p:ph type="title"/>
          </p:nvPr>
        </p:nvSpPr>
        <p:spPr/>
        <p:txBody>
          <a:bodyPr>
            <a:normAutofit/>
          </a:bodyPr>
          <a:lstStyle/>
          <a:p>
            <a:r>
              <a:rPr lang="en-US" sz="3600" dirty="0"/>
              <a:t>Discussion: Option 1 to all channel</a:t>
            </a:r>
          </a:p>
        </p:txBody>
      </p:sp>
      <p:sp>
        <p:nvSpPr>
          <p:cNvPr id="3" name="Content Placeholder 2">
            <a:extLst>
              <a:ext uri="{FF2B5EF4-FFF2-40B4-BE49-F238E27FC236}">
                <a16:creationId xmlns:a16="http://schemas.microsoft.com/office/drawing/2014/main" id="{A9B5D4DE-164D-1543-A4A1-365C5C0CD7C7}"/>
              </a:ext>
            </a:extLst>
          </p:cNvPr>
          <p:cNvSpPr>
            <a:spLocks noGrp="1"/>
          </p:cNvSpPr>
          <p:nvPr>
            <p:ph idx="1"/>
          </p:nvPr>
        </p:nvSpPr>
        <p:spPr/>
        <p:txBody>
          <a:bodyPr>
            <a:normAutofit/>
          </a:bodyPr>
          <a:lstStyle/>
          <a:p>
            <a:pPr lvl="0"/>
            <a:r>
              <a:rPr lang="en-US" dirty="0"/>
              <a:t>Time limited for Rel-15 NR since RAN1#95 is the last meeting</a:t>
            </a:r>
          </a:p>
          <a:p>
            <a:pPr lvl="0"/>
            <a:r>
              <a:rPr lang="en-US" dirty="0"/>
              <a:t>Strict interpretation of RAN#81 decision that XdB applies to all channels and RAN4 was tasked to capture the UE behavior</a:t>
            </a:r>
          </a:p>
        </p:txBody>
      </p:sp>
    </p:spTree>
    <p:extLst>
      <p:ext uri="{BB962C8B-B14F-4D97-AF65-F5344CB8AC3E}">
        <p14:creationId xmlns:p14="http://schemas.microsoft.com/office/powerpoint/2010/main" val="2211346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29B46-0A3F-4F4D-96AF-D8B849986C32}"/>
              </a:ext>
            </a:extLst>
          </p:cNvPr>
          <p:cNvSpPr>
            <a:spLocks noGrp="1"/>
          </p:cNvSpPr>
          <p:nvPr>
            <p:ph type="title"/>
          </p:nvPr>
        </p:nvSpPr>
        <p:spPr/>
        <p:txBody>
          <a:bodyPr>
            <a:normAutofit/>
          </a:bodyPr>
          <a:lstStyle/>
          <a:p>
            <a:r>
              <a:rPr lang="en-US" sz="3600" dirty="0"/>
              <a:t>Discussion: Option 2 to PUSCH</a:t>
            </a:r>
          </a:p>
        </p:txBody>
      </p:sp>
      <p:sp>
        <p:nvSpPr>
          <p:cNvPr id="3" name="Content Placeholder 2">
            <a:extLst>
              <a:ext uri="{FF2B5EF4-FFF2-40B4-BE49-F238E27FC236}">
                <a16:creationId xmlns:a16="http://schemas.microsoft.com/office/drawing/2014/main" id="{A9B5D4DE-164D-1543-A4A1-365C5C0CD7C7}"/>
              </a:ext>
            </a:extLst>
          </p:cNvPr>
          <p:cNvSpPr>
            <a:spLocks noGrp="1"/>
          </p:cNvSpPr>
          <p:nvPr>
            <p:ph idx="1"/>
          </p:nvPr>
        </p:nvSpPr>
        <p:spPr/>
        <p:txBody>
          <a:bodyPr>
            <a:normAutofit fontScale="92500"/>
          </a:bodyPr>
          <a:lstStyle/>
          <a:p>
            <a:pPr lvl="0"/>
            <a:r>
              <a:rPr lang="en-US" dirty="0"/>
              <a:t>Different UL Physical channels have different resilience to power scaling:</a:t>
            </a:r>
          </a:p>
          <a:p>
            <a:pPr lvl="1"/>
            <a:r>
              <a:rPr lang="en-US" dirty="0"/>
              <a:t>PUSCH can potentially be transmitted even after scaling down quite a bit, due to the fact that there will be HARQ retransmission. So even a failed transmission can still help later decoding due to HARQ combining</a:t>
            </a:r>
          </a:p>
          <a:p>
            <a:pPr lvl="1"/>
            <a:r>
              <a:rPr lang="en-US" dirty="0"/>
              <a:t>PUCCH performance is more sensitive to scaling down as there is no retransmission. So if PUCCH failed to be decoded at gNB due to power scaling at UE, the energy is completely wasted from UE side.</a:t>
            </a:r>
          </a:p>
          <a:p>
            <a:pPr lvl="1"/>
            <a:r>
              <a:rPr lang="en-US" dirty="0"/>
              <a:t>SRS may be most sensitive to scaling down as it may be used in Tx antenna selection and UL beam selection. A UE side power scaling may lead to a wrong decision at gNB side.</a:t>
            </a:r>
          </a:p>
          <a:p>
            <a:pPr lvl="1"/>
            <a:endParaRPr lang="en-US" dirty="0"/>
          </a:p>
          <a:p>
            <a:endParaRPr lang="en-US" dirty="0"/>
          </a:p>
        </p:txBody>
      </p:sp>
    </p:spTree>
    <p:extLst>
      <p:ext uri="{BB962C8B-B14F-4D97-AF65-F5344CB8AC3E}">
        <p14:creationId xmlns:p14="http://schemas.microsoft.com/office/powerpoint/2010/main" val="786744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EFBE4-4187-BF4F-9371-111E0E946361}"/>
              </a:ext>
            </a:extLst>
          </p:cNvPr>
          <p:cNvSpPr>
            <a:spLocks noGrp="1"/>
          </p:cNvSpPr>
          <p:nvPr>
            <p:ph type="title"/>
          </p:nvPr>
        </p:nvSpPr>
        <p:spPr/>
        <p:txBody>
          <a:bodyPr>
            <a:normAutofit/>
          </a:bodyPr>
          <a:lstStyle/>
          <a:p>
            <a:r>
              <a:rPr lang="en-US" sz="3600" dirty="0"/>
              <a:t>Background: RAN1#95 Progress</a:t>
            </a:r>
          </a:p>
        </p:txBody>
      </p:sp>
      <p:sp>
        <p:nvSpPr>
          <p:cNvPr id="5" name="TextBox 4">
            <a:extLst>
              <a:ext uri="{FF2B5EF4-FFF2-40B4-BE49-F238E27FC236}">
                <a16:creationId xmlns:a16="http://schemas.microsoft.com/office/drawing/2014/main" id="{728355DC-E07D-A44E-8547-74BB1936E191}"/>
              </a:ext>
            </a:extLst>
          </p:cNvPr>
          <p:cNvSpPr txBox="1"/>
          <p:nvPr/>
        </p:nvSpPr>
        <p:spPr>
          <a:xfrm>
            <a:off x="516245" y="1783416"/>
            <a:ext cx="7776313" cy="1200329"/>
          </a:xfrm>
          <a:prstGeom prst="rect">
            <a:avLst/>
          </a:prstGeom>
          <a:noFill/>
        </p:spPr>
        <p:txBody>
          <a:bodyPr wrap="square" rtlCol="0">
            <a:spAutoFit/>
          </a:bodyPr>
          <a:lstStyle/>
          <a:p>
            <a:r>
              <a:rPr lang="en-GB" dirty="0"/>
              <a:t>Chairman notes (Tue): </a:t>
            </a:r>
          </a:p>
          <a:p>
            <a:r>
              <a:rPr lang="en-GB" dirty="0"/>
              <a:t>Applicability of X: (Apple, Wei Zeng)</a:t>
            </a:r>
            <a:endParaRPr lang="en-US" dirty="0"/>
          </a:p>
          <a:p>
            <a:pPr marL="285750" lvl="0" indent="-285750">
              <a:buFont typeface="Arial" panose="020B0604020202020204" pitchFamily="34" charset="0"/>
              <a:buChar char="•"/>
            </a:pPr>
            <a:r>
              <a:rPr lang="en-GB" dirty="0"/>
              <a:t>Option 1: To all channels: HW, Panasonic</a:t>
            </a:r>
            <a:endParaRPr lang="en-US" dirty="0"/>
          </a:p>
          <a:p>
            <a:pPr marL="285750" lvl="0" indent="-285750">
              <a:buFont typeface="Arial" panose="020B0604020202020204" pitchFamily="34" charset="0"/>
              <a:buChar char="•"/>
            </a:pPr>
            <a:r>
              <a:rPr lang="en-GB" dirty="0"/>
              <a:t>Option 2: To PUSCH: Apple, Sprint</a:t>
            </a:r>
            <a:endParaRPr lang="en-US" dirty="0"/>
          </a:p>
        </p:txBody>
      </p:sp>
      <p:sp>
        <p:nvSpPr>
          <p:cNvPr id="4" name="TextBox 3">
            <a:extLst>
              <a:ext uri="{FF2B5EF4-FFF2-40B4-BE49-F238E27FC236}">
                <a16:creationId xmlns:a16="http://schemas.microsoft.com/office/drawing/2014/main" id="{F9DE5A71-3833-7544-A77E-5E73A080E591}"/>
              </a:ext>
            </a:extLst>
          </p:cNvPr>
          <p:cNvSpPr txBox="1"/>
          <p:nvPr/>
        </p:nvSpPr>
        <p:spPr>
          <a:xfrm>
            <a:off x="516245" y="3575045"/>
            <a:ext cx="7776313" cy="1200329"/>
          </a:xfrm>
          <a:prstGeom prst="rect">
            <a:avLst/>
          </a:prstGeom>
          <a:noFill/>
        </p:spPr>
        <p:txBody>
          <a:bodyPr wrap="square" rtlCol="0">
            <a:spAutoFit/>
          </a:bodyPr>
          <a:lstStyle/>
          <a:p>
            <a:r>
              <a:rPr lang="en-GB" dirty="0"/>
              <a:t>Offline status (Tue): </a:t>
            </a:r>
          </a:p>
          <a:p>
            <a:r>
              <a:rPr lang="en-GB" dirty="0"/>
              <a:t>Applicability of X: (Apple, Wei Zeng)</a:t>
            </a:r>
            <a:endParaRPr lang="en-US" dirty="0"/>
          </a:p>
          <a:p>
            <a:pPr marL="285750" lvl="0" indent="-285750">
              <a:buFont typeface="Arial" panose="020B0604020202020204" pitchFamily="34" charset="0"/>
              <a:buChar char="•"/>
            </a:pPr>
            <a:r>
              <a:rPr lang="en-GB" dirty="0"/>
              <a:t>Option 1: To all channels: </a:t>
            </a:r>
            <a:r>
              <a:rPr lang="en-GB" strike="sngStrike" dirty="0"/>
              <a:t>HW, Panasonic</a:t>
            </a:r>
            <a:endParaRPr lang="en-US" strike="sngStrike" dirty="0"/>
          </a:p>
          <a:p>
            <a:pPr marL="285750" lvl="0" indent="-285750">
              <a:buFont typeface="Arial" panose="020B0604020202020204" pitchFamily="34" charset="0"/>
              <a:buChar char="•"/>
            </a:pPr>
            <a:r>
              <a:rPr lang="en-GB" dirty="0"/>
              <a:t>Option 2: To PUSCH: Apple, Sprint, CATT</a:t>
            </a:r>
            <a:endParaRPr lang="en-US" dirty="0"/>
          </a:p>
        </p:txBody>
      </p:sp>
    </p:spTree>
    <p:extLst>
      <p:ext uri="{BB962C8B-B14F-4D97-AF65-F5344CB8AC3E}">
        <p14:creationId xmlns:p14="http://schemas.microsoft.com/office/powerpoint/2010/main" val="3716821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B27B-593B-9149-894C-26E2D1F4D944}"/>
              </a:ext>
            </a:extLst>
          </p:cNvPr>
          <p:cNvSpPr>
            <a:spLocks noGrp="1"/>
          </p:cNvSpPr>
          <p:nvPr>
            <p:ph type="title"/>
          </p:nvPr>
        </p:nvSpPr>
        <p:spPr/>
        <p:txBody>
          <a:bodyPr/>
          <a:lstStyle/>
          <a:p>
            <a:r>
              <a:rPr lang="en-US" dirty="0"/>
              <a:t>Background: Another proposal</a:t>
            </a:r>
          </a:p>
        </p:txBody>
      </p:sp>
      <p:sp>
        <p:nvSpPr>
          <p:cNvPr id="3" name="Content Placeholder 2">
            <a:extLst>
              <a:ext uri="{FF2B5EF4-FFF2-40B4-BE49-F238E27FC236}">
                <a16:creationId xmlns:a16="http://schemas.microsoft.com/office/drawing/2014/main" id="{E982D4A0-3FE8-6649-9DCD-B226461F061F}"/>
              </a:ext>
            </a:extLst>
          </p:cNvPr>
          <p:cNvSpPr>
            <a:spLocks noGrp="1"/>
          </p:cNvSpPr>
          <p:nvPr>
            <p:ph idx="1"/>
          </p:nvPr>
        </p:nvSpPr>
        <p:spPr/>
        <p:txBody>
          <a:bodyPr/>
          <a:lstStyle/>
          <a:p>
            <a:r>
              <a:rPr lang="en-US" dirty="0"/>
              <a:t>Agree to both of the following:</a:t>
            </a:r>
          </a:p>
          <a:p>
            <a:pPr lvl="1"/>
            <a:r>
              <a:rPr lang="en-US" dirty="0"/>
              <a:t>For R15: X-dB threshold applies to all channels</a:t>
            </a:r>
          </a:p>
          <a:p>
            <a:pPr lvl="1"/>
            <a:r>
              <a:rPr lang="en-US" dirty="0"/>
              <a:t>For R16: introduce separate thresholds for PUCCH and SRS.</a:t>
            </a:r>
          </a:p>
        </p:txBody>
      </p:sp>
    </p:spTree>
    <p:extLst>
      <p:ext uri="{BB962C8B-B14F-4D97-AF65-F5344CB8AC3E}">
        <p14:creationId xmlns:p14="http://schemas.microsoft.com/office/powerpoint/2010/main" val="2145492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F762C-F425-994A-8626-022728667A5A}"/>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C00AE04D-6059-B648-8495-38834CA16961}"/>
              </a:ext>
            </a:extLst>
          </p:cNvPr>
          <p:cNvSpPr>
            <a:spLocks noGrp="1"/>
          </p:cNvSpPr>
          <p:nvPr>
            <p:ph idx="1"/>
          </p:nvPr>
        </p:nvSpPr>
        <p:spPr/>
        <p:txBody>
          <a:bodyPr>
            <a:normAutofit/>
          </a:bodyPr>
          <a:lstStyle/>
          <a:p>
            <a:r>
              <a:rPr lang="en-US" sz="2400" dirty="0"/>
              <a:t>Adopt one of the following two options for inter-band EN-DC power control:</a:t>
            </a:r>
            <a:endParaRPr lang="en-US" sz="2000" dirty="0"/>
          </a:p>
          <a:p>
            <a:pPr lvl="1"/>
            <a:endParaRPr lang="en-US" sz="2000" dirty="0"/>
          </a:p>
          <a:p>
            <a:pPr lvl="1"/>
            <a:r>
              <a:rPr lang="en-US" sz="2000" dirty="0"/>
              <a:t>Option 1: </a:t>
            </a:r>
          </a:p>
          <a:p>
            <a:pPr lvl="2"/>
            <a:r>
              <a:rPr lang="en-US" sz="1600" dirty="0"/>
              <a:t>For R15: X-dB threshold applies to all channels</a:t>
            </a:r>
          </a:p>
          <a:p>
            <a:pPr lvl="2"/>
            <a:r>
              <a:rPr lang="en-US" sz="1600" dirty="0"/>
              <a:t>For R16: Introduce separate thresholds for PUCCH and SRS</a:t>
            </a:r>
          </a:p>
          <a:p>
            <a:pPr lvl="2"/>
            <a:endParaRPr lang="en-US" sz="1600" dirty="0"/>
          </a:p>
          <a:p>
            <a:pPr lvl="1"/>
            <a:r>
              <a:rPr lang="en-US" sz="2000" dirty="0"/>
              <a:t>Option 2: clarify that X-dB threshold only applies to PUSCH</a:t>
            </a:r>
          </a:p>
          <a:p>
            <a:pPr marL="457200" lvl="1" indent="0">
              <a:buNone/>
            </a:pPr>
            <a:endParaRPr lang="en-US" sz="2000" dirty="0"/>
          </a:p>
          <a:p>
            <a:pPr marL="457200" lvl="1" indent="0">
              <a:buNone/>
            </a:pPr>
            <a:endParaRPr lang="en-US" sz="2000" dirty="0"/>
          </a:p>
          <a:p>
            <a:pPr marL="457200" lvl="1" indent="0">
              <a:buNone/>
            </a:pPr>
            <a:endParaRPr lang="en-US" sz="2000" dirty="0"/>
          </a:p>
        </p:txBody>
      </p:sp>
    </p:spTree>
    <p:extLst>
      <p:ext uri="{BB962C8B-B14F-4D97-AF65-F5344CB8AC3E}">
        <p14:creationId xmlns:p14="http://schemas.microsoft.com/office/powerpoint/2010/main" val="105699107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6498</TotalTime>
  <Words>561</Words>
  <Application>Microsoft Macintosh PowerPoint</Application>
  <PresentationFormat>On-screen Show (4:3)</PresentationFormat>
  <Paragraphs>48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Summary of offline discussions on Application of X-dB Threshold in EN-DC</vt:lpstr>
      <vt:lpstr>Background: RAN#81 Decision</vt:lpstr>
      <vt:lpstr>Background: RAN1#94bis Discussion</vt:lpstr>
      <vt:lpstr>Discussion: Option 1 to all channel</vt:lpstr>
      <vt:lpstr>Discussion: Option 2 to PUSCH</vt:lpstr>
      <vt:lpstr>Background: RAN1#95 Progress</vt:lpstr>
      <vt:lpstr>Background: Another proposal</vt:lpstr>
      <vt:lpstr>Proposal:</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dc:creator>
  <cp:lastModifiedBy>Microsoft Office User</cp:lastModifiedBy>
  <cp:revision>130</cp:revision>
  <dcterms:created xsi:type="dcterms:W3CDTF">2018-04-16T22:44:20Z</dcterms:created>
  <dcterms:modified xsi:type="dcterms:W3CDTF">2018-11-14T22:19:29Z</dcterms:modified>
</cp:coreProperties>
</file>