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12" r:id="rId3"/>
    <p:sldId id="316" r:id="rId4"/>
    <p:sldId id="314" r:id="rId5"/>
    <p:sldId id="310" r:id="rId6"/>
    <p:sldId id="313" r:id="rId7"/>
    <p:sldId id="275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>
      <p:cViewPr>
        <p:scale>
          <a:sx n="80" d="100"/>
          <a:sy n="80" d="100"/>
        </p:scale>
        <p:origin x="183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CA </a:t>
            </a:r>
            <a:r>
              <a:rPr lang="en-US" altLang="ja-JP" sz="3600" dirty="0"/>
              <a:t>O</a:t>
            </a:r>
            <a:r>
              <a:rPr lang="en-US" altLang="ja-JP" sz="3600" dirty="0" smtClean="0"/>
              <a:t>ffline Session 3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R1-1809988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901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Gothenburg, Sweden, August 20 – 24,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Open Issues for HARQ-ACK Codebooks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pPr marL="57150" indent="0">
              <a:buNone/>
            </a:pPr>
            <a:r>
              <a:rPr lang="en-GB" altLang="ja-JP" sz="1800" dirty="0" smtClean="0">
                <a:solidFill>
                  <a:srgbClr val="00B050"/>
                </a:solidFill>
              </a:rPr>
              <a:t>Offline </a:t>
            </a:r>
            <a:r>
              <a:rPr lang="en-GB" altLang="ja-JP" sz="1800" dirty="0" smtClean="0">
                <a:solidFill>
                  <a:srgbClr val="00B050"/>
                </a:solidFill>
              </a:rPr>
              <a:t>conclusion</a:t>
            </a:r>
            <a:endParaRPr lang="en-US" altLang="ja-JP" sz="1800" dirty="0" smtClean="0"/>
          </a:p>
          <a:p>
            <a:pPr marL="57150" indent="0">
              <a:buNone/>
            </a:pPr>
            <a:r>
              <a:rPr lang="en-GB" altLang="ja-JP" sz="1800" dirty="0" smtClean="0"/>
              <a:t>The UE multiplexes HARQ-ACK in any slot of a multi-slot PUSCH transmission where the UE would otherwise transmit HARQ-ACK in a single slot PUCCH transmission</a:t>
            </a:r>
          </a:p>
          <a:p>
            <a:pPr marL="57150" indent="0">
              <a:buNone/>
            </a:pPr>
            <a:r>
              <a:rPr lang="en-GB" altLang="ja-JP" sz="1800" dirty="0" smtClean="0"/>
              <a:t>DAI is applicable in any slot where the UE would transmit PUCCH</a:t>
            </a:r>
            <a:endParaRPr lang="en-US" altLang="ja-JP" sz="1800" dirty="0" smtClean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Open Issues for HARQ-ACK Codebooks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GB" altLang="ja-JP" sz="1800" dirty="0" smtClean="0"/>
              <a:t>R1-1809323: </a:t>
            </a:r>
            <a:r>
              <a:rPr lang="en-US" altLang="ja-JP" sz="1800" dirty="0" smtClean="0"/>
              <a:t>S</a:t>
            </a:r>
            <a:r>
              <a:rPr lang="en-US" sz="1800" dirty="0" smtClean="0"/>
              <a:t>emi-static HARQ-ACK codebook may contain HARQ-ACK bit(s) for PDSCH that do not satisfy the processing time constraint T</a:t>
            </a:r>
            <a:r>
              <a:rPr lang="en-US" sz="1800" baseline="-25000" dirty="0" smtClean="0"/>
              <a:t>proc,1</a:t>
            </a:r>
            <a:r>
              <a:rPr lang="en-US" sz="1800" dirty="0" smtClean="0"/>
              <a:t> </a:t>
            </a:r>
            <a:r>
              <a:rPr lang="en-GB" sz="1800" dirty="0" smtClean="0">
                <a:sym typeface="Wingdings" pitchFamily="2" charset="2"/>
              </a:rPr>
              <a:t> w</a:t>
            </a:r>
            <a:r>
              <a:rPr lang="en-GB" altLang="ja-JP" sz="1800" dirty="0" smtClean="0"/>
              <a:t>hen checking the </a:t>
            </a:r>
            <a:r>
              <a:rPr lang="en-US" altLang="ja-JP" sz="1800" dirty="0" smtClean="0"/>
              <a:t>N</a:t>
            </a:r>
            <a:r>
              <a:rPr lang="en-US" altLang="ja-JP" sz="1800" baseline="30000" dirty="0" smtClean="0"/>
              <a:t>+</a:t>
            </a:r>
            <a:r>
              <a:rPr lang="en-US" altLang="ja-JP" sz="1800" baseline="-25000" dirty="0" smtClean="0"/>
              <a:t>1</a:t>
            </a:r>
            <a:r>
              <a:rPr lang="en-US" altLang="ja-JP" sz="1800" dirty="0" smtClean="0"/>
              <a:t> + d</a:t>
            </a:r>
            <a:r>
              <a:rPr lang="en-US" altLang="ja-JP" sz="1800" baseline="-25000" dirty="0" smtClean="0"/>
              <a:t>1,1</a:t>
            </a:r>
            <a:r>
              <a:rPr lang="en-US" altLang="ja-JP" sz="1800" dirty="0" smtClean="0"/>
              <a:t> + d</a:t>
            </a:r>
            <a:r>
              <a:rPr lang="en-US" altLang="ja-JP" sz="1800" baseline="-25000" dirty="0" smtClean="0"/>
              <a:t>1,2 </a:t>
            </a:r>
            <a:r>
              <a:rPr lang="en-GB" sz="1800" dirty="0" smtClean="0"/>
              <a:t> time constraint for overlapping PUSCH/PUCCH that include a PUCCH with HARQ-ACK, ignore PDSCH receptions not satisfying the T</a:t>
            </a:r>
            <a:r>
              <a:rPr lang="en-GB" sz="1800" baseline="-25000" dirty="0" smtClean="0"/>
              <a:t>proc,1 </a:t>
            </a:r>
            <a:r>
              <a:rPr lang="en-GB" sz="1800" dirty="0" smtClean="0"/>
              <a:t>time constraint</a:t>
            </a:r>
            <a:endParaRPr lang="en-GB" altLang="ja-JP" sz="1800" dirty="0" smtClean="0"/>
          </a:p>
          <a:p>
            <a:pPr lvl="1"/>
            <a:r>
              <a:rPr lang="en-GB" altLang="ja-JP" sz="1400" dirty="0" smtClean="0"/>
              <a:t>Comment: Further discussion for the necessity as </a:t>
            </a:r>
            <a:r>
              <a:rPr lang="en-US" altLang="ja-JP" sz="1400" dirty="0" smtClean="0"/>
              <a:t>N</a:t>
            </a:r>
            <a:r>
              <a:rPr lang="en-US" altLang="ja-JP" sz="1400" baseline="30000" dirty="0" smtClean="0"/>
              <a:t>+</a:t>
            </a:r>
            <a:r>
              <a:rPr lang="en-US" altLang="ja-JP" sz="1400" baseline="-25000" dirty="0" smtClean="0"/>
              <a:t>1</a:t>
            </a:r>
            <a:r>
              <a:rPr lang="en-US" altLang="ja-JP" sz="1400" dirty="0" smtClean="0"/>
              <a:t> + d</a:t>
            </a:r>
            <a:r>
              <a:rPr lang="en-US" altLang="ja-JP" sz="1400" baseline="-25000" dirty="0" smtClean="0"/>
              <a:t>1,1</a:t>
            </a:r>
            <a:r>
              <a:rPr lang="en-US" altLang="ja-JP" sz="1400" dirty="0" smtClean="0"/>
              <a:t> + d</a:t>
            </a:r>
            <a:r>
              <a:rPr lang="en-US" altLang="ja-JP" sz="1400" baseline="-25000" dirty="0" smtClean="0"/>
              <a:t>1,2</a:t>
            </a:r>
            <a:r>
              <a:rPr lang="en-US" altLang="ja-JP" sz="1400" dirty="0" smtClean="0"/>
              <a:t> symbol duration of each PDSCH (already accounts for different symbol durations that motivated the RAN1#93 agreement for the semi-static HARQ-ACK codebook)</a:t>
            </a:r>
            <a:endParaRPr lang="en-GB" altLang="ja-JP" sz="1400" dirty="0" smtClean="0"/>
          </a:p>
          <a:p>
            <a:pPr lvl="1">
              <a:buNone/>
            </a:pPr>
            <a:endParaRPr lang="en-US" altLang="ja-JP" sz="1400" dirty="0" smtClean="0"/>
          </a:p>
          <a:p>
            <a:pPr lvl="1"/>
            <a:endParaRPr lang="en-US" altLang="ja-JP" sz="1400" dirty="0" smtClean="0"/>
          </a:p>
          <a:p>
            <a:endParaRPr lang="en-US" altLang="ja-JP" sz="1800" dirty="0" smtClean="0"/>
          </a:p>
          <a:p>
            <a:endParaRPr lang="en-US" altLang="ja-JP" sz="1800" dirty="0" smtClean="0"/>
          </a:p>
          <a:p>
            <a:endParaRPr lang="en-US" altLang="ja-JP" sz="1800" dirty="0" smtClean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53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Timing </a:t>
            </a:r>
            <a:r>
              <a:rPr lang="en-US" altLang="ja-JP" sz="3200" i="1" dirty="0" smtClean="0"/>
              <a:t>k</a:t>
            </a:r>
            <a:r>
              <a:rPr lang="en-US" altLang="ja-JP" sz="3200" dirty="0" smtClean="0"/>
              <a:t> for </a:t>
            </a:r>
            <a:r>
              <a:rPr lang="en-US" altLang="ja-JP" sz="3200" dirty="0" smtClean="0"/>
              <a:t>CSI availability </a:t>
            </a:r>
            <a:r>
              <a:rPr lang="en-US" altLang="ja-JP" sz="3200" dirty="0" err="1" smtClean="0"/>
              <a:t>wrt</a:t>
            </a:r>
            <a:r>
              <a:rPr lang="en-US" altLang="ja-JP" sz="3200" dirty="0" smtClean="0"/>
              <a:t> </a:t>
            </a:r>
            <a:r>
              <a:rPr lang="en-US" altLang="ja-JP" sz="3200" dirty="0" err="1" smtClean="0"/>
              <a:t>Scell</a:t>
            </a:r>
            <a:r>
              <a:rPr lang="en-US" altLang="ja-JP" sz="3200" dirty="0" smtClean="0"/>
              <a:t> Activation</a:t>
            </a:r>
            <a:endParaRPr kumimoji="1" lang="ja-JP" altLang="en-US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692696"/>
                <a:ext cx="8856984" cy="604867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altLang="ja-JP" sz="1800" dirty="0">
                    <a:solidFill>
                      <a:srgbClr val="00B050"/>
                    </a:solidFill>
                  </a:rPr>
                  <a:t>Offline conclusion</a:t>
                </a:r>
                <a:endParaRPr lang="en-US" altLang="ja-JP" sz="1800" dirty="0"/>
              </a:p>
              <a:p>
                <a:pPr marL="0" indent="0">
                  <a:buNone/>
                </a:pPr>
                <a:r>
                  <a:rPr lang="en-GB" altLang="ja-JP" sz="1800" dirty="0" smtClean="0"/>
                  <a:t>Revisit at next meeting, if needed, considering relevant agreements on </a:t>
                </a:r>
                <a:r>
                  <a:rPr lang="en-GB" altLang="ja-JP" sz="1800" dirty="0" err="1" smtClean="0"/>
                  <a:t>SCell</a:t>
                </a:r>
                <a:r>
                  <a:rPr lang="en-GB" altLang="ja-JP" sz="1800" dirty="0" smtClean="0"/>
                  <a:t> activation timings made in RAN4#88</a:t>
                </a:r>
              </a:p>
              <a:p>
                <a:endParaRPr lang="en-GB" altLang="ja-JP" sz="1800" dirty="0"/>
              </a:p>
              <a:p>
                <a:r>
                  <a:rPr lang="en-GB" altLang="ja-JP" sz="1800" dirty="0" smtClean="0"/>
                  <a:t>R1-1808104</a:t>
                </a:r>
                <a:r>
                  <a:rPr lang="en-GB" altLang="ja-JP" sz="1800" dirty="0" smtClean="0"/>
                  <a:t>: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GB" sz="180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⌈"/>
                        <m:endChr m:val="⌉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𝑠𝑙𝑜𝑡</m:t>
                            </m:r>
                          </m:sub>
                          <m:sup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𝑠𝑢𝑏𝑓𝑟𝑎𝑚𝑒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sup>
                        </m:sSubSup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⋅(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,2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0.5+[1]</m:t>
                        </m:r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)/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𝑠𝑓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dirty="0" smtClean="0"/>
                  <a:t> </a:t>
                </a:r>
                <a:endParaRPr lang="en-GB" altLang="ja-JP" sz="1800" dirty="0" smtClean="0"/>
              </a:p>
              <a:p>
                <a:pPr lvl="1"/>
                <a:r>
                  <a:rPr lang="en-US" sz="1600" dirty="0" smtClean="0"/>
                  <a:t>μ is the minimum among the subcarrier </a:t>
                </a:r>
                <a:r>
                  <a:rPr lang="en-US" sz="1600" dirty="0" err="1" smtClean="0"/>
                  <a:t>spacings</a:t>
                </a:r>
                <a:r>
                  <a:rPr lang="en-US" sz="1600" dirty="0" smtClean="0"/>
                  <a:t> of </a:t>
                </a:r>
                <a:r>
                  <a:rPr lang="en-US" sz="1600" dirty="0" err="1" smtClean="0"/>
                  <a:t>SCells</a:t>
                </a:r>
                <a:r>
                  <a:rPr lang="en-US" sz="1600" dirty="0" smtClean="0"/>
                  <a:t> to be activated/deactivated</a:t>
                </a:r>
              </a:p>
              <a:p>
                <a:pPr lvl="1"/>
                <a:endParaRPr lang="en-US" sz="1400" dirty="0" smtClean="0"/>
              </a:p>
              <a:p>
                <a:r>
                  <a:rPr lang="en-GB" altLang="ja-JP" sz="1800" dirty="0" smtClean="0"/>
                  <a:t>R1-1809144: </a:t>
                </a:r>
                <a14:m>
                  <m:oMath xmlns:m="http://schemas.openxmlformats.org/officeDocument/2006/math">
                    <m:r>
                      <a:rPr lang="en-GB" sz="18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GB" sz="180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⌈"/>
                        <m:endChr m:val="⌉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𝑠𝑙𝑜𝑡</m:t>
                            </m:r>
                          </m:sub>
                          <m:sup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𝑠𝑢𝑏𝑓𝑟𝑎𝑚𝑒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sup>
                        </m:sSubSup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⋅(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,2</m:t>
                            </m:r>
                          </m:sub>
                        </m:sSub>
                        <m:r>
                          <a:rPr lang="en-GB" sz="1800" i="1">
                            <a:latin typeface="Cambria Math" panose="02040503050406030204" pitchFamily="18" charset="0"/>
                          </a:rPr>
                          <m:t>+∆)/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800" i="1">
                                <a:latin typeface="Cambria Math" panose="02040503050406030204" pitchFamily="18" charset="0"/>
                              </a:rPr>
                              <m:t>𝑠𝑓</m:t>
                            </m:r>
                          </m:sub>
                        </m:sSub>
                      </m:e>
                    </m:d>
                  </m:oMath>
                </a14:m>
                <a:endParaRPr lang="en-GB" altLang="ja-JP" sz="1800" dirty="0" smtClean="0"/>
              </a:p>
              <a:p>
                <a:pPr lvl="1"/>
                <a:r>
                  <a:rPr lang="en-US" sz="1600" dirty="0"/>
                  <a:t>μ</a:t>
                </a:r>
                <a:r>
                  <a:rPr lang="en-GB" sz="1600" dirty="0" smtClean="0"/>
                  <a:t> </a:t>
                </a:r>
                <a:r>
                  <a:rPr lang="en-US" sz="1600" dirty="0" smtClean="0"/>
                  <a:t>is</a:t>
                </a:r>
                <a:r>
                  <a:rPr lang="en-GB" sz="1600" dirty="0" smtClean="0"/>
                  <a:t> minimum </a:t>
                </a:r>
                <a:r>
                  <a:rPr lang="en-GB" sz="1600" dirty="0"/>
                  <a:t>of </a:t>
                </a:r>
                <a:r>
                  <a:rPr lang="en-US" sz="1600" dirty="0" smtClean="0"/>
                  <a:t>{</a:t>
                </a:r>
                <a:r>
                  <a:rPr lang="en-US" sz="1600" dirty="0"/>
                  <a:t>μ </a:t>
                </a:r>
                <a:r>
                  <a:rPr lang="en-US" sz="1600" dirty="0" smtClean="0"/>
                  <a:t>of PDSCH with </a:t>
                </a:r>
                <a:r>
                  <a:rPr lang="en-US" sz="1600" dirty="0"/>
                  <a:t>activation command, μ of</a:t>
                </a:r>
                <a:r>
                  <a:rPr lang="en-US" sz="1600" dirty="0" smtClean="0"/>
                  <a:t> PUCCH with HARQ-ACK for activation command}</a:t>
                </a:r>
              </a:p>
              <a:p>
                <a:pPr lvl="1"/>
                <a:endParaRPr lang="en-GB" altLang="ja-JP" sz="1400" dirty="0" smtClean="0"/>
              </a:p>
              <a:p>
                <a:r>
                  <a:rPr lang="en-GB" altLang="ja-JP" sz="1800" dirty="0" smtClean="0"/>
                  <a:t>R1-1809408: </a:t>
                </a:r>
                <a:r>
                  <a:rPr lang="en-US" sz="1800" i="1" dirty="0" smtClean="0"/>
                  <a:t>k</a:t>
                </a:r>
                <a:r>
                  <a:rPr lang="en-US" sz="1800" dirty="0" smtClean="0"/>
                  <a:t> is set to </a:t>
                </a:r>
                <a:r>
                  <a:rPr lang="en-US" sz="1800" i="1" dirty="0" smtClean="0"/>
                  <a:t>k</a:t>
                </a:r>
                <a:r>
                  <a:rPr lang="en-US" sz="1800" dirty="0" smtClean="0"/>
                  <a:t>1 </a:t>
                </a:r>
              </a:p>
              <a:p>
                <a:pPr lvl="1"/>
                <a:r>
                  <a:rPr lang="en-US" sz="1600" dirty="0" smtClean="0"/>
                  <a:t>k1 </a:t>
                </a:r>
                <a:r>
                  <a:rPr lang="en-US" sz="1600" dirty="0"/>
                  <a:t>is the </a:t>
                </a:r>
                <a:r>
                  <a:rPr lang="en-US" sz="1600" dirty="0" smtClean="0"/>
                  <a:t>PDSCH-to-HACK-ACK </a:t>
                </a:r>
                <a:r>
                  <a:rPr lang="en-US" sz="1600" dirty="0"/>
                  <a:t>timing indicator </a:t>
                </a:r>
                <a:r>
                  <a:rPr lang="en-US" sz="1600" dirty="0" smtClean="0"/>
                  <a:t>in the DCI </a:t>
                </a:r>
                <a:r>
                  <a:rPr lang="en-US" sz="1600" dirty="0"/>
                  <a:t>scheduling </a:t>
                </a:r>
                <a:r>
                  <a:rPr lang="en-US" sz="1600" dirty="0" smtClean="0"/>
                  <a:t>the </a:t>
                </a:r>
                <a:r>
                  <a:rPr lang="en-US" sz="1600" dirty="0"/>
                  <a:t>PDSCH </a:t>
                </a:r>
                <a:r>
                  <a:rPr lang="en-US" sz="1600" dirty="0" smtClean="0"/>
                  <a:t>with the </a:t>
                </a:r>
                <a:r>
                  <a:rPr lang="en-US" sz="1600" dirty="0"/>
                  <a:t>activation MAC </a:t>
                </a:r>
                <a:r>
                  <a:rPr lang="en-US" sz="1600" dirty="0" smtClean="0"/>
                  <a:t>CE</a:t>
                </a:r>
              </a:p>
              <a:p>
                <a:pPr lvl="1"/>
                <a:r>
                  <a:rPr lang="en-US" sz="1600" dirty="0" smtClean="0"/>
                  <a:t>k1 </a:t>
                </a:r>
                <a:r>
                  <a:rPr lang="en-US" sz="1600" dirty="0"/>
                  <a:t>is defined in the numerology of the PUCCH containing the HARQ-ACK for the activation </a:t>
                </a:r>
                <a:r>
                  <a:rPr lang="en-US" sz="1600" dirty="0" smtClean="0"/>
                  <a:t>command </a:t>
                </a:r>
              </a:p>
              <a:p>
                <a:pPr lvl="1"/>
                <a:endParaRPr lang="en-US" sz="1400" dirty="0"/>
              </a:p>
              <a:p>
                <a:endParaRPr lang="en-GB" altLang="ja-JP" sz="1800" dirty="0" smtClean="0"/>
              </a:p>
              <a:p>
                <a:pPr lvl="1">
                  <a:buNone/>
                </a:pPr>
                <a:endParaRPr lang="en-US" altLang="ja-JP" sz="1400" dirty="0" smtClean="0"/>
              </a:p>
              <a:p>
                <a:pPr lvl="1"/>
                <a:endParaRPr lang="en-US" altLang="ja-JP" sz="1400" dirty="0" smtClean="0"/>
              </a:p>
              <a:p>
                <a:endParaRPr lang="en-US" altLang="ja-JP" sz="1800" dirty="0" smtClean="0"/>
              </a:p>
              <a:p>
                <a:endParaRPr lang="en-US" altLang="ja-JP" sz="1800" dirty="0" smtClean="0"/>
              </a:p>
              <a:p>
                <a:endParaRPr lang="en-US" altLang="ja-JP" sz="1800" dirty="0" smtClean="0"/>
              </a:p>
            </p:txBody>
          </p:sp>
        </mc:Choice>
        <mc:Fallback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692696"/>
                <a:ext cx="8856984" cy="6048672"/>
              </a:xfrm>
              <a:blipFill>
                <a:blip r:embed="rId2"/>
                <a:stretch>
                  <a:fillRect l="-551" t="-6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06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Other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Multiple DCIs in same PDCCH monitoring occasion scheduling respective multiple PDSCH on same cell (R1-1808104, R1-1808493, R1-1809408)</a:t>
            </a:r>
          </a:p>
          <a:p>
            <a:pPr lvl="1"/>
            <a:r>
              <a:rPr lang="en-US" altLang="ja-JP" sz="1400" dirty="0" smtClean="0"/>
              <a:t>Comment: Previously discussed – not supported based on conclusion of UE feature discussion in RAN1#92bis</a:t>
            </a:r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R1-1808381: Do not exclude from HARQ-ACK dynamic codebook </a:t>
            </a:r>
            <a:r>
              <a:rPr lang="en-GB" sz="1800" dirty="0" smtClean="0"/>
              <a:t>HARQ-ACK for PDSCHs scheduled in PDCCH monitoring occasions before slot with DCI indicating DL BWP change</a:t>
            </a:r>
          </a:p>
          <a:p>
            <a:pPr lvl="1"/>
            <a:r>
              <a:rPr lang="en-GB" sz="1400" dirty="0" smtClean="0"/>
              <a:t>Comment: HARQ-ACK before the BWP change for cells other than the cell with the DL BWP change are already not excluded from the HARQ-ACK codebook </a:t>
            </a:r>
          </a:p>
          <a:p>
            <a:pPr lvl="1"/>
            <a:endParaRPr lang="en-GB" sz="1400" dirty="0" smtClean="0"/>
          </a:p>
          <a:p>
            <a:pPr lvl="1"/>
            <a:endParaRPr lang="en-US" altLang="ja-JP" sz="1400" dirty="0" smtClean="0"/>
          </a:p>
          <a:p>
            <a:r>
              <a:rPr lang="en-US" altLang="ja-JP" sz="1800" dirty="0" smtClean="0"/>
              <a:t>R1-1808381: HARQ-ACK timing indication – Modify spec text to capture relative SCS for slot of PDSCH reception </a:t>
            </a:r>
            <a:r>
              <a:rPr lang="en-US" altLang="ja-JP" sz="1800" i="1" dirty="0" smtClean="0"/>
              <a:t>n</a:t>
            </a:r>
            <a:r>
              <a:rPr lang="en-US" altLang="ja-JP" sz="1800" dirty="0" smtClean="0"/>
              <a:t> and slot of PUCCH transmission </a:t>
            </a:r>
            <a:r>
              <a:rPr lang="en-US" altLang="ja-JP" sz="1800" i="1" dirty="0" err="1" smtClean="0"/>
              <a:t>n</a:t>
            </a:r>
            <a:r>
              <a:rPr lang="en-US" altLang="ja-JP" sz="1800" dirty="0" err="1" smtClean="0"/>
              <a:t>+</a:t>
            </a:r>
            <a:r>
              <a:rPr lang="en-US" altLang="ja-JP" sz="1800" i="1" dirty="0" err="1" smtClean="0"/>
              <a:t>k</a:t>
            </a:r>
            <a:endParaRPr lang="en-US" altLang="ja-JP" sz="1800" dirty="0" smtClean="0"/>
          </a:p>
          <a:p>
            <a:pPr lvl="1"/>
            <a:r>
              <a:rPr lang="en-US" altLang="ja-JP" sz="1400" dirty="0" smtClean="0"/>
              <a:t>Comment: Current text in 38.213 is accurate/simple – slot </a:t>
            </a:r>
            <a:r>
              <a:rPr lang="en-US" altLang="ja-JP" sz="1400" i="1" dirty="0" smtClean="0"/>
              <a:t>n</a:t>
            </a:r>
            <a:r>
              <a:rPr lang="en-US" altLang="ja-JP" sz="1400" dirty="0" smtClean="0"/>
              <a:t> is </a:t>
            </a:r>
            <a:r>
              <a:rPr lang="en-US" altLang="ja-JP" sz="1400" dirty="0" err="1" smtClean="0"/>
              <a:t>wrt</a:t>
            </a:r>
            <a:r>
              <a:rPr lang="en-US" altLang="ja-JP" sz="1400" dirty="0" smtClean="0"/>
              <a:t> PUCCH SCS, not PDSCH SCS</a:t>
            </a:r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Other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R1-1808381: Clarify fallback operation for semi-static HARQ-ACK codebook </a:t>
            </a:r>
          </a:p>
          <a:p>
            <a:pPr lvl="1"/>
            <a:r>
              <a:rPr lang="en-US" sz="1400" dirty="0" smtClean="0"/>
              <a:t>Proposal: </a:t>
            </a:r>
            <a:r>
              <a:rPr lang="en-GB" sz="1400" dirty="0" smtClean="0"/>
              <a:t>If UE detects a single SPS PDSCH release or PDSCH reception scheduled by DCI format 1_0 and C-DAI=1 within the set of candidate PDSCH receptions for corresponding PUCCH and there is no other detected PDSCH with same HARQ-ACK PUCCH slot, UE determines HARQ-ACK codebook only for the SPS PDSCH release or only the PDSCH reception</a:t>
            </a:r>
          </a:p>
          <a:p>
            <a:pPr lvl="1"/>
            <a:r>
              <a:rPr lang="en-US" altLang="ja-JP" sz="1400" dirty="0" smtClean="0"/>
              <a:t>Comment: Current text in 38.213 is accurate/clear (a minor modification was also mentioned in R1-1808953)</a:t>
            </a:r>
          </a:p>
          <a:p>
            <a:pPr lvl="1">
              <a:buNone/>
            </a:pPr>
            <a:endParaRPr lang="en-US" sz="1400" dirty="0" smtClean="0"/>
          </a:p>
          <a:p>
            <a:pPr lvl="1">
              <a:buNone/>
            </a:pPr>
            <a:endParaRPr lang="en-US" sz="1400" dirty="0" smtClean="0"/>
          </a:p>
          <a:p>
            <a:r>
              <a:rPr lang="en-US" altLang="ja-JP" sz="1800" dirty="0" smtClean="0"/>
              <a:t>R1-1808381: </a:t>
            </a:r>
            <a:r>
              <a:rPr lang="en-US" sz="1800" dirty="0" smtClean="0"/>
              <a:t>For semi static codebook, there is no description of how a UE should determine the codebook when the UE receives only a SPS PDSCH – TP provided</a:t>
            </a:r>
          </a:p>
          <a:p>
            <a:pPr lvl="1"/>
            <a:r>
              <a:rPr lang="en-US" altLang="ja-JP" sz="1400" dirty="0" smtClean="0"/>
              <a:t>Comment: No need for special treatment of only SPS PDSCH – proposed text is not according to operation of semi-static HARQ-ACK codebook or according to fallback operation</a:t>
            </a:r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sz="1400" dirty="0" smtClean="0"/>
          </a:p>
          <a:p>
            <a:r>
              <a:rPr lang="en-US" altLang="ja-JP" sz="1800" dirty="0" smtClean="0"/>
              <a:t>R1-1808953: </a:t>
            </a:r>
            <a:r>
              <a:rPr lang="en-GB" altLang="ja-JP" sz="1800" dirty="0" smtClean="0"/>
              <a:t>It was agreed that</a:t>
            </a:r>
            <a:r>
              <a:rPr lang="en-GB" sz="1800" dirty="0" smtClean="0"/>
              <a:t> grant-based PUSCH prioritized over grant-free PUSCH – suggests this is not clear in the 38.213 and a TP</a:t>
            </a:r>
          </a:p>
          <a:p>
            <a:pPr lvl="1"/>
            <a:r>
              <a:rPr lang="en-GB" sz="1400" dirty="0" smtClean="0"/>
              <a:t> Comment: This is already captured in section 9  of current 38.213</a:t>
            </a:r>
          </a:p>
          <a:p>
            <a:pPr lvl="1"/>
            <a:endParaRPr lang="en-GB" altLang="ja-JP" sz="1400" dirty="0"/>
          </a:p>
          <a:p>
            <a:r>
              <a:rPr lang="en-US" altLang="ja-JP" sz="1800" dirty="0" smtClean="0"/>
              <a:t>R1-1808894: </a:t>
            </a:r>
            <a:r>
              <a:rPr lang="en-GB" altLang="ja-JP" sz="1800" dirty="0" smtClean="0"/>
              <a:t>Suggestion is to modify pseudo-code for second HARQ-ACK codebook (in case of CBG configuration)</a:t>
            </a:r>
          </a:p>
          <a:p>
            <a:pPr lvl="1"/>
            <a:r>
              <a:rPr lang="en-GB" altLang="ja-JP" sz="1400" dirty="0" smtClean="0"/>
              <a:t>Comment: Unclear what the problem is – example provided in R1-1808894 seems incorrect</a:t>
            </a:r>
            <a:endParaRPr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215006"/>
              </p:ext>
            </p:extLst>
          </p:nvPr>
        </p:nvGraphicFramePr>
        <p:xfrm>
          <a:off x="1115616" y="908720"/>
          <a:ext cx="6958427" cy="5110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Worksheet" r:id="rId3" imgW="5021545" imgH="3688049" progId="Excel.Sheet.12">
                  <p:embed/>
                </p:oleObj>
              </mc:Choice>
              <mc:Fallback>
                <p:oleObj name="Worksheet" r:id="rId3" imgW="5021545" imgH="368804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5616" y="908720"/>
                        <a:ext cx="6958427" cy="51104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29994</TotalTime>
  <Words>538</Words>
  <Application>Microsoft Office PowerPoint</Application>
  <PresentationFormat>On-screen Show (4:3)</PresentationFormat>
  <Paragraphs>62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맑은 고딕</vt:lpstr>
      <vt:lpstr>ＭＳ Ｐゴシック</vt:lpstr>
      <vt:lpstr>Arial</vt:lpstr>
      <vt:lpstr>Calibri</vt:lpstr>
      <vt:lpstr>Cambria Math</vt:lpstr>
      <vt:lpstr>Wingdings</vt:lpstr>
      <vt:lpstr>Office ​​テーマ</vt:lpstr>
      <vt:lpstr>Worksheet</vt:lpstr>
      <vt:lpstr>CA Offline Session 3</vt:lpstr>
      <vt:lpstr>Open Issues for HARQ-ACK Codebooks</vt:lpstr>
      <vt:lpstr>Open Issues for HARQ-ACK Codebooks</vt:lpstr>
      <vt:lpstr>Timing k for CSI availability wrt Scell Activation</vt:lpstr>
      <vt:lpstr>Other</vt:lpstr>
      <vt:lpstr>Other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885</cp:revision>
  <dcterms:created xsi:type="dcterms:W3CDTF">2017-01-16T18:53:25Z</dcterms:created>
  <dcterms:modified xsi:type="dcterms:W3CDTF">2018-08-24T10:48:38Z</dcterms:modified>
</cp:coreProperties>
</file>