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0" r:id="rId3"/>
    <p:sldId id="272" r:id="rId4"/>
    <p:sldId id="278" r:id="rId5"/>
    <p:sldId id="279" r:id="rId6"/>
    <p:sldId id="281" r:id="rId7"/>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71" autoAdjust="0"/>
    <p:restoredTop sz="94660"/>
  </p:normalViewPr>
  <p:slideViewPr>
    <p:cSldViewPr snapToGrid="0">
      <p:cViewPr varScale="1">
        <p:scale>
          <a:sx n="48" d="100"/>
          <a:sy n="48" d="100"/>
        </p:scale>
        <p:origin x="67" y="92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B82B5-3430-41E8-AAA7-D043081D21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9B6A35-470D-4128-AC6B-5B8C7B07A92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1A5DD4D-D855-487C-97F1-21E6126A20B0}"/>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E4E21F38-7426-46A6-B72E-745C733B8E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DE9576-E67F-4FE9-B9DD-05D67AF5AB2A}"/>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5998765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2F3C74-E8E2-4E8D-BF86-DF22FDA8BE6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E73B3A3-FE33-4E78-AC6B-50EE4C2FEE3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B31F184-EE29-42DA-BAFF-75D732A8DBD2}"/>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41E6C324-F3B7-4F13-A7F1-3F26AE313CB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EFB8DF-608F-4801-8C1A-8FC9E48BF404}"/>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324315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43DBF47-B246-4B24-B571-B6D73CD0614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8ED6605-AD49-4CDB-895F-E1FA045A91D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E285F64-9524-44D4-BAF2-D458324AB46A}"/>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C506E29F-9EAC-4322-857B-230AADD93B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11160F-C206-4973-B217-B8CB1E3701B7}"/>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000308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7FB2FF-D150-408F-AA85-C5751349D9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93E80EE-8849-4E06-B0A1-3F1AA54A045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389060-ECF5-4A4A-822F-BAB4CA816581}"/>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9A8F92A0-24E7-41B9-AE72-F07364DCB20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BB4B6EB-1DC4-4E90-BC2E-3DD5C77900EC}"/>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30861362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0DAE7-998C-43F8-BCB6-B0B5470356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1EA91C1-7F7F-4855-BD0B-FE48855E3F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8D8B739-510A-4846-A22D-36AB24B4AA92}"/>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B74B8462-533F-42DC-B4C6-0E496DC176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723E87-CDE7-4224-8CA8-F51CFFD62949}"/>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659354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C19228-9129-4864-8001-81F97EE7AF8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C4AB7EB-2F76-4E52-A08C-266C3668E46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3133CCB-A8C1-483C-A1EF-0C156F1074A2}"/>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10E9FD6-F7CC-4BD4-9091-E067D6A788D0}"/>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6" name="Footer Placeholder 5">
            <a:extLst>
              <a:ext uri="{FF2B5EF4-FFF2-40B4-BE49-F238E27FC236}">
                <a16:creationId xmlns:a16="http://schemas.microsoft.com/office/drawing/2014/main" id="{6FD75186-3AC2-435C-AA88-5DA7C3CA4F1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058254-60F2-4D93-99D8-0E59DB7C9FFD}"/>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567359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22248-AAF3-48EA-95A0-33EE93B3DE6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766627-D59F-4A74-A43F-903112780D8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92F5C70-B7A6-4A78-82D4-303752815215}"/>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7200364-26BB-4B02-8EFE-D472EA9B5C2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B47C3D0-D09D-43C0-803D-C649CB0B6D0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BB4F61A-1078-40EA-9593-293EF14820EB}"/>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8" name="Footer Placeholder 7">
            <a:extLst>
              <a:ext uri="{FF2B5EF4-FFF2-40B4-BE49-F238E27FC236}">
                <a16:creationId xmlns:a16="http://schemas.microsoft.com/office/drawing/2014/main" id="{839FB3F4-9B9D-4E34-AF52-5CF496C26AF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4428139-21FE-40DA-84EC-91B53B5D12BC}"/>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0831992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7A5706-EED7-456C-87AA-5D86A6CEEE9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A5C753F-114C-4F85-86CA-634CED3A93E3}"/>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4" name="Footer Placeholder 3">
            <a:extLst>
              <a:ext uri="{FF2B5EF4-FFF2-40B4-BE49-F238E27FC236}">
                <a16:creationId xmlns:a16="http://schemas.microsoft.com/office/drawing/2014/main" id="{11A32190-B8C7-4CFA-BB60-59FE3D5CA5F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D37979F-96D5-4757-B6BF-2E5D51EB5DAD}"/>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14016050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15EE79E-57A6-40ED-9BA1-DCF4FA47260D}"/>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3" name="Footer Placeholder 2">
            <a:extLst>
              <a:ext uri="{FF2B5EF4-FFF2-40B4-BE49-F238E27FC236}">
                <a16:creationId xmlns:a16="http://schemas.microsoft.com/office/drawing/2014/main" id="{5C561E81-8B00-4898-B1A7-70F5DC7B4D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DE6B9F-4C0E-4B9F-AF51-BA9E474F447D}"/>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24884410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D666E6-4377-42AC-B3E8-AEE0B11A4B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ECF6ABA-4527-4199-B2C5-1C5E2265E0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6F73059-AE4E-4C3E-BCF8-14987F6A47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A24A4F-08F6-42A2-9981-8CC08B028BA1}"/>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6" name="Footer Placeholder 5">
            <a:extLst>
              <a:ext uri="{FF2B5EF4-FFF2-40B4-BE49-F238E27FC236}">
                <a16:creationId xmlns:a16="http://schemas.microsoft.com/office/drawing/2014/main" id="{52FBC548-9CAC-48DF-98EF-30974D7CACF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008541C-58B7-453E-960A-E50643A7DDAE}"/>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1022180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8C8A4-38F6-4236-969D-ABAADE827C6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01E7E83-803D-4E1D-A45F-AA66CE767C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7A7D5DB-98D5-4380-ACC5-4C06F68B55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88277BD-D2EB-4B09-A97D-FA546C9C4504}"/>
              </a:ext>
            </a:extLst>
          </p:cNvPr>
          <p:cNvSpPr>
            <a:spLocks noGrp="1"/>
          </p:cNvSpPr>
          <p:nvPr>
            <p:ph type="dt" sz="half" idx="10"/>
          </p:nvPr>
        </p:nvSpPr>
        <p:spPr/>
        <p:txBody>
          <a:bodyPr/>
          <a:lstStyle/>
          <a:p>
            <a:fld id="{B23DBF27-4885-4F93-A5C1-EE5F987A918F}" type="datetimeFigureOut">
              <a:rPr lang="en-US" smtClean="0"/>
              <a:t>4/20/2018</a:t>
            </a:fld>
            <a:endParaRPr lang="en-US"/>
          </a:p>
        </p:txBody>
      </p:sp>
      <p:sp>
        <p:nvSpPr>
          <p:cNvPr id="6" name="Footer Placeholder 5">
            <a:extLst>
              <a:ext uri="{FF2B5EF4-FFF2-40B4-BE49-F238E27FC236}">
                <a16:creationId xmlns:a16="http://schemas.microsoft.com/office/drawing/2014/main" id="{F1879832-C042-4297-811F-1BA456B8DF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C8CF1C6-8F38-467D-9F24-E7EF0E09474F}"/>
              </a:ext>
            </a:extLst>
          </p:cNvPr>
          <p:cNvSpPr>
            <a:spLocks noGrp="1"/>
          </p:cNvSpPr>
          <p:nvPr>
            <p:ph type="sldNum" sz="quarter" idx="12"/>
          </p:nvPr>
        </p:nvSpPr>
        <p:spPr/>
        <p:txBody>
          <a:bodyPr/>
          <a:lstStyle/>
          <a:p>
            <a:fld id="{E6E04907-7B6B-4B43-9738-3A891EDE2DE8}" type="slidenum">
              <a:rPr lang="en-US" smtClean="0"/>
              <a:t>‹#›</a:t>
            </a:fld>
            <a:endParaRPr lang="en-US"/>
          </a:p>
        </p:txBody>
      </p:sp>
    </p:spTree>
    <p:extLst>
      <p:ext uri="{BB962C8B-B14F-4D97-AF65-F5344CB8AC3E}">
        <p14:creationId xmlns:p14="http://schemas.microsoft.com/office/powerpoint/2010/main" val="4221147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4501912-536E-45AD-9F3C-602B515EC7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FD5CBFE-042C-4766-ADD2-D3BAA6D11C9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5035F9-E0FD-4B08-9960-F9474E8C7F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3DBF27-4885-4F93-A5C1-EE5F987A918F}" type="datetimeFigureOut">
              <a:rPr lang="en-US" smtClean="0"/>
              <a:t>4/20/2018</a:t>
            </a:fld>
            <a:endParaRPr lang="en-US"/>
          </a:p>
        </p:txBody>
      </p:sp>
      <p:sp>
        <p:nvSpPr>
          <p:cNvPr id="5" name="Footer Placeholder 4">
            <a:extLst>
              <a:ext uri="{FF2B5EF4-FFF2-40B4-BE49-F238E27FC236}">
                <a16:creationId xmlns:a16="http://schemas.microsoft.com/office/drawing/2014/main" id="{561435C6-F058-4020-89E0-7553A238F6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15E647C-FDB2-4DD6-97C7-3AFEE2E70F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E04907-7B6B-4B43-9738-3A891EDE2DE8}" type="slidenum">
              <a:rPr lang="en-US" smtClean="0"/>
              <a:t>‹#›</a:t>
            </a:fld>
            <a:endParaRPr lang="en-US"/>
          </a:p>
        </p:txBody>
      </p:sp>
    </p:spTree>
    <p:extLst>
      <p:ext uri="{BB962C8B-B14F-4D97-AF65-F5344CB8AC3E}">
        <p14:creationId xmlns:p14="http://schemas.microsoft.com/office/powerpoint/2010/main" val="23340385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DA4C2-A937-404B-932F-E2930A49C4C3}"/>
              </a:ext>
            </a:extLst>
          </p:cNvPr>
          <p:cNvSpPr>
            <a:spLocks noGrp="1"/>
          </p:cNvSpPr>
          <p:nvPr>
            <p:ph type="ctrTitle"/>
          </p:nvPr>
        </p:nvSpPr>
        <p:spPr>
          <a:xfrm>
            <a:off x="1524000" y="2539683"/>
            <a:ext cx="9144000" cy="2387600"/>
          </a:xfrm>
        </p:spPr>
        <p:txBody>
          <a:bodyPr/>
          <a:lstStyle/>
          <a:p>
            <a:r>
              <a:rPr lang="en-US" dirty="0"/>
              <a:t>Summary of offline discussion</a:t>
            </a:r>
          </a:p>
        </p:txBody>
      </p:sp>
      <p:sp>
        <p:nvSpPr>
          <p:cNvPr id="3" name="Subtitle 2">
            <a:extLst>
              <a:ext uri="{FF2B5EF4-FFF2-40B4-BE49-F238E27FC236}">
                <a16:creationId xmlns:a16="http://schemas.microsoft.com/office/drawing/2014/main" id="{BF42B502-47E8-4F8E-BFC2-F31BF0B245AF}"/>
              </a:ext>
            </a:extLst>
          </p:cNvPr>
          <p:cNvSpPr>
            <a:spLocks noGrp="1"/>
          </p:cNvSpPr>
          <p:nvPr>
            <p:ph type="subTitle" idx="1"/>
          </p:nvPr>
        </p:nvSpPr>
        <p:spPr>
          <a:xfrm>
            <a:off x="1524000" y="5019358"/>
            <a:ext cx="9144000" cy="1655762"/>
          </a:xfrm>
        </p:spPr>
        <p:txBody>
          <a:bodyPr/>
          <a:lstStyle/>
          <a:p>
            <a:r>
              <a:rPr lang="en-US" dirty="0"/>
              <a:t>Ericsson</a:t>
            </a:r>
          </a:p>
        </p:txBody>
      </p:sp>
      <p:sp>
        <p:nvSpPr>
          <p:cNvPr id="4" name="TextBox 3">
            <a:extLst>
              <a:ext uri="{FF2B5EF4-FFF2-40B4-BE49-F238E27FC236}">
                <a16:creationId xmlns:a16="http://schemas.microsoft.com/office/drawing/2014/main" id="{A6A347FF-E0E6-4330-BB55-35C2ECF6F115}"/>
              </a:ext>
            </a:extLst>
          </p:cNvPr>
          <p:cNvSpPr txBox="1"/>
          <p:nvPr/>
        </p:nvSpPr>
        <p:spPr>
          <a:xfrm>
            <a:off x="972353" y="656148"/>
            <a:ext cx="5724644" cy="1740605"/>
          </a:xfrm>
          <a:prstGeom prst="rect">
            <a:avLst/>
          </a:prstGeom>
          <a:noFill/>
        </p:spPr>
        <p:txBody>
          <a:bodyPr wrap="none" rtlCol="0">
            <a:spAutoFit/>
          </a:bodyPr>
          <a:lstStyle/>
          <a:p>
            <a:r>
              <a:rPr lang="en-US" b="1" dirty="0"/>
              <a:t>3GPP TSG RAN WG1 Meeting #92			</a:t>
            </a:r>
            <a:endParaRPr lang="sv-SE" dirty="0"/>
          </a:p>
          <a:p>
            <a:r>
              <a:rPr lang="en-US" b="1" dirty="0"/>
              <a:t>Sanya, China, April 16</a:t>
            </a:r>
            <a:r>
              <a:rPr lang="en-US" b="1" baseline="30000" dirty="0"/>
              <a:t>th</a:t>
            </a:r>
            <a:r>
              <a:rPr lang="en-US" b="1" dirty="0"/>
              <a:t> – 20</a:t>
            </a:r>
            <a:r>
              <a:rPr lang="en-US" b="1" baseline="30000" dirty="0"/>
              <a:t>nd</a:t>
            </a:r>
            <a:r>
              <a:rPr lang="en-US" b="1" dirty="0"/>
              <a:t>, 2018</a:t>
            </a:r>
            <a:endParaRPr lang="sv-SE" b="1" dirty="0"/>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Agenda Item: 7.1.3.2.1</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Source: Ericsson</a:t>
            </a:r>
            <a:endParaRPr lang="sv-SE" sz="2400" dirty="0">
              <a:latin typeface="Calibri" panose="020F0502020204030204" pitchFamily="34" charset="0"/>
              <a:ea typeface="Calibri" panose="020F0502020204030204" pitchFamily="34" charset="0"/>
              <a:cs typeface="Arial" panose="020B0604020202020204" pitchFamily="34" charset="0"/>
            </a:endParaRPr>
          </a:p>
          <a:p>
            <a:pPr>
              <a:lnSpc>
                <a:spcPct val="107000"/>
              </a:lnSpc>
              <a:spcAft>
                <a:spcPts val="800"/>
              </a:spcAft>
            </a:pPr>
            <a:r>
              <a:rPr lang="en-US" b="1" dirty="0">
                <a:latin typeface="Arial" panose="020B0604020202020204" pitchFamily="34" charset="0"/>
                <a:ea typeface="Calibri" panose="020F0502020204030204" pitchFamily="34" charset="0"/>
                <a:cs typeface="Arial" panose="020B0604020202020204" pitchFamily="34" charset="0"/>
              </a:rPr>
              <a:t>Document for: Discussion and Decision</a:t>
            </a:r>
            <a:endParaRPr lang="sv-SE" sz="2400" dirty="0">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5A7F39DC-9339-4D37-92BE-7EFEDE41D661}"/>
              </a:ext>
            </a:extLst>
          </p:cNvPr>
          <p:cNvSpPr txBox="1"/>
          <p:nvPr/>
        </p:nvSpPr>
        <p:spPr>
          <a:xfrm>
            <a:off x="9703558" y="656148"/>
            <a:ext cx="1446230" cy="400110"/>
          </a:xfrm>
          <a:prstGeom prst="rect">
            <a:avLst/>
          </a:prstGeom>
          <a:noFill/>
        </p:spPr>
        <p:txBody>
          <a:bodyPr wrap="none" rtlCol="0">
            <a:spAutoFit/>
          </a:bodyPr>
          <a:lstStyle/>
          <a:p>
            <a:r>
              <a:rPr lang="en-US" sz="2000" b="1" smtClean="0">
                <a:highlight>
                  <a:srgbClr val="FFFF00"/>
                </a:highlight>
              </a:rPr>
              <a:t>R1-1805764</a:t>
            </a:r>
            <a:endParaRPr lang="en-US" sz="2000" b="1" dirty="0">
              <a:highlight>
                <a:srgbClr val="FFFF00"/>
              </a:highlight>
            </a:endParaRPr>
          </a:p>
        </p:txBody>
      </p:sp>
    </p:spTree>
    <p:extLst>
      <p:ext uri="{BB962C8B-B14F-4D97-AF65-F5344CB8AC3E}">
        <p14:creationId xmlns:p14="http://schemas.microsoft.com/office/powerpoint/2010/main" val="4090077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232F0-DD56-4A9F-8251-24A5CE07A64D}"/>
              </a:ext>
            </a:extLst>
          </p:cNvPr>
          <p:cNvSpPr>
            <a:spLocks noGrp="1"/>
          </p:cNvSpPr>
          <p:nvPr>
            <p:ph type="title"/>
          </p:nvPr>
        </p:nvSpPr>
        <p:spPr/>
        <p:txBody>
          <a:bodyPr/>
          <a:lstStyle/>
          <a:p>
            <a:r>
              <a:rPr lang="en-US" dirty="0">
                <a:highlight>
                  <a:srgbClr val="00FFFF"/>
                </a:highlight>
              </a:rPr>
              <a:t>Proposal</a:t>
            </a:r>
          </a:p>
        </p:txBody>
      </p:sp>
      <p:sp>
        <p:nvSpPr>
          <p:cNvPr id="3" name="Content Placeholder 2">
            <a:extLst>
              <a:ext uri="{FF2B5EF4-FFF2-40B4-BE49-F238E27FC236}">
                <a16:creationId xmlns:a16="http://schemas.microsoft.com/office/drawing/2014/main" id="{CFB06A4F-6859-4E36-8175-2E61DC0305F2}"/>
              </a:ext>
            </a:extLst>
          </p:cNvPr>
          <p:cNvSpPr>
            <a:spLocks noGrp="1"/>
          </p:cNvSpPr>
          <p:nvPr>
            <p:ph idx="1"/>
          </p:nvPr>
        </p:nvSpPr>
        <p:spPr/>
        <p:txBody>
          <a:bodyPr/>
          <a:lstStyle/>
          <a:p>
            <a:pPr marL="0" indent="0">
              <a:buNone/>
            </a:pPr>
            <a:r>
              <a:rPr lang="en-GB" dirty="0">
                <a:highlight>
                  <a:srgbClr val="FFFF00"/>
                </a:highlight>
              </a:rPr>
              <a:t>Proposals:</a:t>
            </a:r>
            <a:endParaRPr lang="sv-SE" dirty="0">
              <a:highlight>
                <a:srgbClr val="FFFF00"/>
              </a:highlight>
            </a:endParaRPr>
          </a:p>
          <a:p>
            <a:pPr lvl="0"/>
            <a:r>
              <a:rPr lang="en-GB" dirty="0">
                <a:highlight>
                  <a:srgbClr val="FFFF00"/>
                </a:highlight>
              </a:rPr>
              <a:t>To adopt the following TP for 38.213, Section 9.2.3:</a:t>
            </a:r>
          </a:p>
          <a:p>
            <a:pPr marL="0" indent="0">
              <a:buNone/>
            </a:pPr>
            <a:r>
              <a:rPr lang="en-GB" dirty="0">
                <a:highlight>
                  <a:srgbClr val="FFFF00"/>
                </a:highlight>
                <a:latin typeface="Times New Roman" panose="02020603050405020304" pitchFamily="18" charset="0"/>
                <a:cs typeface="Times New Roman" panose="02020603050405020304" pitchFamily="18" charset="0"/>
              </a:rPr>
              <a:t>A UE may transmit one or </a:t>
            </a:r>
            <a:r>
              <a:rPr lang="en-GB" strike="sngStrike" dirty="0">
                <a:solidFill>
                  <a:srgbClr val="FF0000"/>
                </a:solidFill>
                <a:highlight>
                  <a:srgbClr val="FFFF00"/>
                </a:highlight>
                <a:latin typeface="Times New Roman" panose="02020603050405020304" pitchFamily="18" charset="0"/>
                <a:cs typeface="Times New Roman" panose="02020603050405020304" pitchFamily="18" charset="0"/>
              </a:rPr>
              <a:t>more</a:t>
            </a:r>
            <a:r>
              <a:rPr lang="en-GB" dirty="0">
                <a:solidFill>
                  <a:srgbClr val="FF0000"/>
                </a:solidFill>
                <a:highlight>
                  <a:srgbClr val="FFFF00"/>
                </a:highlight>
                <a:latin typeface="Times New Roman" panose="02020603050405020304" pitchFamily="18" charset="0"/>
                <a:cs typeface="Times New Roman" panose="02020603050405020304" pitchFamily="18" charset="0"/>
              </a:rPr>
              <a:t> two </a:t>
            </a:r>
            <a:r>
              <a:rPr lang="en-GB" dirty="0">
                <a:highlight>
                  <a:srgbClr val="FFFF00"/>
                </a:highlight>
                <a:latin typeface="Times New Roman" panose="02020603050405020304" pitchFamily="18" charset="0"/>
                <a:cs typeface="Times New Roman" panose="02020603050405020304" pitchFamily="18" charset="0"/>
              </a:rPr>
              <a:t>PUCCHs on a serving cell in different symbols within a slot of </a:t>
            </a:r>
            <a:r>
              <a:rPr lang="en-GB" b="1" dirty="0" err="1">
                <a:highlight>
                  <a:srgbClr val="FFFF00"/>
                </a:highlight>
                <a:latin typeface="Times New Roman" panose="02020603050405020304" pitchFamily="18" charset="0"/>
                <a:cs typeface="Times New Roman" panose="02020603050405020304" pitchFamily="18" charset="0"/>
              </a:rPr>
              <a:t>N^slot_symb</a:t>
            </a:r>
            <a:r>
              <a:rPr lang="en-GB" b="1" dirty="0">
                <a:highlight>
                  <a:srgbClr val="FFFF00"/>
                </a:highlight>
                <a:latin typeface="Times New Roman" panose="02020603050405020304" pitchFamily="18" charset="0"/>
                <a:cs typeface="Times New Roman" panose="02020603050405020304" pitchFamily="18" charset="0"/>
              </a:rPr>
              <a:t> </a:t>
            </a:r>
            <a:r>
              <a:rPr lang="en-GB" dirty="0">
                <a:highlight>
                  <a:srgbClr val="FFFF00"/>
                </a:highlight>
                <a:latin typeface="Times New Roman" panose="02020603050405020304" pitchFamily="18" charset="0"/>
                <a:cs typeface="Times New Roman" panose="02020603050405020304" pitchFamily="18" charset="0"/>
              </a:rPr>
              <a:t>as defined in [4, TS 38.211]. </a:t>
            </a:r>
            <a:r>
              <a:rPr lang="en-GB" u="sng" dirty="0">
                <a:solidFill>
                  <a:srgbClr val="FF0000"/>
                </a:solidFill>
                <a:highlight>
                  <a:srgbClr val="FFFF00"/>
                </a:highlight>
                <a:latin typeface="Times New Roman" panose="02020603050405020304" pitchFamily="18" charset="0"/>
                <a:cs typeface="Times New Roman" panose="02020603050405020304" pitchFamily="18" charset="0"/>
              </a:rPr>
              <a:t>In case of two PUCCHs in the slot, at least one of them is based on PUCCH format 0 or 2. </a:t>
            </a:r>
          </a:p>
          <a:p>
            <a:pPr marL="0" indent="0">
              <a:buNone/>
            </a:pPr>
            <a:r>
              <a:rPr lang="en-GB" dirty="0">
                <a:highlight>
                  <a:srgbClr val="FFFF00"/>
                </a:highlight>
              </a:rPr>
              <a:t>Offline discussion to finalize the table based on previous agreements</a:t>
            </a:r>
            <a:endParaRPr lang="sv-SE" dirty="0">
              <a:highlight>
                <a:srgbClr val="FFFF00"/>
              </a:highlight>
            </a:endParaRPr>
          </a:p>
          <a:p>
            <a:r>
              <a:rPr lang="en-GB" dirty="0">
                <a:highlight>
                  <a:srgbClr val="FFFF00"/>
                </a:highlight>
              </a:rPr>
              <a:t>Check </a:t>
            </a:r>
            <a:r>
              <a:rPr lang="en-GB" dirty="0" err="1">
                <a:highlight>
                  <a:srgbClr val="FFFF00"/>
                </a:highlight>
              </a:rPr>
              <a:t>futher</a:t>
            </a:r>
            <a:r>
              <a:rPr lang="en-GB" dirty="0">
                <a:highlight>
                  <a:srgbClr val="FFFF00"/>
                </a:highlight>
              </a:rPr>
              <a:t> offline the agreements (</a:t>
            </a:r>
            <a:r>
              <a:rPr lang="en-GB" dirty="0" err="1">
                <a:highlight>
                  <a:srgbClr val="FFFF00"/>
                </a:highlight>
              </a:rPr>
              <a:t>tx</a:t>
            </a:r>
            <a:r>
              <a:rPr lang="en-GB" dirty="0">
                <a:highlight>
                  <a:srgbClr val="FFFF00"/>
                </a:highlight>
              </a:rPr>
              <a:t> vs. configuration)</a:t>
            </a:r>
            <a:endParaRPr lang="sv-SE" dirty="0">
              <a:highlight>
                <a:srgbClr val="FFFF00"/>
              </a:highlight>
            </a:endParaRPr>
          </a:p>
          <a:p>
            <a:endParaRPr lang="en-US" dirty="0"/>
          </a:p>
        </p:txBody>
      </p:sp>
    </p:spTree>
    <p:extLst>
      <p:ext uri="{BB962C8B-B14F-4D97-AF65-F5344CB8AC3E}">
        <p14:creationId xmlns:p14="http://schemas.microsoft.com/office/powerpoint/2010/main" val="2437914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C4C9D-7DDF-46C6-AD62-1314A67047C8}"/>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69E6B30-0EF6-4BA8-8F32-82BFDFDB1D1B}"/>
              </a:ext>
            </a:extLst>
          </p:cNvPr>
          <p:cNvSpPr>
            <a:spLocks noGrp="1"/>
          </p:cNvSpPr>
          <p:nvPr>
            <p:ph idx="1"/>
          </p:nvPr>
        </p:nvSpPr>
        <p:spPr/>
        <p:txBody>
          <a:bodyPr>
            <a:normAutofit fontScale="47500" lnSpcReduction="20000"/>
          </a:bodyPr>
          <a:lstStyle/>
          <a:p>
            <a:pPr marL="0" indent="0">
              <a:buNone/>
            </a:pPr>
            <a:r>
              <a:rPr lang="en-GB" dirty="0">
                <a:highlight>
                  <a:srgbClr val="808000"/>
                </a:highlight>
              </a:rPr>
              <a:t>Working assumption:</a:t>
            </a:r>
            <a:endParaRPr lang="sv-SE" dirty="0">
              <a:highlight>
                <a:srgbClr val="808000"/>
              </a:highlight>
            </a:endParaRPr>
          </a:p>
          <a:p>
            <a:pPr lvl="0"/>
            <a:r>
              <a:rPr lang="en-GB" dirty="0"/>
              <a:t>When single-slot PUCCH overlaps with single-slot PUCCH or single-slot PUSCH in slot n for a PUCCH group,</a:t>
            </a:r>
            <a:endParaRPr lang="sv-SE" dirty="0"/>
          </a:p>
          <a:p>
            <a:pPr lvl="1"/>
            <a:r>
              <a:rPr lang="en-GB" dirty="0"/>
              <a:t>The UE multiplex all UCIs on either one PUCCH or one PUSCH, using the existing UCI multiplexing rule, if both following conditions are satisfied:</a:t>
            </a:r>
            <a:endParaRPr lang="sv-SE" dirty="0"/>
          </a:p>
          <a:p>
            <a:pPr lvl="2"/>
            <a:r>
              <a:rPr lang="en-GB" dirty="0"/>
              <a:t>If the first symbol of the earliest PUCCH(s)/PUSCH(s) among all the overlapping channels starts no earlier than symbol N1+X after the last symbol of PDSCH(s) </a:t>
            </a:r>
            <a:endParaRPr lang="sv-SE" dirty="0"/>
          </a:p>
          <a:p>
            <a:pPr lvl="2"/>
            <a:r>
              <a:rPr lang="en-GB" dirty="0"/>
              <a:t>If the first symbol of the earliest PUCCH(s)/PUSCH(s) among all the overlapping channels starts no earlier than N2+Y after the last symbol of PDCCHs scheduling UL transmissions including HARQ-ACK and PUSCH (if applicable) for slot n</a:t>
            </a:r>
            <a:endParaRPr lang="sv-SE" dirty="0"/>
          </a:p>
          <a:p>
            <a:pPr lvl="1"/>
            <a:r>
              <a:rPr lang="en-GB" dirty="0"/>
              <a:t>If at least one pair of overlapping channels does not meet the above timeline requirements, UE consider it is an error case for all UL channels in the group of overlapping channels. UE </a:t>
            </a:r>
            <a:r>
              <a:rPr lang="en-GB" dirty="0" err="1"/>
              <a:t>behavior</a:t>
            </a:r>
            <a:r>
              <a:rPr lang="en-GB" dirty="0"/>
              <a:t> is not specified. </a:t>
            </a:r>
            <a:endParaRPr lang="sv-SE" dirty="0"/>
          </a:p>
          <a:p>
            <a:pPr lvl="0"/>
            <a:r>
              <a:rPr lang="en-GB" dirty="0"/>
              <a:t>The definition of N1 and N2 follows the same definition in current NR spec. </a:t>
            </a:r>
            <a:endParaRPr lang="sv-SE" dirty="0"/>
          </a:p>
          <a:p>
            <a:pPr lvl="0"/>
            <a:r>
              <a:rPr lang="en-GB" dirty="0"/>
              <a:t>X and Y are non-negative integer values.</a:t>
            </a:r>
            <a:endParaRPr lang="sv-SE" dirty="0"/>
          </a:p>
          <a:p>
            <a:pPr lvl="0"/>
            <a:r>
              <a:rPr lang="en-GB" dirty="0"/>
              <a:t>FFS on values of X and Y </a:t>
            </a:r>
            <a:endParaRPr lang="sv-SE" dirty="0"/>
          </a:p>
          <a:p>
            <a:pPr lvl="0"/>
            <a:r>
              <a:rPr lang="en-GB" dirty="0"/>
              <a:t>FFS on timeline requirement for multiplexing UCIs on PUSCH with A-CSI. </a:t>
            </a:r>
            <a:endParaRPr lang="sv-SE" dirty="0"/>
          </a:p>
          <a:p>
            <a:pPr lvl="0"/>
            <a:r>
              <a:rPr lang="en-GB" dirty="0"/>
              <a:t>FFS how to handle one PUCCH overlap with multiple PUSCHs which satisfy timeline requirement.</a:t>
            </a:r>
            <a:endParaRPr lang="sv-SE" dirty="0"/>
          </a:p>
          <a:p>
            <a:pPr lvl="0"/>
            <a:r>
              <a:rPr lang="en-GB" dirty="0"/>
              <a:t>FFS: how to handle HARQ-ACK for semi-static PDSCH.</a:t>
            </a:r>
            <a:endParaRPr lang="sv-SE" dirty="0"/>
          </a:p>
          <a:p>
            <a:pPr lvl="0"/>
            <a:r>
              <a:rPr lang="en-GB" dirty="0"/>
              <a:t>FFS multiplexing rule when AN PUCCH resource with F1 overlaps with SR PUCCH resource with F0.</a:t>
            </a:r>
            <a:endParaRPr lang="sv-SE" dirty="0"/>
          </a:p>
          <a:p>
            <a:pPr lvl="0"/>
            <a:r>
              <a:rPr lang="en-GB" dirty="0">
                <a:highlight>
                  <a:srgbClr val="FFFF00"/>
                </a:highlight>
              </a:rPr>
              <a:t>FFS: how to handle semi-statically configured PUCCH overlap with semi-statically configured PUCCH </a:t>
            </a:r>
            <a:r>
              <a:rPr lang="en-GB" dirty="0"/>
              <a:t>or PUSCH.</a:t>
            </a:r>
            <a:endParaRPr lang="sv-SE" dirty="0"/>
          </a:p>
          <a:p>
            <a:pPr lvl="0"/>
            <a:r>
              <a:rPr lang="en-GB" dirty="0"/>
              <a:t>Note: The above proposal does not override the dropping rules defined for ACK/SR colliding with A-CSI-only on PUSCH without UL-SCH, or ACK/SR colliding with SP-CSI on PUSCH without UL-SCH. </a:t>
            </a:r>
            <a:endParaRPr lang="sv-SE" dirty="0"/>
          </a:p>
          <a:p>
            <a:pPr lvl="0"/>
            <a:r>
              <a:rPr lang="en-GB" dirty="0"/>
              <a:t>Note: Consider how to handle PUCCH colliding with other UL channels in NR Rel. 15 June drop when URLLC is taking into account.</a:t>
            </a:r>
            <a:endParaRPr lang="sv-SE" dirty="0"/>
          </a:p>
          <a:p>
            <a:endParaRPr lang="en-US" dirty="0"/>
          </a:p>
        </p:txBody>
      </p:sp>
    </p:spTree>
    <p:extLst>
      <p:ext uri="{BB962C8B-B14F-4D97-AF65-F5344CB8AC3E}">
        <p14:creationId xmlns:p14="http://schemas.microsoft.com/office/powerpoint/2010/main" val="145461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0A50E-AA82-4E68-8354-D8853D574767}"/>
              </a:ext>
            </a:extLst>
          </p:cNvPr>
          <p:cNvSpPr>
            <a:spLocks noGrp="1"/>
          </p:cNvSpPr>
          <p:nvPr>
            <p:ph type="title"/>
          </p:nvPr>
        </p:nvSpPr>
        <p:spPr/>
        <p:txBody>
          <a:bodyPr/>
          <a:lstStyle/>
          <a:p>
            <a:r>
              <a:rPr lang="en-US" dirty="0">
                <a:highlight>
                  <a:srgbClr val="00FFFF"/>
                </a:highlight>
              </a:rPr>
              <a:t>Proposal (offline consensus)</a:t>
            </a:r>
          </a:p>
        </p:txBody>
      </p:sp>
      <p:sp>
        <p:nvSpPr>
          <p:cNvPr id="3" name="Content Placeholder 2">
            <a:extLst>
              <a:ext uri="{FF2B5EF4-FFF2-40B4-BE49-F238E27FC236}">
                <a16:creationId xmlns:a16="http://schemas.microsoft.com/office/drawing/2014/main" id="{1C6EAE0D-9A88-45E0-9439-7938ACD858A0}"/>
              </a:ext>
            </a:extLst>
          </p:cNvPr>
          <p:cNvSpPr>
            <a:spLocks noGrp="1"/>
          </p:cNvSpPr>
          <p:nvPr>
            <p:ph idx="1"/>
          </p:nvPr>
        </p:nvSpPr>
        <p:spPr/>
        <p:txBody>
          <a:bodyPr>
            <a:normAutofit/>
          </a:bodyPr>
          <a:lstStyle/>
          <a:p>
            <a:pPr lvl="0"/>
            <a:r>
              <a:rPr lang="en-US" dirty="0"/>
              <a:t>When a configured CSI PUCCH resource overlaps with one or more configured SR PUCCH resources in a slot,</a:t>
            </a:r>
            <a:endParaRPr lang="en-US" sz="3600" dirty="0"/>
          </a:p>
          <a:p>
            <a:pPr lvl="1"/>
            <a:r>
              <a:rPr lang="en-US" dirty="0"/>
              <a:t>The UE multiplexes all UCIs on the CSI PUCCH resource using the corresponding UCI multiplexing rules for the overlapping PUCCH resources with the same starting symbol.</a:t>
            </a:r>
          </a:p>
          <a:p>
            <a:pPr lvl="1"/>
            <a:r>
              <a:rPr lang="en-US" dirty="0"/>
              <a:t>FFS: When one SR PUCCH resource overlaps with two non-overlapping CSI PUCCH resources</a:t>
            </a:r>
          </a:p>
          <a:p>
            <a:pPr lvl="1"/>
            <a:endParaRPr lang="en-US" dirty="0"/>
          </a:p>
        </p:txBody>
      </p:sp>
    </p:spTree>
    <p:extLst>
      <p:ext uri="{BB962C8B-B14F-4D97-AF65-F5344CB8AC3E}">
        <p14:creationId xmlns:p14="http://schemas.microsoft.com/office/powerpoint/2010/main" val="3541652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F811AB-7DDF-496F-842E-862F4136CB79}"/>
              </a:ext>
            </a:extLst>
          </p:cNvPr>
          <p:cNvSpPr>
            <a:spLocks noGrp="1"/>
          </p:cNvSpPr>
          <p:nvPr>
            <p:ph type="title"/>
          </p:nvPr>
        </p:nvSpPr>
        <p:spPr/>
        <p:txBody>
          <a:bodyPr/>
          <a:lstStyle/>
          <a:p>
            <a:r>
              <a:rPr lang="en-US" dirty="0">
                <a:highlight>
                  <a:srgbClr val="00FFFF"/>
                </a:highlight>
              </a:rPr>
              <a:t>Proposal</a:t>
            </a:r>
          </a:p>
        </p:txBody>
      </p:sp>
      <p:sp>
        <p:nvSpPr>
          <p:cNvPr id="3" name="Content Placeholder 2">
            <a:extLst>
              <a:ext uri="{FF2B5EF4-FFF2-40B4-BE49-F238E27FC236}">
                <a16:creationId xmlns:a16="http://schemas.microsoft.com/office/drawing/2014/main" id="{D3C83783-7AFE-468E-A244-D11B1F5BE1A1}"/>
              </a:ext>
            </a:extLst>
          </p:cNvPr>
          <p:cNvSpPr>
            <a:spLocks noGrp="1"/>
          </p:cNvSpPr>
          <p:nvPr>
            <p:ph idx="1"/>
          </p:nvPr>
        </p:nvSpPr>
        <p:spPr/>
        <p:txBody>
          <a:bodyPr>
            <a:normAutofit fontScale="92500" lnSpcReduction="10000"/>
          </a:bodyPr>
          <a:lstStyle/>
          <a:p>
            <a:pPr lvl="0"/>
            <a:r>
              <a:rPr lang="en-US" dirty="0"/>
              <a:t>When HARQ-ACK/SR </a:t>
            </a:r>
            <a:r>
              <a:rPr lang="en-US" dirty="0">
                <a:solidFill>
                  <a:srgbClr val="FF0000"/>
                </a:solidFill>
              </a:rPr>
              <a:t>PUCCH resource determined by ARI </a:t>
            </a:r>
            <a:r>
              <a:rPr lang="en-US" dirty="0"/>
              <a:t>and </a:t>
            </a:r>
            <a:r>
              <a:rPr lang="en-US" dirty="0">
                <a:solidFill>
                  <a:srgbClr val="FF0000"/>
                </a:solidFill>
              </a:rPr>
              <a:t>configured</a:t>
            </a:r>
            <a:r>
              <a:rPr lang="en-US" dirty="0"/>
              <a:t> CSI PUCCH resources have the same starting symbols in a slot, if the UE is configured with only one PUCCH resource set</a:t>
            </a:r>
            <a:r>
              <a:rPr lang="en-US" dirty="0">
                <a:solidFill>
                  <a:srgbClr val="FF0000"/>
                </a:solidFill>
              </a:rPr>
              <a:t> and simultaneous transmission of HARQ-ACK/SR and CSI is enabled</a:t>
            </a:r>
            <a:r>
              <a:rPr lang="en-US" dirty="0"/>
              <a:t>, select from one of the following alternatives:</a:t>
            </a:r>
            <a:endParaRPr lang="sv-SE" dirty="0"/>
          </a:p>
          <a:p>
            <a:pPr lvl="1"/>
            <a:r>
              <a:rPr lang="en-US" b="1" dirty="0"/>
              <a:t>Alt 1:</a:t>
            </a:r>
            <a:r>
              <a:rPr lang="en-US" dirty="0"/>
              <a:t> </a:t>
            </a:r>
            <a:r>
              <a:rPr lang="en-US" strike="sngStrike" dirty="0">
                <a:solidFill>
                  <a:srgbClr val="FF0000"/>
                </a:solidFill>
              </a:rPr>
              <a:t>This is a mis-configuration. </a:t>
            </a:r>
            <a:r>
              <a:rPr lang="en-US" dirty="0"/>
              <a:t>The UE is not expected to transmit the corresponding HARQ-ACK/SR and the CSI report in a PUCCH resource in that slot.</a:t>
            </a:r>
            <a:endParaRPr lang="sv-SE" dirty="0"/>
          </a:p>
          <a:p>
            <a:pPr lvl="2"/>
            <a:r>
              <a:rPr lang="en-US" b="1" dirty="0"/>
              <a:t>Supportive companies: </a:t>
            </a:r>
            <a:r>
              <a:rPr lang="en-US" dirty="0"/>
              <a:t> E//, Intel, OPPO, QC, HW, Samsung, Panasonic</a:t>
            </a:r>
            <a:endParaRPr lang="sv-SE" dirty="0"/>
          </a:p>
          <a:p>
            <a:pPr lvl="1"/>
            <a:r>
              <a:rPr lang="en-US" b="1" dirty="0"/>
              <a:t>Alt 2:</a:t>
            </a:r>
            <a:r>
              <a:rPr lang="en-US" dirty="0"/>
              <a:t> HARQ-ACK/SR and CSI are transmitted together by PUCCH resource for CSI</a:t>
            </a:r>
            <a:endParaRPr lang="sv-SE" dirty="0"/>
          </a:p>
          <a:p>
            <a:pPr lvl="2"/>
            <a:r>
              <a:rPr lang="en-US" b="1" dirty="0"/>
              <a:t>Supportive companies: </a:t>
            </a:r>
            <a:r>
              <a:rPr lang="en-US" dirty="0"/>
              <a:t> Nokia, MTK, Lenovo, Motorola, ZTE, CATT, DCM</a:t>
            </a:r>
            <a:endParaRPr lang="sv-SE" dirty="0"/>
          </a:p>
          <a:p>
            <a:pPr lvl="1"/>
            <a:r>
              <a:rPr lang="en-US" b="1" dirty="0"/>
              <a:t>Alt 3:</a:t>
            </a:r>
            <a:r>
              <a:rPr lang="en-US" dirty="0"/>
              <a:t> HARQ-ACK/SR is transmitted on the HARQ-ACK/SR PUCCH resource and CSI reporting is dropped in that slot.</a:t>
            </a:r>
            <a:endParaRPr lang="sv-SE" dirty="0"/>
          </a:p>
          <a:p>
            <a:pPr lvl="2"/>
            <a:r>
              <a:rPr lang="en-US" b="1" dirty="0"/>
              <a:t>Supportive companies: </a:t>
            </a:r>
            <a:r>
              <a:rPr lang="en-US" dirty="0"/>
              <a:t>LG, Vivo</a:t>
            </a:r>
          </a:p>
          <a:p>
            <a:pPr marL="914400" lvl="2" indent="0">
              <a:buNone/>
            </a:pPr>
            <a:endParaRPr lang="sv-SE" dirty="0"/>
          </a:p>
          <a:p>
            <a:endParaRPr lang="en-US" dirty="0"/>
          </a:p>
        </p:txBody>
      </p:sp>
    </p:spTree>
    <p:extLst>
      <p:ext uri="{BB962C8B-B14F-4D97-AF65-F5344CB8AC3E}">
        <p14:creationId xmlns:p14="http://schemas.microsoft.com/office/powerpoint/2010/main" val="3660107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1DECC9-C06F-4AB1-9341-28C70C936FBD}"/>
              </a:ext>
            </a:extLst>
          </p:cNvPr>
          <p:cNvSpPr>
            <a:spLocks noGrp="1"/>
          </p:cNvSpPr>
          <p:nvPr>
            <p:ph type="title"/>
          </p:nvPr>
        </p:nvSpPr>
        <p:spPr/>
        <p:txBody>
          <a:bodyPr/>
          <a:lstStyle/>
          <a:p>
            <a:r>
              <a:rPr lang="en-US" dirty="0">
                <a:highlight>
                  <a:srgbClr val="00FFFF"/>
                </a:highlight>
              </a:rPr>
              <a:t>Proposal 1 </a:t>
            </a:r>
            <a:r>
              <a:rPr lang="en-US" dirty="0"/>
              <a:t/>
            </a:r>
            <a:br>
              <a:rPr lang="en-US" dirty="0"/>
            </a:br>
            <a:r>
              <a:rPr lang="en-US" dirty="0"/>
              <a:t>(AN PUCCH Format 1)</a:t>
            </a:r>
          </a:p>
        </p:txBody>
      </p:sp>
      <p:sp>
        <p:nvSpPr>
          <p:cNvPr id="3" name="Content Placeholder 2">
            <a:extLst>
              <a:ext uri="{FF2B5EF4-FFF2-40B4-BE49-F238E27FC236}">
                <a16:creationId xmlns:a16="http://schemas.microsoft.com/office/drawing/2014/main" id="{A41CFA98-719E-487C-BF73-5A75A6421156}"/>
              </a:ext>
            </a:extLst>
          </p:cNvPr>
          <p:cNvSpPr>
            <a:spLocks noGrp="1"/>
          </p:cNvSpPr>
          <p:nvPr>
            <p:ph idx="1"/>
          </p:nvPr>
        </p:nvSpPr>
        <p:spPr/>
        <p:txBody>
          <a:bodyPr>
            <a:normAutofit lnSpcReduction="10000"/>
          </a:bodyPr>
          <a:lstStyle/>
          <a:p>
            <a:r>
              <a:rPr lang="en-GB" dirty="0"/>
              <a:t>Select one of the following two alternatives:</a:t>
            </a:r>
            <a:endParaRPr lang="sv-SE" dirty="0"/>
          </a:p>
          <a:p>
            <a:pPr lvl="1"/>
            <a:r>
              <a:rPr lang="en-US" b="1" dirty="0"/>
              <a:t>Alt 1: </a:t>
            </a:r>
            <a:r>
              <a:rPr lang="en-US" dirty="0"/>
              <a:t>If a HARQ-ACK transmission from a UE using PUCCH format 1 determined by ARI overlaps with K SR occasions each using PUCCH format 1, in case of negative SR, the HARQ-ACK is transmitted on the HARQ-ACK resource. In case of positive SR, the HARQ-ACK is transmitted on the SR resource corresponding to the positive SR.</a:t>
            </a:r>
          </a:p>
          <a:p>
            <a:pPr lvl="2"/>
            <a:r>
              <a:rPr lang="en-GB" b="1" dirty="0"/>
              <a:t>Supportive companies:</a:t>
            </a:r>
            <a:r>
              <a:rPr lang="en-GB" dirty="0"/>
              <a:t> Nokia, E//, CATT, LG, DCM, HW, Vivo, Panasonic, DCM</a:t>
            </a:r>
            <a:endParaRPr lang="sv-SE" dirty="0"/>
          </a:p>
          <a:p>
            <a:pPr lvl="1"/>
            <a:r>
              <a:rPr lang="en-US" b="1" dirty="0"/>
              <a:t>Alt 2:</a:t>
            </a:r>
            <a:r>
              <a:rPr lang="en-US" dirty="0"/>
              <a:t> </a:t>
            </a:r>
            <a:r>
              <a:rPr lang="x-none" dirty="0"/>
              <a:t>PUCCH format 2 or 3 or 4 is used to carry L = 1 or 2 bits HARQ-ACK and K &gt; 1 SR. </a:t>
            </a:r>
            <a:r>
              <a:rPr lang="en-US" dirty="0"/>
              <a:t> That implies when a UE has K SRs configured in a same time position, </a:t>
            </a:r>
            <a:endParaRPr lang="sv-SE" dirty="0"/>
          </a:p>
          <a:p>
            <a:pPr lvl="2"/>
            <a:r>
              <a:rPr lang="en-US" dirty="0"/>
              <a:t>For 1 or 2 bits HARQ-ACK, if K=0 or 1, ARI field in DCI indicates PUCCH format 0 or 1; otherwise, ARI field in DCI indicates PUCCH format 2 or 3 or 4.</a:t>
            </a:r>
          </a:p>
          <a:p>
            <a:pPr lvl="2"/>
            <a:r>
              <a:rPr lang="en-GB" b="1" dirty="0"/>
              <a:t>Supportive companies:</a:t>
            </a:r>
            <a:r>
              <a:rPr lang="en-GB" dirty="0"/>
              <a:t> Samsung, ZTE</a:t>
            </a:r>
            <a:endParaRPr lang="sv-SE" dirty="0"/>
          </a:p>
          <a:p>
            <a:pPr lvl="1"/>
            <a:endParaRPr lang="sv-SE" dirty="0"/>
          </a:p>
          <a:p>
            <a:endParaRPr lang="en-US" dirty="0"/>
          </a:p>
        </p:txBody>
      </p:sp>
    </p:spTree>
    <p:extLst>
      <p:ext uri="{BB962C8B-B14F-4D97-AF65-F5344CB8AC3E}">
        <p14:creationId xmlns:p14="http://schemas.microsoft.com/office/powerpoint/2010/main" val="420573279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1498</TotalTime>
  <Words>815</Words>
  <Application>Microsoft Office PowerPoint</Application>
  <PresentationFormat>Widescreen</PresentationFormat>
  <Paragraphs>50</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Times New Roman</vt:lpstr>
      <vt:lpstr>Office Theme</vt:lpstr>
      <vt:lpstr>Summary of offline discussion</vt:lpstr>
      <vt:lpstr>Proposal</vt:lpstr>
      <vt:lpstr>Background</vt:lpstr>
      <vt:lpstr>Proposal (offline consensus)</vt:lpstr>
      <vt:lpstr>Proposal</vt:lpstr>
      <vt:lpstr>Proposal 1  (AN PUCCH Format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Partially overlapped PUCCH resources</dc:title>
  <dc:creator>Sorour Falahati</dc:creator>
  <cp:lastModifiedBy>MCC: initial review</cp:lastModifiedBy>
  <cp:revision>216</cp:revision>
  <dcterms:created xsi:type="dcterms:W3CDTF">2018-04-17T09:35:33Z</dcterms:created>
  <dcterms:modified xsi:type="dcterms:W3CDTF">2018-04-20T07:47:53Z</dcterms:modified>
</cp:coreProperties>
</file>