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99" r:id="rId4"/>
    <p:sldId id="298" r:id="rId5"/>
    <p:sldId id="30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3" d="100"/>
          <a:sy n="83" d="100"/>
        </p:scale>
        <p:origin x="103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RMSI presence flag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R1-1721684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#91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U.S.A., November 27- December 1, 2017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54593" y="1116289"/>
            <a:ext cx="8496944" cy="5193027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dirty="0"/>
              <a:t>For measurement, SSB frequency location (except for cell defining SS/PBCH blocks of the serving cell which supports standalone access) may or may not be located on the sync raster</a:t>
            </a:r>
          </a:p>
          <a:p>
            <a:pPr lvl="0"/>
            <a:endParaRPr lang="en-GB" altLang="zh-CN" sz="2800" dirty="0"/>
          </a:p>
          <a:p>
            <a:pPr lvl="0"/>
            <a:r>
              <a:rPr lang="en-GB" altLang="zh-CN" sz="2800" dirty="0">
                <a:sym typeface="Wingdings" panose="05000000000000000000" pitchFamily="2" charset="2"/>
              </a:rPr>
              <a:t>PRB grid offset in PBCH </a:t>
            </a:r>
            <a:r>
              <a:rPr lang="en-US" sz="2800" dirty="0"/>
              <a:t>(SSB-subcarrier-offset)</a:t>
            </a:r>
            <a:endParaRPr lang="en-GB" altLang="zh-CN" sz="2800" dirty="0">
              <a:sym typeface="Wingdings" panose="05000000000000000000" pitchFamily="2" charset="2"/>
            </a:endParaRPr>
          </a:p>
          <a:p>
            <a:pPr lvl="1"/>
            <a:r>
              <a:rPr lang="en-GB" altLang="zh-CN" sz="2400" dirty="0">
                <a:sym typeface="Wingdings" panose="05000000000000000000" pitchFamily="2" charset="2"/>
              </a:rPr>
              <a:t>5 bits for below-6 (4 bits + </a:t>
            </a:r>
            <a:r>
              <a:rPr lang="en-US" altLang="zh-CN" sz="2400" dirty="0">
                <a:sym typeface="Wingdings" panose="05000000000000000000" pitchFamily="2" charset="2"/>
              </a:rPr>
              <a:t>5th bit is part of SSB-index-explicit for &lt;6 GHz</a:t>
            </a:r>
            <a:r>
              <a:rPr lang="en-GB" altLang="zh-CN" sz="2400" dirty="0">
                <a:sym typeface="Wingdings" panose="05000000000000000000" pitchFamily="2" charset="2"/>
              </a:rPr>
              <a:t>): (b0, …, b23) for grid offsets, and (b24, …, b31) are reserved </a:t>
            </a:r>
          </a:p>
          <a:p>
            <a:pPr lvl="1"/>
            <a:r>
              <a:rPr lang="en-GB" altLang="zh-CN" sz="2400" dirty="0">
                <a:sym typeface="Wingdings" panose="05000000000000000000" pitchFamily="2" charset="2"/>
              </a:rPr>
              <a:t>4 bits for above-6: (b0, …, b11) for grid offset, and (b12, …, b15) are reserved</a:t>
            </a:r>
          </a:p>
          <a:p>
            <a:endParaRPr lang="en-GB" altLang="zh-CN" sz="2800" dirty="0">
              <a:sym typeface="Wingdings" panose="05000000000000000000" pitchFamily="2" charset="2"/>
            </a:endParaRPr>
          </a:p>
          <a:p>
            <a:r>
              <a:rPr lang="en-GB" altLang="zh-CN" sz="2800" dirty="0"/>
              <a:t>For UE power savings, RMSI preference flag is to inform UE whether UE should search for RMSI or not</a:t>
            </a:r>
            <a:endParaRPr lang="en-GB" altLang="zh-CN" sz="2800" dirty="0">
              <a:sym typeface="Wingdings" panose="05000000000000000000" pitchFamily="2" charset="2"/>
            </a:endParaRPr>
          </a:p>
          <a:p>
            <a:endParaRPr lang="en-GB" altLang="zh-CN" sz="2800" dirty="0">
              <a:sym typeface="Wingdings" panose="05000000000000000000" pitchFamily="2" charset="2"/>
            </a:endParaRPr>
          </a:p>
          <a:p>
            <a:r>
              <a:rPr lang="en-GB" altLang="zh-CN" sz="2800" dirty="0">
                <a:sym typeface="Wingdings" panose="05000000000000000000" pitchFamily="2" charset="2"/>
              </a:rPr>
              <a:t>RMSI CORESET and timing configuration in PBCH is [8] bits (RMSI-PDCCH-Config)</a:t>
            </a:r>
          </a:p>
          <a:p>
            <a:pPr lvl="1"/>
            <a:r>
              <a:rPr lang="en-GB" altLang="zh-CN" sz="2400" dirty="0">
                <a:sym typeface="Wingdings" panose="05000000000000000000" pitchFamily="2" charset="2"/>
              </a:rPr>
              <a:t>If no RMSI is present,  these [8] bits can be used to indicate the sync raster UE should continue to search for cell-defining SSB </a:t>
            </a:r>
          </a:p>
          <a:p>
            <a:pPr marL="457200" lvl="1" indent="0">
              <a:buNone/>
            </a:pPr>
            <a:endParaRPr lang="en-GB" altLang="zh-CN" sz="2400" dirty="0">
              <a:sym typeface="Wingdings" panose="05000000000000000000" pitchFamily="2" charset="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8B3BA4F3-8FFC-4E82-8BC5-42CF644C26A3}"/>
              </a:ext>
            </a:extLst>
          </p:cNvPr>
          <p:cNvSpPr/>
          <p:nvPr/>
        </p:nvSpPr>
        <p:spPr>
          <a:xfrm>
            <a:off x="395536" y="1196752"/>
            <a:ext cx="8280920" cy="1224134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FB1F8EB-4D90-49F1-B934-1DB2B500BA02}"/>
              </a:ext>
            </a:extLst>
          </p:cNvPr>
          <p:cNvGrpSpPr/>
          <p:nvPr/>
        </p:nvGrpSpPr>
        <p:grpSpPr>
          <a:xfrm>
            <a:off x="7380312" y="1376985"/>
            <a:ext cx="1008112" cy="864096"/>
            <a:chOff x="5436096" y="1521001"/>
            <a:chExt cx="2194560" cy="864096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FD11BAC-9F84-4199-A269-EC3F43F419F9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1521001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BC479DE-5E30-46FC-949E-2D1EFD434F05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1809033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C3407D8-3FB8-4A33-9A8C-889FA245612B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2385097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9CB371A-4691-4E38-9619-C28A2FD2ED03}"/>
                  </a:ext>
                </a:extLst>
              </p:cNvPr>
              <p:cNvSpPr txBox="1"/>
              <p:nvPr/>
            </p:nvSpPr>
            <p:spPr>
              <a:xfrm>
                <a:off x="6017301" y="1196752"/>
                <a:ext cx="307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9CB371A-4691-4E38-9619-C28A2FD2E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7301" y="1196752"/>
                <a:ext cx="307777" cy="276999"/>
              </a:xfrm>
              <a:prstGeom prst="rect">
                <a:avLst/>
              </a:prstGeom>
              <a:blipFill>
                <a:blip r:embed="rId2"/>
                <a:stretch>
                  <a:fillRect l="-27451" t="-2174" r="-25490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D84AA2A-37BB-4538-AA59-6923A8BD276A}"/>
                  </a:ext>
                </a:extLst>
              </p:cNvPr>
              <p:cNvSpPr txBox="1"/>
              <p:nvPr/>
            </p:nvSpPr>
            <p:spPr>
              <a:xfrm>
                <a:off x="6006004" y="1566713"/>
                <a:ext cx="7149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dirty="0"/>
                  <a:t> + d0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D84AA2A-37BB-4538-AA59-6923A8BD27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6004" y="1566713"/>
                <a:ext cx="714939" cy="276999"/>
              </a:xfrm>
              <a:prstGeom prst="rect">
                <a:avLst/>
              </a:prstGeom>
              <a:blipFill>
                <a:blip r:embed="rId3"/>
                <a:stretch>
                  <a:fillRect l="-15254" t="-28889" r="-18644" b="-5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282D1CC-2293-494E-B927-159E41041B0A}"/>
                  </a:ext>
                </a:extLst>
              </p:cNvPr>
              <p:cNvSpPr txBox="1"/>
              <p:nvPr/>
            </p:nvSpPr>
            <p:spPr>
              <a:xfrm>
                <a:off x="5919008" y="2108098"/>
                <a:ext cx="122950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0+255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282D1CC-2293-494E-B927-159E41041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9008" y="2108098"/>
                <a:ext cx="1229503" cy="276999"/>
              </a:xfrm>
              <a:prstGeom prst="rect">
                <a:avLst/>
              </a:prstGeom>
              <a:blipFill>
                <a:blip r:embed="rId4"/>
                <a:stretch>
                  <a:fillRect l="-6436" t="-2222" r="-4455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96E2264-DAE1-4A9F-8883-EC30BFD5FE88}"/>
                  </a:ext>
                </a:extLst>
              </p:cNvPr>
              <p:cNvSpPr txBox="1"/>
              <p:nvPr/>
            </p:nvSpPr>
            <p:spPr>
              <a:xfrm>
                <a:off x="6038445" y="2564904"/>
                <a:ext cx="307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96E2264-DAE1-4A9F-8883-EC30BFD5F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445" y="2564904"/>
                <a:ext cx="307777" cy="276999"/>
              </a:xfrm>
              <a:prstGeom prst="rect">
                <a:avLst/>
              </a:prstGeom>
              <a:blipFill>
                <a:blip r:embed="rId5"/>
                <a:stretch>
                  <a:fillRect l="-28000" t="-2222" r="-28000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D168FDB-E734-4A05-BE3E-FBFEBEEA74E2}"/>
                  </a:ext>
                </a:extLst>
              </p:cNvPr>
              <p:cNvSpPr txBox="1"/>
              <p:nvPr/>
            </p:nvSpPr>
            <p:spPr>
              <a:xfrm>
                <a:off x="6027148" y="2934865"/>
                <a:ext cx="7149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/>
                  <a:t> + d1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D168FDB-E734-4A05-BE3E-FBFEBEEA74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7148" y="2934865"/>
                <a:ext cx="714939" cy="276999"/>
              </a:xfrm>
              <a:prstGeom prst="rect">
                <a:avLst/>
              </a:prstGeom>
              <a:blipFill>
                <a:blip r:embed="rId6"/>
                <a:stretch>
                  <a:fillRect l="-15385" t="-28261" r="-18803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C6CDA1E-33E1-4584-9F70-623610851E26}"/>
                  </a:ext>
                </a:extLst>
              </p:cNvPr>
              <p:cNvSpPr txBox="1"/>
              <p:nvPr/>
            </p:nvSpPr>
            <p:spPr>
              <a:xfrm>
                <a:off x="5940152" y="3476250"/>
                <a:ext cx="122950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1+255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C6CDA1E-33E1-4584-9F70-623610851E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3476250"/>
                <a:ext cx="1229504" cy="276999"/>
              </a:xfrm>
              <a:prstGeom prst="rect">
                <a:avLst/>
              </a:prstGeom>
              <a:blipFill>
                <a:blip r:embed="rId7"/>
                <a:stretch>
                  <a:fillRect l="-6436" t="-2174" r="-4455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85D3901-472B-4B22-AD41-8205B8E36EDC}"/>
                  </a:ext>
                </a:extLst>
              </p:cNvPr>
              <p:cNvSpPr txBox="1"/>
              <p:nvPr/>
            </p:nvSpPr>
            <p:spPr>
              <a:xfrm>
                <a:off x="6038445" y="3897265"/>
                <a:ext cx="307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85D3901-472B-4B22-AD41-8205B8E36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445" y="3897265"/>
                <a:ext cx="307777" cy="276999"/>
              </a:xfrm>
              <a:prstGeom prst="rect">
                <a:avLst/>
              </a:prstGeom>
              <a:blipFill>
                <a:blip r:embed="rId8"/>
                <a:stretch>
                  <a:fillRect l="-28000" t="-2174" r="-28000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18FF0DB-E1F1-43AA-92A4-8B003605E4DE}"/>
                  </a:ext>
                </a:extLst>
              </p:cNvPr>
              <p:cNvSpPr txBox="1"/>
              <p:nvPr/>
            </p:nvSpPr>
            <p:spPr>
              <a:xfrm>
                <a:off x="6027148" y="4267226"/>
                <a:ext cx="7149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dirty="0"/>
                  <a:t> + d2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18FF0DB-E1F1-43AA-92A4-8B003605E4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7148" y="4267226"/>
                <a:ext cx="714939" cy="276999"/>
              </a:xfrm>
              <a:prstGeom prst="rect">
                <a:avLst/>
              </a:prstGeom>
              <a:blipFill>
                <a:blip r:embed="rId9"/>
                <a:stretch>
                  <a:fillRect l="-15385" t="-28889" r="-18803" b="-5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A9726AC-4841-4B24-B662-2C3DC659C812}"/>
                  </a:ext>
                </a:extLst>
              </p:cNvPr>
              <p:cNvSpPr txBox="1"/>
              <p:nvPr/>
            </p:nvSpPr>
            <p:spPr>
              <a:xfrm>
                <a:off x="5940152" y="4808611"/>
                <a:ext cx="117269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2+255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2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A9726AC-4841-4B24-B662-2C3DC659C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4808611"/>
                <a:ext cx="1172693" cy="276999"/>
              </a:xfrm>
              <a:prstGeom prst="rect">
                <a:avLst/>
              </a:prstGeom>
              <a:blipFill>
                <a:blip r:embed="rId10"/>
                <a:stretch>
                  <a:fillRect l="-9326" t="-28889" r="-11399" b="-5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4C14A75-8F14-4FB0-8B4F-CF245DEA8F0E}"/>
                  </a:ext>
                </a:extLst>
              </p:cNvPr>
              <p:cNvSpPr txBox="1"/>
              <p:nvPr/>
            </p:nvSpPr>
            <p:spPr>
              <a:xfrm>
                <a:off x="6038445" y="5193409"/>
                <a:ext cx="307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4C14A75-8F14-4FB0-8B4F-CF245DEA8F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445" y="5193409"/>
                <a:ext cx="307777" cy="276999"/>
              </a:xfrm>
              <a:prstGeom prst="rect">
                <a:avLst/>
              </a:prstGeom>
              <a:blipFill>
                <a:blip r:embed="rId11"/>
                <a:stretch>
                  <a:fillRect l="-36000" t="-2222" r="-20000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3AA4174-19FB-4A13-BA2F-0906CF866B4F}"/>
                  </a:ext>
                </a:extLst>
              </p:cNvPr>
              <p:cNvSpPr txBox="1"/>
              <p:nvPr/>
            </p:nvSpPr>
            <p:spPr>
              <a:xfrm>
                <a:off x="6027148" y="5563370"/>
                <a:ext cx="7149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dirty="0"/>
                  <a:t> + d3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3AA4174-19FB-4A13-BA2F-0906CF866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7148" y="5563370"/>
                <a:ext cx="714939" cy="276999"/>
              </a:xfrm>
              <a:prstGeom prst="rect">
                <a:avLst/>
              </a:prstGeom>
              <a:blipFill>
                <a:blip r:embed="rId12"/>
                <a:stretch>
                  <a:fillRect l="-15385" t="-28889" r="-18803" b="-5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9F7B1AE-0DA2-4589-AF12-A4ED9D95EBDB}"/>
                  </a:ext>
                </a:extLst>
              </p:cNvPr>
              <p:cNvSpPr txBox="1"/>
              <p:nvPr/>
            </p:nvSpPr>
            <p:spPr>
              <a:xfrm>
                <a:off x="5868144" y="6104329"/>
                <a:ext cx="122950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3+255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9F7B1AE-0DA2-4589-AF12-A4ED9D95E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6104329"/>
                <a:ext cx="1229504" cy="276999"/>
              </a:xfrm>
              <a:prstGeom prst="rect">
                <a:avLst/>
              </a:prstGeom>
              <a:blipFill>
                <a:blip r:embed="rId13"/>
                <a:stretch>
                  <a:fillRect l="-6468" t="-2174" r="-4975" b="-3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ectangle 34">
            <a:extLst>
              <a:ext uri="{FF2B5EF4-FFF2-40B4-BE49-F238E27FC236}">
                <a16:creationId xmlns:a16="http://schemas.microsoft.com/office/drawing/2014/main" id="{7AE3BF9E-1F25-44B8-88DB-4B3201AB91E3}"/>
              </a:ext>
            </a:extLst>
          </p:cNvPr>
          <p:cNvSpPr/>
          <p:nvPr/>
        </p:nvSpPr>
        <p:spPr>
          <a:xfrm>
            <a:off x="395536" y="2564906"/>
            <a:ext cx="8280920" cy="122413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D9E754B-98EB-4537-B77B-01613A47DE0A}"/>
              </a:ext>
            </a:extLst>
          </p:cNvPr>
          <p:cNvSpPr/>
          <p:nvPr/>
        </p:nvSpPr>
        <p:spPr>
          <a:xfrm>
            <a:off x="395536" y="3933058"/>
            <a:ext cx="8280920" cy="1224134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5C9DE55-7D70-4533-B0F2-4FDC0E8F9242}"/>
              </a:ext>
            </a:extLst>
          </p:cNvPr>
          <p:cNvSpPr/>
          <p:nvPr/>
        </p:nvSpPr>
        <p:spPr>
          <a:xfrm>
            <a:off x="395536" y="5229202"/>
            <a:ext cx="8280920" cy="122413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44F2A2A1-A0DF-4344-9267-62668ECBB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715" y="384621"/>
            <a:ext cx="3610744" cy="676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CN" dirty="0">
                <a:sym typeface="Wingdings" panose="05000000000000000000" pitchFamily="2" charset="2"/>
              </a:rPr>
              <a:t>RMSI-PDCCH-Config</a:t>
            </a:r>
            <a:endParaRPr lang="en-US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6F3AB06-7CD3-4A5F-921A-0005F90DD9A7}"/>
              </a:ext>
            </a:extLst>
          </p:cNvPr>
          <p:cNvGrpSpPr/>
          <p:nvPr/>
        </p:nvGrpSpPr>
        <p:grpSpPr>
          <a:xfrm>
            <a:off x="7380312" y="2780928"/>
            <a:ext cx="1008112" cy="864096"/>
            <a:chOff x="5436096" y="1521001"/>
            <a:chExt cx="2194560" cy="864096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BE233A7C-3A5E-4BE1-943F-B2E6A44B7BB3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1521001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4CD9828-AB48-4D26-B55E-7C4EF4A75993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1809033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3718C7C-9A27-4D01-8148-093912495463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2385097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55762D9-A407-41E4-8B02-0778C664D417}"/>
              </a:ext>
            </a:extLst>
          </p:cNvPr>
          <p:cNvGrpSpPr/>
          <p:nvPr/>
        </p:nvGrpSpPr>
        <p:grpSpPr>
          <a:xfrm>
            <a:off x="7452320" y="4149080"/>
            <a:ext cx="1008112" cy="864096"/>
            <a:chOff x="5436096" y="1521001"/>
            <a:chExt cx="2194560" cy="864096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4CB9960-29FD-4382-8AA9-F80C7349837A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1521001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1B2DF46-C36B-4EE0-92EB-BE732084E7C8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1809033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91841230-BB83-4F67-8533-BE2A4E6C7AB1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2385097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ADEFFE7-ED98-4050-BCC0-E935885FDE28}"/>
              </a:ext>
            </a:extLst>
          </p:cNvPr>
          <p:cNvGrpSpPr/>
          <p:nvPr/>
        </p:nvGrpSpPr>
        <p:grpSpPr>
          <a:xfrm>
            <a:off x="7460054" y="5445224"/>
            <a:ext cx="1008112" cy="864096"/>
            <a:chOff x="5436096" y="1521001"/>
            <a:chExt cx="2194560" cy="864096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9D583B9-AE82-4529-A4E2-A8ADFE390619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1521001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BDF5FEFB-3A65-4B67-BDEC-DFBCE713D8A2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1809033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A54676A-9877-45ED-9C8A-081B01C1ECC4}"/>
                </a:ext>
              </a:extLst>
            </p:cNvPr>
            <p:cNvCxnSpPr>
              <a:cxnSpLocks/>
            </p:cNvCxnSpPr>
            <p:nvPr/>
          </p:nvCxnSpPr>
          <p:spPr>
            <a:xfrm>
              <a:off x="5436096" y="2385097"/>
              <a:ext cx="219456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67B82045-8454-4284-8065-6934AF0BE966}"/>
              </a:ext>
            </a:extLst>
          </p:cNvPr>
          <p:cNvSpPr/>
          <p:nvPr/>
        </p:nvSpPr>
        <p:spPr>
          <a:xfrm>
            <a:off x="899592" y="1159663"/>
            <a:ext cx="25699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d24 (&lt;6GHz), d12(&gt;6GHz)</a:t>
            </a:r>
          </a:p>
          <a:p>
            <a:endParaRPr lang="en-US" dirty="0"/>
          </a:p>
          <a:p>
            <a:r>
              <a:rPr lang="en-US" dirty="0"/>
              <a:t>No RMSI + offset 0 from </a:t>
            </a:r>
          </a:p>
          <a:p>
            <a:r>
              <a:rPr lang="en-US" dirty="0"/>
              <a:t>current sync raster 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8BB6136F-A030-437C-900C-968ECA7F6358}"/>
              </a:ext>
            </a:extLst>
          </p:cNvPr>
          <p:cNvSpPr/>
          <p:nvPr/>
        </p:nvSpPr>
        <p:spPr>
          <a:xfrm>
            <a:off x="827584" y="2588711"/>
            <a:ext cx="25699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d25 (&lt;6GHz), d13(&gt;6GHz)</a:t>
            </a:r>
          </a:p>
          <a:p>
            <a:endParaRPr lang="en-US" dirty="0"/>
          </a:p>
          <a:p>
            <a:r>
              <a:rPr lang="en-US" dirty="0"/>
              <a:t>No RMSI + offset 1 from </a:t>
            </a:r>
          </a:p>
          <a:p>
            <a:r>
              <a:rPr lang="en-US" dirty="0"/>
              <a:t>current sync raster 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6AAFBAE-C985-4D1B-8D2A-AE733E6BF9DD}"/>
              </a:ext>
            </a:extLst>
          </p:cNvPr>
          <p:cNvSpPr/>
          <p:nvPr/>
        </p:nvSpPr>
        <p:spPr>
          <a:xfrm>
            <a:off x="827584" y="3944060"/>
            <a:ext cx="25474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d26 (&lt;6GHz), d14(&gt;6GHz)</a:t>
            </a:r>
          </a:p>
          <a:p>
            <a:endParaRPr lang="en-US" dirty="0"/>
          </a:p>
          <a:p>
            <a:r>
              <a:rPr lang="en-US" dirty="0"/>
              <a:t>No RMSI + offset 2 from </a:t>
            </a:r>
          </a:p>
          <a:p>
            <a:r>
              <a:rPr lang="en-US" dirty="0"/>
              <a:t>current sync raster 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3820709-FC11-440C-AF67-2B57E30028B6}"/>
              </a:ext>
            </a:extLst>
          </p:cNvPr>
          <p:cNvSpPr/>
          <p:nvPr/>
        </p:nvSpPr>
        <p:spPr>
          <a:xfrm>
            <a:off x="827584" y="5301210"/>
            <a:ext cx="25699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d27 (&lt;6GHz), d15(&gt;6GHz)</a:t>
            </a:r>
          </a:p>
          <a:p>
            <a:endParaRPr lang="en-US" dirty="0"/>
          </a:p>
          <a:p>
            <a:r>
              <a:rPr lang="en-US" dirty="0"/>
              <a:t>No RMSI + offset 3 from </a:t>
            </a:r>
          </a:p>
          <a:p>
            <a:r>
              <a:rPr lang="en-US" dirty="0"/>
              <a:t>current sync raster 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E70FF8A-203F-429A-A0D6-3883E950CDDB}"/>
              </a:ext>
            </a:extLst>
          </p:cNvPr>
          <p:cNvSpPr/>
          <p:nvPr/>
        </p:nvSpPr>
        <p:spPr>
          <a:xfrm>
            <a:off x="423267" y="325972"/>
            <a:ext cx="41127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/>
              <a:t>SSB-subcarrier-offset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2A4CBC6A-3EBF-4DF4-ADDB-0D0420D6B62A}"/>
              </a:ext>
            </a:extLst>
          </p:cNvPr>
          <p:cNvCxnSpPr>
            <a:cxnSpLocks/>
          </p:cNvCxnSpPr>
          <p:nvPr/>
        </p:nvCxnSpPr>
        <p:spPr>
          <a:xfrm>
            <a:off x="4788024" y="404664"/>
            <a:ext cx="0" cy="604867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702EC492-8125-4709-8FA3-4879F3AF6672}"/>
              </a:ext>
            </a:extLst>
          </p:cNvPr>
          <p:cNvSpPr/>
          <p:nvPr/>
        </p:nvSpPr>
        <p:spPr>
          <a:xfrm>
            <a:off x="5940152" y="6511759"/>
            <a:ext cx="2766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4*256 sync raster positions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DFF2FD6-AC6D-4818-AF2C-4497D77E1996}"/>
              </a:ext>
            </a:extLst>
          </p:cNvPr>
          <p:cNvCxnSpPr/>
          <p:nvPr/>
        </p:nvCxnSpPr>
        <p:spPr>
          <a:xfrm>
            <a:off x="7812360" y="1843712"/>
            <a:ext cx="0" cy="26438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D37C381-23CC-4264-80D9-D5A6E887A148}"/>
              </a:ext>
            </a:extLst>
          </p:cNvPr>
          <p:cNvCxnSpPr/>
          <p:nvPr/>
        </p:nvCxnSpPr>
        <p:spPr>
          <a:xfrm>
            <a:off x="7812360" y="3236622"/>
            <a:ext cx="0" cy="26438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01ACBCD-F858-4C2B-A6CF-2F4295A0902D}"/>
              </a:ext>
            </a:extLst>
          </p:cNvPr>
          <p:cNvCxnSpPr/>
          <p:nvPr/>
        </p:nvCxnSpPr>
        <p:spPr>
          <a:xfrm>
            <a:off x="7884368" y="4604774"/>
            <a:ext cx="0" cy="26438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D8C1846-4A28-40FE-BBA6-E80D28800014}"/>
              </a:ext>
            </a:extLst>
          </p:cNvPr>
          <p:cNvCxnSpPr/>
          <p:nvPr/>
        </p:nvCxnSpPr>
        <p:spPr>
          <a:xfrm>
            <a:off x="7956376" y="5900918"/>
            <a:ext cx="0" cy="26438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7327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20E67-AEC2-4414-BC11-F7F21BF62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17C44-F2EE-4412-9A06-017B8E778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RMSI presence is indicated by reserved value(s) in SSB-subcarrier-offset</a:t>
            </a:r>
          </a:p>
          <a:p>
            <a:endParaRPr lang="en-US" dirty="0"/>
          </a:p>
          <a:p>
            <a:r>
              <a:rPr lang="en-GB" altLang="zh-CN" dirty="0">
                <a:sym typeface="Wingdings" panose="05000000000000000000" pitchFamily="2" charset="2"/>
              </a:rPr>
              <a:t>If no RMSI is present, RMSI-PDCCH-Config is used to signal the next sync raster that UE should search for cell-defining SSB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482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8ECC5-4DAF-467F-9E08-8EBE7DC3B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RRC parameters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AD6B5B-8D7B-4AEF-B6CB-52D9C875B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21" y="2234200"/>
            <a:ext cx="8568957" cy="23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91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20462</TotalTime>
  <Words>349</Words>
  <Application>Microsoft Office PowerPoint</Application>
  <PresentationFormat>On-screen Show (4:3)</PresentationFormat>
  <Paragraphs>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Cambria Math</vt:lpstr>
      <vt:lpstr>Wingdings</vt:lpstr>
      <vt:lpstr>Office Theme</vt:lpstr>
      <vt:lpstr>WF on RMSI presence flag</vt:lpstr>
      <vt:lpstr>Background</vt:lpstr>
      <vt:lpstr>PowerPoint Presentation</vt:lpstr>
      <vt:lpstr>Proposals</vt:lpstr>
      <vt:lpstr>Related RRC parameters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Hung Ly</cp:lastModifiedBy>
  <cp:revision>1284</cp:revision>
  <dcterms:created xsi:type="dcterms:W3CDTF">2015-04-22T00:12:23Z</dcterms:created>
  <dcterms:modified xsi:type="dcterms:W3CDTF">2017-12-01T16:59:02Z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