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87" r:id="rId3"/>
    <p:sldId id="305" r:id="rId4"/>
    <p:sldId id="314" r:id="rId5"/>
    <p:sldId id="297" r:id="rId6"/>
    <p:sldId id="306" r:id="rId7"/>
    <p:sldId id="307" r:id="rId8"/>
    <p:sldId id="308" r:id="rId9"/>
    <p:sldId id="309" r:id="rId10"/>
    <p:sldId id="310" r:id="rId11"/>
    <p:sldId id="31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5332" autoAdjust="0"/>
  </p:normalViewPr>
  <p:slideViewPr>
    <p:cSldViewPr>
      <p:cViewPr varScale="1">
        <p:scale>
          <a:sx n="117" d="100"/>
          <a:sy n="117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WG1#91	</a:t>
            </a:r>
            <a:r>
              <a:rPr lang="en-US" sz="2400" b="1" dirty="0" smtClean="0"/>
              <a:t>			</a:t>
            </a:r>
            <a:r>
              <a:rPr lang="en-US" sz="2400" b="1" dirty="0" smtClean="0"/>
              <a:t>R1-1721629</a:t>
            </a:r>
            <a:endParaRPr lang="en-US" sz="2400" b="1" dirty="0"/>
          </a:p>
          <a:p>
            <a:r>
              <a:rPr lang="en-US" sz="2400" b="1" dirty="0"/>
              <a:t>Reno, USA, November 27th – December 1st,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132856"/>
            <a:ext cx="838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Frequency Offset Indication for TDM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cenario where SS BW and RMSI BW are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onfined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within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UE Minimum Bandwidth 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29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30 kHz, TX BW = 20 MHz (</a:t>
            </a:r>
            <a:r>
              <a:rPr lang="en-US" sz="1800" dirty="0" smtClean="0">
                <a:solidFill>
                  <a:srgbClr val="FF0000"/>
                </a:solidFill>
              </a:rPr>
              <a:t>[50] PRB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3 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6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0668"/>
            <a:ext cx="5561220" cy="6306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14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461185"/>
              </p:ext>
            </p:extLst>
          </p:nvPr>
        </p:nvGraphicFramePr>
        <p:xfrm>
          <a:off x="1583668" y="3068960"/>
          <a:ext cx="6290680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652"/>
                <a:gridCol w="874489"/>
                <a:gridCol w="1382257"/>
                <a:gridCol w="1354048"/>
                <a:gridCol w="1918234"/>
              </a:tblGrid>
              <a:tr h="59333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SS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BW</a:t>
                      </a:r>
                    </a:p>
                    <a:p>
                      <a:pPr algn="ctr"/>
                      <a:r>
                        <a:rPr lang="en-US" sz="1400" dirty="0" smtClean="0"/>
                        <a:t>(PRB in CORESET numerology)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Min # configurations of frequency offset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Center frequency</a:t>
                      </a:r>
                      <a:r>
                        <a:rPr lang="en-US" sz="1400" baseline="0" dirty="0" smtClean="0"/>
                        <a:t> o</a:t>
                      </a:r>
                      <a:r>
                        <a:rPr lang="en-US" sz="1400" dirty="0" smtClean="0"/>
                        <a:t>ffset value</a:t>
                      </a:r>
                      <a:r>
                        <a:rPr lang="en-US" sz="1400" baseline="0" dirty="0" smtClean="0"/>
                        <a:t> in </a:t>
                      </a:r>
                      <a:r>
                        <a:rPr lang="en-US" sz="1400" dirty="0" smtClean="0"/>
                        <a:t>PRB of CORESET numerology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</a:t>
                      </a:r>
                      <a:r>
                        <a:rPr lang="en-US" sz="1400" baseline="0" dirty="0" smtClean="0"/>
                        <a:t>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 0,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-2a, 0, 2a</a:t>
                      </a:r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95536" y="1124744"/>
            <a:ext cx="8388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configuration of frequency offset for scenario, where the total bandwidth covering that of the SS/PBCH blocks and the initial active DL BWP containing RMSI CORESET when they occur in different time instances is confined within </a:t>
            </a:r>
            <a:r>
              <a:rPr lang="en-US" dirty="0" smtClean="0"/>
              <a:t>UE minimum bandwidth</a:t>
            </a:r>
            <a:r>
              <a:rPr lang="en-US" dirty="0"/>
              <a:t>, is </a:t>
            </a:r>
            <a:r>
              <a:rPr lang="en-US" dirty="0" smtClean="0"/>
              <a:t>summarized in the following table.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UE min BW assumed as 20 MHz for &lt;6 GHz and 100 MHz for &gt;6 GHz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a = </a:t>
            </a:r>
            <a:r>
              <a:rPr lang="en-US" dirty="0"/>
              <a:t>CORESET SCS / SS </a:t>
            </a:r>
            <a:r>
              <a:rPr lang="en-US" dirty="0" smtClean="0"/>
              <a:t>SCS in the table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78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The frequency offset between the center/edge of SS/PBCH block and RMSI CORESET requires indication</a:t>
            </a:r>
          </a:p>
          <a:p>
            <a:r>
              <a:rPr lang="en-US" sz="2000" dirty="0" smtClean="0"/>
              <a:t>With PRB grid offset indication (e.g. “floating sync”), one can assume </a:t>
            </a:r>
            <a:r>
              <a:rPr lang="en-US" sz="2000" dirty="0"/>
              <a:t>the SS/PBCH block and RMSI </a:t>
            </a:r>
            <a:r>
              <a:rPr lang="en-US" sz="2000" dirty="0" smtClean="0"/>
              <a:t>CORESET are PRB level aligned.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This summary focuses on the scenario where the </a:t>
            </a:r>
            <a:r>
              <a:rPr lang="en-US" sz="2000" dirty="0">
                <a:solidFill>
                  <a:srgbClr val="FF0000"/>
                </a:solidFill>
              </a:rPr>
              <a:t>total bandwidth covering that of the SS/PBCH blocks and the initial active DL BWP containing RMSI CORESET when they occur in different time instances is confined within </a:t>
            </a:r>
            <a:r>
              <a:rPr lang="en-US" sz="2000" dirty="0" smtClean="0">
                <a:solidFill>
                  <a:srgbClr val="FF0000"/>
                </a:solidFill>
              </a:rPr>
              <a:t>UE minimum bandwidth </a:t>
            </a:r>
          </a:p>
          <a:p>
            <a:r>
              <a:rPr lang="en-US" sz="2000" dirty="0" smtClean="0"/>
              <a:t>RAN4 agreed that the channel raster for &lt;6 GHz is either 15 kHz or 100 kHz and the channel raster for &gt;6 GHz is 60 kHz.</a:t>
            </a:r>
          </a:p>
          <a:p>
            <a:r>
              <a:rPr lang="en-US" sz="2000" dirty="0" smtClean="0"/>
              <a:t>SS/PBCH block is assumed to be aligned on an SS raster</a:t>
            </a:r>
          </a:p>
          <a:p>
            <a:r>
              <a:rPr lang="en-US" sz="2000" dirty="0" smtClean="0"/>
              <a:t>TX channel shifts by the granularity of a PRB level CH raster</a:t>
            </a:r>
          </a:p>
          <a:p>
            <a:r>
              <a:rPr lang="en-US" sz="2000" dirty="0" smtClean="0"/>
              <a:t>RAN1 should strive for minimum number of configurations on the relative frequency location </a:t>
            </a:r>
            <a:r>
              <a:rPr lang="en-US" sz="2000" dirty="0"/>
              <a:t>between SS/PBCH block and RMSI </a:t>
            </a:r>
            <a:r>
              <a:rPr lang="en-US" sz="2000" dirty="0" smtClean="0"/>
              <a:t>CORESET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Examples shown in this summary do not imply the corresponding combination of SS numerology, RMSI numerology and CORESET BW has to be supported 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/>
          </a:bodyPr>
          <a:lstStyle/>
          <a:p>
            <a:r>
              <a:rPr lang="en-US" sz="1800" dirty="0" smtClean="0"/>
              <a:t>RAN4 Agreement </a:t>
            </a:r>
            <a:r>
              <a:rPr lang="en-US" sz="1800" dirty="0"/>
              <a:t>on spectral utilization for below </a:t>
            </a:r>
            <a:r>
              <a:rPr lang="en-US" sz="1800" dirty="0" smtClean="0"/>
              <a:t>6GHz (</a:t>
            </a:r>
            <a:r>
              <a:rPr lang="en-US" altLang="zh-CN" sz="1800" b="1" dirty="0">
                <a:latin typeface="Calibri" pitchFamily="34" charset="0"/>
              </a:rPr>
              <a:t>R4-1709075</a:t>
            </a:r>
            <a:r>
              <a:rPr lang="en-US" sz="1800" dirty="0" smtClean="0"/>
              <a:t>)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RAN4 </a:t>
            </a:r>
            <a:r>
              <a:rPr lang="en-US" sz="1800" dirty="0"/>
              <a:t>Agreement on spectral utilization for </a:t>
            </a:r>
            <a:r>
              <a:rPr lang="en-US" sz="1800" dirty="0" smtClean="0"/>
              <a:t>above 6GHz (</a:t>
            </a:r>
            <a:r>
              <a:rPr lang="en-US" altLang="zh-CN" sz="1800" b="1" dirty="0">
                <a:latin typeface="Calibri" pitchFamily="34" charset="0"/>
              </a:rPr>
              <a:t>R4-1709075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08820"/>
            <a:ext cx="7974645" cy="1533365"/>
          </a:xfrm>
          <a:prstGeom prst="rect">
            <a:avLst/>
          </a:prstGeom>
        </p:spPr>
      </p:pic>
      <p:pic>
        <p:nvPicPr>
          <p:cNvPr id="5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64" y="4113076"/>
            <a:ext cx="3888432" cy="121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3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Summary of the configuring method</a:t>
            </a:r>
          </a:p>
          <a:p>
            <a:pPr lvl="1"/>
            <a:r>
              <a:rPr lang="en-US" sz="1800" dirty="0" smtClean="0"/>
              <a:t>Within each TX BW, which is larger than min CH BW, find the center BW corresponds </a:t>
            </a:r>
            <a:r>
              <a:rPr lang="en-US" sz="1800" dirty="0"/>
              <a:t>to min CH </a:t>
            </a:r>
            <a:r>
              <a:rPr lang="en-US" sz="1800" dirty="0" smtClean="0"/>
              <a:t>BW, and use the SS/PBCH block within the min CH BW as the reference</a:t>
            </a:r>
          </a:p>
          <a:p>
            <a:pPr lvl="1"/>
            <a:r>
              <a:rPr lang="en-US" sz="1800" dirty="0" smtClean="0"/>
              <a:t>The BW of SS/PBCH block does not exceed the central 24/a PRBs where a = CORESET SCS / SS SCS</a:t>
            </a:r>
          </a:p>
          <a:p>
            <a:pPr lvl="1"/>
            <a:r>
              <a:rPr lang="en-US" sz="1800" dirty="0" smtClean="0"/>
              <a:t>In this way, the minimum number of configurations can be achieved, and RMSI BW is guaranteed to be within the TX BW</a:t>
            </a:r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32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TX BW = </a:t>
            </a:r>
            <a:r>
              <a:rPr lang="en-US" sz="1800" dirty="0"/>
              <a:t>1</a:t>
            </a:r>
            <a:r>
              <a:rPr lang="en-US" sz="1800" dirty="0" smtClean="0"/>
              <a:t>0 MHz (</a:t>
            </a:r>
            <a:r>
              <a:rPr lang="en-US" sz="1800" dirty="0" smtClean="0">
                <a:solidFill>
                  <a:srgbClr val="FF0000"/>
                </a:solidFill>
              </a:rPr>
              <a:t>52 PRBs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Note that the configurations </a:t>
            </a:r>
            <a:r>
              <a:rPr lang="en-US" sz="1400" dirty="0">
                <a:solidFill>
                  <a:srgbClr val="FF0000"/>
                </a:solidFill>
              </a:rPr>
              <a:t>TX BW = 10 MHz </a:t>
            </a:r>
            <a:r>
              <a:rPr lang="en-US" sz="1400" dirty="0" smtClean="0">
                <a:solidFill>
                  <a:srgbClr val="FF0000"/>
                </a:solidFill>
              </a:rPr>
              <a:t>will be reused for </a:t>
            </a:r>
            <a:r>
              <a:rPr lang="en-US" sz="1400" dirty="0">
                <a:solidFill>
                  <a:srgbClr val="FF0000"/>
                </a:solidFill>
              </a:rPr>
              <a:t>TX BW = </a:t>
            </a:r>
            <a:r>
              <a:rPr lang="en-US" sz="1400" dirty="0" smtClean="0">
                <a:solidFill>
                  <a:srgbClr val="FF0000"/>
                </a:solidFill>
              </a:rPr>
              <a:t>20 </a:t>
            </a:r>
            <a:r>
              <a:rPr lang="en-US" sz="1400" dirty="0">
                <a:solidFill>
                  <a:srgbClr val="FF0000"/>
                </a:solidFill>
              </a:rPr>
              <a:t>MHz 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1916832"/>
            <a:ext cx="6912768" cy="485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TX BW = 20 MHz (</a:t>
            </a:r>
            <a:r>
              <a:rPr lang="en-US" sz="1800" dirty="0" smtClean="0">
                <a:solidFill>
                  <a:srgbClr val="FF0000"/>
                </a:solidFill>
              </a:rPr>
              <a:t>106 PRBs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96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/>
              <a:t>1</a:t>
            </a:r>
            <a:r>
              <a:rPr lang="en-US" sz="1400" dirty="0" smtClean="0"/>
              <a:t> configuration is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1457"/>
            <a:ext cx="4140460" cy="661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84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73" y="152636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/>
              <a:t>3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30 kHz, TX BW = </a:t>
            </a:r>
            <a:r>
              <a:rPr lang="en-US" sz="1800" dirty="0"/>
              <a:t>1</a:t>
            </a:r>
            <a:r>
              <a:rPr lang="en-US" sz="1800" dirty="0" smtClean="0"/>
              <a:t>0 MHz (</a:t>
            </a:r>
            <a:r>
              <a:rPr lang="en-US" sz="1800" dirty="0" smtClean="0">
                <a:solidFill>
                  <a:srgbClr val="FF0000"/>
                </a:solidFill>
              </a:rPr>
              <a:t>52 PRBs for SS and 24 PRBs for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24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Note that the configurations </a:t>
            </a:r>
            <a:r>
              <a:rPr lang="en-US" sz="1400" dirty="0">
                <a:solidFill>
                  <a:srgbClr val="FF0000"/>
                </a:solidFill>
              </a:rPr>
              <a:t>TX BW = 10 MHz </a:t>
            </a:r>
            <a:r>
              <a:rPr lang="en-US" sz="1400" dirty="0" smtClean="0">
                <a:solidFill>
                  <a:srgbClr val="FF0000"/>
                </a:solidFill>
              </a:rPr>
              <a:t>will be reused for </a:t>
            </a:r>
            <a:r>
              <a:rPr lang="en-US" sz="1400" dirty="0">
                <a:solidFill>
                  <a:srgbClr val="FF0000"/>
                </a:solidFill>
              </a:rPr>
              <a:t>TX BW = </a:t>
            </a:r>
            <a:r>
              <a:rPr lang="en-US" sz="1400" dirty="0" smtClean="0">
                <a:solidFill>
                  <a:srgbClr val="FF0000"/>
                </a:solidFill>
              </a:rPr>
              <a:t>20 </a:t>
            </a:r>
            <a:r>
              <a:rPr lang="en-US" sz="1400" dirty="0">
                <a:solidFill>
                  <a:srgbClr val="FF0000"/>
                </a:solidFill>
              </a:rPr>
              <a:t>MHz </a:t>
            </a:r>
          </a:p>
          <a:p>
            <a:pPr lvl="1"/>
            <a:r>
              <a:rPr lang="en-US" sz="1400" dirty="0" smtClean="0"/>
              <a:t>3 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929" y="1899366"/>
            <a:ext cx="5673368" cy="484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76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30 kHz, TX BW = 20 MHz (</a:t>
            </a:r>
            <a:r>
              <a:rPr lang="en-US" sz="1800" dirty="0" smtClean="0">
                <a:solidFill>
                  <a:srgbClr val="FF0000"/>
                </a:solidFill>
              </a:rPr>
              <a:t>106 PRBs for SS and [50] PRB for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/>
              <a:t>4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106"/>
            <a:ext cx="4248472" cy="658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11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15 kHz, TX BW = 20 MHz (</a:t>
            </a:r>
            <a:r>
              <a:rPr lang="en-US" sz="1800" dirty="0" smtClean="0">
                <a:solidFill>
                  <a:srgbClr val="FF0000"/>
                </a:solidFill>
              </a:rPr>
              <a:t>[50] PRBs for SS and 106 PRB for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96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1 configuration is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5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440668"/>
            <a:ext cx="5401236" cy="602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8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17499</TotalTime>
  <Words>813</Words>
  <Application>Microsoft Office PowerPoint</Application>
  <PresentationFormat>On-screen Show (4:3)</PresentationFormat>
  <Paragraphs>104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Background</vt:lpstr>
      <vt:lpstr>Background</vt:lpstr>
      <vt:lpstr>Background</vt:lpstr>
      <vt:lpstr>Example 1</vt:lpstr>
      <vt:lpstr>Example 2</vt:lpstr>
      <vt:lpstr>Example 3</vt:lpstr>
      <vt:lpstr>Example 4</vt:lpstr>
      <vt:lpstr>Example 5</vt:lpstr>
      <vt:lpstr>Example 6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Hongbo Si</cp:lastModifiedBy>
  <cp:revision>1054</cp:revision>
  <dcterms:created xsi:type="dcterms:W3CDTF">2016-03-24T01:14:08Z</dcterms:created>
  <dcterms:modified xsi:type="dcterms:W3CDTF">2017-11-30T23:26:32Z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  <property fmtid="{5C58129F-E5B8-477A-9B38-B3E54BFA04C8}" pid="2">
    <vt:lpwstr>A27793D690CCD30776C89F226D19CB029AFA08B5C5966C767549A007611A3F29</vt:lpwstr>
  </property>
</Properties>
</file>