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7" r:id="rId3"/>
    <p:sldId id="288" r:id="rId4"/>
    <p:sldId id="290" r:id="rId5"/>
    <p:sldId id="289" r:id="rId6"/>
    <p:sldId id="291" r:id="rId7"/>
    <p:sldId id="29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5332" autoAdjust="0"/>
  </p:normalViewPr>
  <p:slideViewPr>
    <p:cSldViewPr>
      <p:cViewPr varScale="1">
        <p:scale>
          <a:sx n="117" d="100"/>
          <a:sy n="117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WG1#91	</a:t>
            </a:r>
            <a:r>
              <a:rPr lang="en-US" sz="2400" b="1" dirty="0" smtClean="0"/>
              <a:t>			</a:t>
            </a:r>
            <a:r>
              <a:rPr lang="en-US" sz="2400" b="1" dirty="0"/>
              <a:t>R1-1721531</a:t>
            </a:r>
            <a:endParaRPr lang="en-US" sz="2400" b="1" dirty="0"/>
          </a:p>
          <a:p>
            <a:r>
              <a:rPr lang="en-US" sz="2400" b="1" dirty="0"/>
              <a:t>Reno, USA, November 27th – December 1st,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Summary on </a:t>
            </a:r>
            <a:r>
              <a:rPr lang="en-US" sz="4000" dirty="0" smtClean="0"/>
              <a:t>PRB Grid Offset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329292" y="4177605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1400" dirty="0" smtClean="0"/>
              <a:t>RAN4 agreed that the channel raster for &lt;6 GHz is either 15 kHz or 100 kHz, and the channel raster for &gt;6 GHz is </a:t>
            </a:r>
            <a:r>
              <a:rPr lang="en-US" sz="1400" smtClean="0"/>
              <a:t>60 kHz. </a:t>
            </a:r>
            <a:endParaRPr lang="en-US" sz="1400" dirty="0" smtClean="0"/>
          </a:p>
          <a:p>
            <a:r>
              <a:rPr lang="en-US" sz="1400" dirty="0" smtClean="0"/>
              <a:t>RAN1 agreed that the subcarrier spacing for RMSI and CORESET for scheduling RMSI is 15 kHz or 30 kHz for &lt;6 GHz, and 60 kHz or 120 kHz for &gt;6 GHz. </a:t>
            </a:r>
          </a:p>
          <a:p>
            <a:r>
              <a:rPr lang="en-US" sz="1400" dirty="0" smtClean="0"/>
              <a:t>When RMSI subcarrier spacing is twice of the channel raster (examples for &lt;6 GHz as shown below), SS block PRB grid can be offset from RMSI RE grid by half RMSI subcarrier spacing  (marked in red in the figures). </a:t>
            </a:r>
          </a:p>
          <a:p>
            <a:r>
              <a:rPr lang="en-US" sz="1400" dirty="0" smtClean="0"/>
              <a:t>This issue can be avoided by shifting the RMSI PRB by a channel </a:t>
            </a:r>
            <a:r>
              <a:rPr lang="en-US" sz="1400" dirty="0"/>
              <a:t>raster (marked in red in the figures</a:t>
            </a:r>
            <a:r>
              <a:rPr lang="en-US" sz="1400" dirty="0" smtClean="0"/>
              <a:t>), which </a:t>
            </a:r>
            <a:r>
              <a:rPr lang="en-US" sz="1400" dirty="0"/>
              <a:t>means the PRB grid offset between SS/PBCH block and RMSI is an integer multiple of RMSI subcarrier spacing.</a:t>
            </a:r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57" y="3747281"/>
            <a:ext cx="7724775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405662"/>
          </a:xfrm>
        </p:spPr>
        <p:txBody>
          <a:bodyPr>
            <a:normAutofit lnSpcReduction="10000"/>
          </a:bodyPr>
          <a:lstStyle/>
          <a:p>
            <a:r>
              <a:rPr lang="en-US" sz="1200" dirty="0" smtClean="0"/>
              <a:t>RAN1 assumes the </a:t>
            </a:r>
            <a:r>
              <a:rPr lang="en-US" sz="1200" dirty="0"/>
              <a:t>PRB grid </a:t>
            </a:r>
            <a:r>
              <a:rPr lang="en-US" sz="1200" dirty="0" smtClean="0"/>
              <a:t>of SS/PBCH block is aligned with the RE grid of RMSI, and the PRB grid offset </a:t>
            </a:r>
            <a:r>
              <a:rPr lang="en-US" sz="1200" dirty="0"/>
              <a:t>between SS/PBCH block and RMSI </a:t>
            </a:r>
            <a:r>
              <a:rPr lang="en-US" sz="1200" dirty="0" smtClean="0"/>
              <a:t>is an integer multiple of RMSI subcarrier spacing</a:t>
            </a:r>
          </a:p>
          <a:p>
            <a:r>
              <a:rPr lang="en-US" sz="1200" dirty="0" smtClean="0"/>
              <a:t>4 bits in NR-PBCH content are used to indicate the PRB grid offset between SS/PBCH block and RMSI </a:t>
            </a:r>
          </a:p>
          <a:p>
            <a:pPr marL="742950" lvl="2" indent="-342900"/>
            <a:r>
              <a:rPr lang="en-US" sz="1200" dirty="0" smtClean="0"/>
              <a:t>FFS in this meeting: whether </a:t>
            </a:r>
            <a:r>
              <a:rPr lang="en-US" sz="1200" dirty="0"/>
              <a:t>or not to support joint coding (e.g., PRB grid </a:t>
            </a:r>
            <a:r>
              <a:rPr lang="en-US" sz="1200" dirty="0" smtClean="0"/>
              <a:t>offset + RMSI </a:t>
            </a:r>
            <a:r>
              <a:rPr lang="en-US" sz="1200" dirty="0" err="1"/>
              <a:t>config</a:t>
            </a:r>
            <a:r>
              <a:rPr lang="en-US" sz="1200" dirty="0"/>
              <a:t>., etc</a:t>
            </a:r>
            <a:r>
              <a:rPr lang="en-US" sz="1200" dirty="0" smtClean="0"/>
              <a:t>.)</a:t>
            </a:r>
          </a:p>
          <a:p>
            <a:pPr marL="742950" lvl="2" indent="-342900"/>
            <a:r>
              <a:rPr lang="en-US" sz="1200" dirty="0" smtClean="0"/>
              <a:t>FFS in this meeting</a:t>
            </a:r>
            <a:r>
              <a:rPr lang="en-US" sz="1200" dirty="0"/>
              <a:t>: Use of reserved values (e.g., to indicate presence of RMSI, etc.) </a:t>
            </a:r>
            <a:endParaRPr lang="en-US" sz="1200" dirty="0" smtClean="0"/>
          </a:p>
          <a:p>
            <a:endParaRPr lang="en-US" sz="1200" dirty="0"/>
          </a:p>
          <a:p>
            <a:endParaRPr lang="en-US" sz="1200" dirty="0" smtClean="0"/>
          </a:p>
          <a:p>
            <a:endParaRPr lang="en-US" sz="1200" dirty="0" smtClean="0"/>
          </a:p>
          <a:p>
            <a:pPr lvl="1"/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pPr lvl="1"/>
            <a:endParaRPr lang="en-US" sz="1200" dirty="0"/>
          </a:p>
          <a:p>
            <a:endParaRPr lang="en-US" sz="1200" dirty="0" smtClean="0"/>
          </a:p>
          <a:p>
            <a:r>
              <a:rPr lang="en-US" sz="1200" dirty="0" smtClean="0"/>
              <a:t>Send an LS to RAN4 to </a:t>
            </a:r>
            <a:r>
              <a:rPr lang="en-US" sz="1200" dirty="0"/>
              <a:t>inform the above decision 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650014"/>
              </p:ext>
            </p:extLst>
          </p:nvPr>
        </p:nvGraphicFramePr>
        <p:xfrm>
          <a:off x="2123728" y="2371876"/>
          <a:ext cx="4536504" cy="3901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3267"/>
                <a:gridCol w="3763237"/>
              </a:tblGrid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0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0001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1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0010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2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0011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3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4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0101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5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0110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6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0111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7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8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1001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9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1010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10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1011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grid</a:t>
                      </a:r>
                      <a:r>
                        <a:rPr lang="en-US" sz="1000" baseline="0" dirty="0" smtClean="0"/>
                        <a:t> offset is 11 </a:t>
                      </a:r>
                      <a:r>
                        <a:rPr lang="en-US" sz="1000" dirty="0" smtClean="0"/>
                        <a:t>subcarrier spacing</a:t>
                      </a:r>
                      <a:r>
                        <a:rPr lang="en-US" sz="1000" baseline="0" dirty="0" smtClean="0"/>
                        <a:t> in RMSI numerology</a:t>
                      </a:r>
                      <a:endParaRPr lang="en-US" sz="1000" dirty="0" smtClean="0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1100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reserved</a:t>
                      </a:r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1101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reserved</a:t>
                      </a:r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1110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reserved</a:t>
                      </a:r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r>
                        <a:rPr lang="en-US" sz="1000" smtClean="0"/>
                        <a:t>1111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reserved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61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/>
              <a:t>SS SCS = 15 kHz, CORESET SCS = 15 </a:t>
            </a:r>
            <a:r>
              <a:rPr lang="en-US" sz="2000" dirty="0" smtClean="0"/>
              <a:t>kHz, Channel Raster = 15 kHz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2128838"/>
            <a:ext cx="520065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90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/>
              <a:t>SS SCS = </a:t>
            </a:r>
            <a:r>
              <a:rPr lang="en-US" sz="2000" dirty="0" smtClean="0"/>
              <a:t>30 </a:t>
            </a:r>
            <a:r>
              <a:rPr lang="en-US" sz="2000" dirty="0"/>
              <a:t>kHz, CORESET SCS = </a:t>
            </a:r>
            <a:r>
              <a:rPr lang="en-US" sz="2000" dirty="0" smtClean="0"/>
              <a:t>15 kHz, Channel Raster = 15 kHz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36812"/>
            <a:ext cx="5200650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5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/>
              <a:t>SS SCS = 15 kHz, CORESET SCS = </a:t>
            </a:r>
            <a:r>
              <a:rPr lang="en-US" sz="2000" dirty="0" smtClean="0"/>
              <a:t>30 kHz, Channel Raster = 15 kHz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 3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84884"/>
            <a:ext cx="520065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909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/>
              <a:t>SS SCS = </a:t>
            </a:r>
            <a:r>
              <a:rPr lang="en-US" sz="2000" dirty="0" smtClean="0"/>
              <a:t>30 </a:t>
            </a:r>
            <a:r>
              <a:rPr lang="en-US" sz="2000" dirty="0"/>
              <a:t>kHz, CORESET SCS = </a:t>
            </a:r>
            <a:r>
              <a:rPr lang="en-US" sz="2000" dirty="0" smtClean="0"/>
              <a:t>30 kHz, Channel Raster = 15 kHz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 4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84884"/>
            <a:ext cx="5200650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04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15447</TotalTime>
  <Words>475</Words>
  <Application>Microsoft Office PowerPoint</Application>
  <PresentationFormat>On-screen Show (4:3)</PresentationFormat>
  <Paragraphs>76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Background</vt:lpstr>
      <vt:lpstr>Proposal</vt:lpstr>
      <vt:lpstr>Example 1</vt:lpstr>
      <vt:lpstr>Example 2</vt:lpstr>
      <vt:lpstr>Example 3</vt:lpstr>
      <vt:lpstr>Example 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Hongbo Si</cp:lastModifiedBy>
  <cp:revision>1012</cp:revision>
  <dcterms:created xsi:type="dcterms:W3CDTF">2016-03-24T01:14:08Z</dcterms:created>
  <dcterms:modified xsi:type="dcterms:W3CDTF">2017-11-29T16:41:19Z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  <property fmtid="{5C58129F-E5B8-477A-9B38-B3E54BFA04C8}" pid="2">
    <vt:lpwstr>A27793D690CCD30776C89F226D19CB029AFA08B5C5966C767549A007611A3F29</vt:lpwstr>
  </property>
</Properties>
</file>