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2"/>
    <p:sldId id="333" r:id="rId3"/>
    <p:sldId id="330" r:id="rId4"/>
    <p:sldId id="332" r:id="rId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FF0000"/>
    <a:srgbClr val="FF0066"/>
    <a:srgbClr val="EEECE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870" autoAdjust="0"/>
    <p:restoredTop sz="81349" autoAdjust="0"/>
  </p:normalViewPr>
  <p:slideViewPr>
    <p:cSldViewPr>
      <p:cViewPr>
        <p:scale>
          <a:sx n="70" d="100"/>
          <a:sy n="70" d="100"/>
        </p:scale>
        <p:origin x="-648" y="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6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7213" cy="7802721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Tx/>
              <a:buNone/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Tx/>
              <a:buNone/>
              <a:defRPr sz="1200" dirty="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buFontTx/>
              <a:buNone/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04B34CD1-F1A7-49E7-915D-C4C32A7E992E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Slide Image Placeholder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4098" name="Notes Placeholder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/>
            <a:endParaRPr lang="zh-CN" altLang="en-US" smtClean="0"/>
          </a:p>
        </p:txBody>
      </p:sp>
      <p:sp>
        <p:nvSpPr>
          <p:cNvPr id="4099" name="Slide Number Placeholder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BCD51C17-AB22-4225-B0DB-713C1A554554}" type="slidenum">
              <a:rPr lang="zh-CN" altLang="en-US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1" smtClean="0"/>
              <a:t>Click to edit Master subtitle style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FC0F46-1809-4975-AF05-B50753C795EA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3DEEED-D12D-451A-8AC9-ED9EBECB4FB9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BE872F-DDAD-49FE-8C5D-C244E481470C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E5474-8E99-43B1-8496-CD3197E845B3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7B7B65-C803-41C7-B6E4-8475F34B0FDB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57E601-BD1B-4492-8CF4-AAA0026D2A2E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831D03-4284-47D1-94F2-5E0BFA20BBC4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D1F601-6A7E-4F45-9532-162AFE5F16BF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009A19-AE8A-4864-A464-E4592C9AB181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7D844A-EEBE-4621-BC78-B5DF1AA47079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652205-6CC7-467C-A1D2-547AA6CB8394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FB2148-0427-4529-BE49-001EEA4B29EA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Tx/>
              <a:buNone/>
              <a:defRPr sz="1200" dirty="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Tx/>
              <a:buNone/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21CE5474-8E99-43B1-8496-CD3197E845B3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Title 1"/>
          <p:cNvSpPr>
            <a:spLocks noGrp="1" noChangeArrowheads="1"/>
          </p:cNvSpPr>
          <p:nvPr>
            <p:ph type="ctrTitle"/>
          </p:nvPr>
        </p:nvSpPr>
        <p:spPr>
          <a:xfrm>
            <a:off x="381000" y="2438400"/>
            <a:ext cx="8763000" cy="1470025"/>
          </a:xfrm>
        </p:spPr>
        <p:txBody>
          <a:bodyPr/>
          <a:lstStyle/>
          <a:p>
            <a:pPr eaLnBrk="1" hangingPunct="1"/>
            <a:r>
              <a:rPr lang="en-GB" altLang="ko-KR" sz="3600" dirty="0" smtClean="0"/>
              <a:t>WF on E</a:t>
            </a:r>
            <a:r>
              <a:rPr lang="en-GB" altLang="zh-CN" sz="3600" dirty="0" smtClean="0"/>
              <a:t>xplicit HARQ-ACK feedback for multiple </a:t>
            </a:r>
            <a:r>
              <a:rPr lang="en-GB" altLang="zh-CN" sz="3600" dirty="0" err="1" smtClean="0"/>
              <a:t>UEs</a:t>
            </a:r>
            <a:endParaRPr lang="en-US" altLang="en-GB" sz="3600" dirty="0" smtClean="0">
              <a:ea typeface="Malgun Gothic" panose="020B0503020000020004" pitchFamily="34" charset="-127"/>
            </a:endParaRPr>
          </a:p>
        </p:txBody>
      </p:sp>
      <p:sp>
        <p:nvSpPr>
          <p:cNvPr id="3074" name="Subtitle 2"/>
          <p:cNvSpPr>
            <a:spLocks noGrp="1" noChangeArrowheads="1"/>
          </p:cNvSpPr>
          <p:nvPr>
            <p:ph type="subTitle" idx="1"/>
          </p:nvPr>
        </p:nvSpPr>
        <p:spPr>
          <a:xfrm>
            <a:off x="914400" y="4267200"/>
            <a:ext cx="7467600" cy="1981200"/>
          </a:xfrm>
        </p:spPr>
        <p:txBody>
          <a:bodyPr/>
          <a:lstStyle/>
          <a:p>
            <a:pPr eaLnBrk="1" hangingPunct="1"/>
            <a:r>
              <a:rPr lang="en-US" altLang="zh-CN" sz="2800" dirty="0" smtClean="0">
                <a:solidFill>
                  <a:schemeClr val="tx1"/>
                </a:solidFill>
              </a:rPr>
              <a:t>ZTE ,  </a:t>
            </a:r>
            <a:r>
              <a:rPr lang="en-US" altLang="zh-CN" sz="2800" dirty="0" err="1" smtClean="0">
                <a:solidFill>
                  <a:schemeClr val="tx1"/>
                </a:solidFill>
              </a:rPr>
              <a:t>Sanechips</a:t>
            </a:r>
            <a:r>
              <a:rPr lang="en-US" altLang="zh-CN" sz="2800" dirty="0" smtClean="0">
                <a:solidFill>
                  <a:schemeClr val="tx1"/>
                </a:solidFill>
              </a:rPr>
              <a:t>, Intel, Ericsson, </a:t>
            </a:r>
            <a:r>
              <a:rPr lang="en-US" altLang="zh-CN" sz="2800" dirty="0" smtClean="0">
                <a:solidFill>
                  <a:schemeClr val="tx1"/>
                </a:solidFill>
              </a:rPr>
              <a:t>Qualcomm,…</a:t>
            </a:r>
            <a:endParaRPr lang="en-US" altLang="zh-CN" sz="2800" dirty="0" smtClean="0">
              <a:solidFill>
                <a:schemeClr val="tx1"/>
              </a:solidFill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297"/>
            <a:ext cx="5029200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eaLnBrk="0" hangingPunct="0">
              <a:buFontTx/>
              <a:buNone/>
              <a:defRPr/>
            </a:pPr>
            <a:r>
              <a:rPr lang="en-GB" altLang="ko-KR" b="1" dirty="0">
                <a:latin typeface="Calibri" panose="020F0502020204030204" pitchFamily="34" charset="0"/>
                <a:cs typeface="Times New Roman" panose="02020603050405020304" pitchFamily="18" charset="0"/>
              </a:rPr>
              <a:t>3GPP TSG RAN WG1 </a:t>
            </a:r>
            <a:r>
              <a:rPr lang="en-US" altLang="ko-KR" b="1" dirty="0">
                <a:latin typeface="Calibri" panose="020F0502020204030204" pitchFamily="34" charset="0"/>
                <a:cs typeface="Times New Roman" panose="02020603050405020304" pitchFamily="18" charset="0"/>
              </a:rPr>
              <a:t>Meeting #</a:t>
            </a:r>
            <a:r>
              <a:rPr lang="en-US" altLang="ko-KR" b="1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91</a:t>
            </a:r>
            <a:endParaRPr lang="en-US" altLang="ko-KR" b="1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eaLnBrk="0" hangingPunct="0">
              <a:buFontTx/>
              <a:buNone/>
              <a:defRPr/>
            </a:pPr>
            <a:r>
              <a:rPr lang="en-US" altLang="zh-CN" b="1" dirty="0">
                <a:latin typeface="+mn-lt"/>
              </a:rPr>
              <a:t>Reno, </a:t>
            </a:r>
            <a:r>
              <a:rPr lang="en-US" altLang="zh-CN" b="1" dirty="0" err="1">
                <a:latin typeface="+mn-lt"/>
              </a:rPr>
              <a:t>USA</a:t>
            </a:r>
            <a:r>
              <a:rPr lang="en-US" altLang="zh-CN" b="1" dirty="0">
                <a:latin typeface="+mn-lt"/>
              </a:rPr>
              <a:t>, November 27</a:t>
            </a:r>
            <a:r>
              <a:rPr lang="en-US" altLang="zh-CN" b="1" baseline="30000" dirty="0">
                <a:latin typeface="+mn-lt"/>
              </a:rPr>
              <a:t>th</a:t>
            </a:r>
            <a:r>
              <a:rPr lang="en-US" altLang="zh-CN" b="1" dirty="0">
                <a:latin typeface="+mn-lt"/>
              </a:rPr>
              <a:t> – December 1</a:t>
            </a:r>
            <a:r>
              <a:rPr lang="en-US" altLang="zh-CN" b="1" baseline="30000" dirty="0">
                <a:latin typeface="+mn-lt"/>
              </a:rPr>
              <a:t>st</a:t>
            </a:r>
            <a:r>
              <a:rPr lang="en-US" altLang="zh-CN" b="1" dirty="0">
                <a:latin typeface="+mn-lt"/>
              </a:rPr>
              <a:t>, 2017</a:t>
            </a:r>
          </a:p>
          <a:p>
            <a:pPr eaLnBrk="0" hangingPunct="0">
              <a:buFontTx/>
              <a:buNone/>
              <a:defRPr/>
            </a:pPr>
            <a:r>
              <a:rPr lang="en-US" altLang="ko-KR" b="1" dirty="0">
                <a:latin typeface="Calibri" panose="020F0502020204030204" pitchFamily="34" charset="0"/>
                <a:cs typeface="Times New Roman" panose="02020603050405020304" pitchFamily="18" charset="0"/>
              </a:rPr>
              <a:t>Agenda item 6.2.5.4</a:t>
            </a: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7391400" y="163513"/>
            <a:ext cx="1752600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en-US" altLang="ko-KR" b="1" dirty="0" smtClean="0">
                <a:latin typeface="Calibri" panose="020F0502020204030204" pitchFamily="34" charset="0"/>
              </a:rPr>
              <a:t>R1-1721158</a:t>
            </a:r>
            <a:endParaRPr lang="en-US" altLang="ko-KR" b="1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제목 1"/>
          <p:cNvSpPr txBox="1">
            <a:spLocks noChangeArrowheads="1"/>
          </p:cNvSpPr>
          <p:nvPr/>
        </p:nvSpPr>
        <p:spPr bwMode="auto">
          <a:xfrm>
            <a:off x="457200" y="274638"/>
            <a:ext cx="8229600" cy="5635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0" hangingPunct="0"/>
            <a:r>
              <a:rPr lang="en-US" altLang="en-US" sz="4000" dirty="0">
                <a:latin typeface="Calibri" panose="020F0502020204030204" pitchFamily="34" charset="0"/>
                <a:ea typeface="Malgun Gothic" panose="020B0503020000020004" pitchFamily="34" charset="-127"/>
                <a:sym typeface="+mn-ea"/>
              </a:rPr>
              <a:t>Background </a:t>
            </a:r>
            <a:r>
              <a:rPr lang="en-US" altLang="en-US" sz="4000" dirty="0" smtClean="0">
                <a:latin typeface="Calibri" panose="020F0502020204030204" pitchFamily="34" charset="0"/>
                <a:ea typeface="Malgun Gothic" panose="020B0503020000020004" pitchFamily="34" charset="-127"/>
              </a:rPr>
              <a:t> </a:t>
            </a:r>
            <a:endParaRPr lang="en-US" altLang="en-US" sz="4000" dirty="0">
              <a:latin typeface="Calibri" panose="020F0502020204030204" pitchFamily="34" charset="0"/>
              <a:ea typeface="Malgun Gothic" panose="020B0503020000020004" pitchFamily="34" charset="-127"/>
            </a:endParaRPr>
          </a:p>
        </p:txBody>
      </p:sp>
      <p:sp>
        <p:nvSpPr>
          <p:cNvPr id="5122" name="내용 개체 틀 2"/>
          <p:cNvSpPr txBox="1"/>
          <p:nvPr/>
        </p:nvSpPr>
        <p:spPr>
          <a:xfrm>
            <a:off x="226695" y="1143000"/>
            <a:ext cx="8601075" cy="5410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lvl="1" indent="-342900" algn="just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cs typeface="+mn-ea"/>
                <a:sym typeface="+mn-ea"/>
              </a:rPr>
              <a:t>Benefits of Explicit HARQ-ACK feedback for multiple UEs:</a:t>
            </a:r>
          </a:p>
          <a:p>
            <a:pPr marL="800100" lvl="2" indent="-342900" algn="just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cs typeface="+mn-ea"/>
                <a:sym typeface="+mn-ea"/>
              </a:rPr>
              <a:t>Reducing the overhead of HARQ-ACK feedback indication</a:t>
            </a:r>
          </a:p>
          <a:p>
            <a:pPr marL="800100" lvl="2" indent="-342900" algn="just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zh-CN" sz="2400" dirty="0" smtClean="0"/>
              <a:t>May provide higher flexibility to the </a:t>
            </a:r>
            <a:r>
              <a:rPr lang="en-US" altLang="zh-CN" sz="2400" dirty="0" err="1" smtClean="0"/>
              <a:t>eNB</a:t>
            </a:r>
            <a:r>
              <a:rPr lang="en-US" altLang="zh-CN" sz="2400" dirty="0" smtClean="0"/>
              <a:t> since the </a:t>
            </a:r>
            <a:r>
              <a:rPr lang="en-US" altLang="zh-CN" sz="2400" dirty="0" err="1" smtClean="0"/>
              <a:t>eNB</a:t>
            </a:r>
            <a:r>
              <a:rPr lang="en-US" altLang="zh-CN" sz="2400" dirty="0" smtClean="0"/>
              <a:t> can select to use </a:t>
            </a:r>
            <a:r>
              <a:rPr lang="en-US" altLang="zh-CN" sz="2400" dirty="0" smtClean="0">
                <a:cs typeface="+mn-ea"/>
                <a:sym typeface="+mn-ea"/>
              </a:rPr>
              <a:t>explicit HARQ-ACK feedback for multiple UEs or for single UE </a:t>
            </a:r>
            <a:r>
              <a:rPr lang="en-US" altLang="zh-CN" sz="2400" dirty="0" smtClean="0"/>
              <a:t>based on the actual deployment and the situation of traffic</a:t>
            </a:r>
            <a:endParaRPr lang="en-US" altLang="zh-CN" sz="2400" noProof="1">
              <a:cs typeface="+mn-ea"/>
              <a:sym typeface="+mn-ea"/>
            </a:endParaRPr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제목 1"/>
          <p:cNvSpPr txBox="1">
            <a:spLocks noChangeArrowheads="1"/>
          </p:cNvSpPr>
          <p:nvPr/>
        </p:nvSpPr>
        <p:spPr bwMode="auto">
          <a:xfrm>
            <a:off x="457200" y="274638"/>
            <a:ext cx="8229600" cy="5635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0" hangingPunct="0"/>
            <a:r>
              <a:rPr lang="en-US" altLang="en-US" sz="4000" dirty="0">
                <a:latin typeface="Calibri" panose="020F0502020204030204" pitchFamily="34" charset="0"/>
                <a:ea typeface="Malgun Gothic" panose="020B0503020000020004" pitchFamily="34" charset="-127"/>
                <a:sym typeface="+mn-ea"/>
              </a:rPr>
              <a:t>Background </a:t>
            </a:r>
            <a:r>
              <a:rPr lang="en-US" altLang="en-US" sz="4000" dirty="0" smtClean="0">
                <a:latin typeface="Calibri" panose="020F0502020204030204" pitchFamily="34" charset="0"/>
                <a:ea typeface="Malgun Gothic" panose="020B0503020000020004" pitchFamily="34" charset="-127"/>
              </a:rPr>
              <a:t> </a:t>
            </a:r>
            <a:endParaRPr lang="en-US" altLang="en-US" sz="4000" dirty="0">
              <a:latin typeface="Calibri" panose="020F0502020204030204" pitchFamily="34" charset="0"/>
              <a:ea typeface="Malgun Gothic" panose="020B0503020000020004" pitchFamily="34" charset="-127"/>
            </a:endParaRPr>
          </a:p>
        </p:txBody>
      </p:sp>
      <p:sp>
        <p:nvSpPr>
          <p:cNvPr id="5122" name="내용 개체 틀 2"/>
          <p:cNvSpPr txBox="1"/>
          <p:nvPr/>
        </p:nvSpPr>
        <p:spPr>
          <a:xfrm>
            <a:off x="226695" y="1143000"/>
            <a:ext cx="8601075" cy="5410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lvl="1" indent="-342900" algn="just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cs typeface="+mn-ea"/>
                <a:sym typeface="+mn-ea"/>
              </a:rPr>
              <a:t>Explicit HARQ-ACK feedback for multiple UEs may have </a:t>
            </a:r>
            <a:r>
              <a:rPr lang="en-US" altLang="zh-CN" sz="2400" dirty="0" smtClean="0">
                <a:cs typeface="Arial" pitchFamily="34" charset="0"/>
                <a:sym typeface="+mn-ea"/>
              </a:rPr>
              <a:t>the following problems : </a:t>
            </a:r>
          </a:p>
          <a:p>
            <a:pPr marL="800100" lvl="2" indent="-342900" algn="just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zh-CN" sz="2000" dirty="0">
                <a:cs typeface="Arial" pitchFamily="34" charset="0"/>
                <a:sym typeface="+mn-ea"/>
              </a:rPr>
              <a:t>Increased scheduler </a:t>
            </a:r>
            <a:r>
              <a:rPr lang="en-US" altLang="zh-CN" sz="2000" dirty="0" smtClean="0">
                <a:cs typeface="Arial" pitchFamily="34" charset="0"/>
                <a:sym typeface="+mn-ea"/>
              </a:rPr>
              <a:t>complexity</a:t>
            </a:r>
          </a:p>
          <a:p>
            <a:pPr marL="800100" lvl="2" indent="-342900" algn="just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GB" altLang="zh-CN" sz="2000" dirty="0" smtClean="0">
                <a:cs typeface="Arial" pitchFamily="34" charset="0"/>
              </a:rPr>
              <a:t>Limitations on the scheduling flexibility due to: </a:t>
            </a:r>
            <a:endParaRPr lang="zh-CN" altLang="zh-CN" sz="2000" dirty="0" smtClean="0">
              <a:cs typeface="Arial" pitchFamily="34" charset="0"/>
            </a:endParaRPr>
          </a:p>
          <a:p>
            <a:pPr marL="1257300" lvl="3" indent="-342900" algn="just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GB" altLang="zh-CN" sz="2000" dirty="0" smtClean="0">
                <a:cs typeface="Arial" pitchFamily="34" charset="0"/>
              </a:rPr>
              <a:t>The scheduling of </a:t>
            </a:r>
            <a:r>
              <a:rPr lang="en-GB" altLang="zh-CN" sz="2000" dirty="0" err="1" smtClean="0">
                <a:cs typeface="Arial" pitchFamily="34" charset="0"/>
              </a:rPr>
              <a:t>UEs</a:t>
            </a:r>
            <a:r>
              <a:rPr lang="en-GB" altLang="zh-CN" sz="2000" dirty="0" smtClean="0">
                <a:cs typeface="Arial" pitchFamily="34" charset="0"/>
              </a:rPr>
              <a:t> in the same group should be aligned.</a:t>
            </a:r>
            <a:endParaRPr lang="zh-CN" altLang="zh-CN" sz="2000" dirty="0" smtClean="0">
              <a:cs typeface="Arial" pitchFamily="34" charset="0"/>
            </a:endParaRPr>
          </a:p>
          <a:p>
            <a:pPr marL="1257300" lvl="3" indent="-342900" algn="just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GB" altLang="zh-CN" sz="2000" dirty="0" smtClean="0">
                <a:cs typeface="Arial" pitchFamily="34" charset="0"/>
              </a:rPr>
              <a:t>The </a:t>
            </a:r>
            <a:r>
              <a:rPr lang="en-GB" altLang="zh-CN" sz="2000" dirty="0" err="1" smtClean="0">
                <a:cs typeface="Arial" pitchFamily="34" charset="0"/>
              </a:rPr>
              <a:t>UEs</a:t>
            </a:r>
            <a:r>
              <a:rPr lang="en-GB" altLang="zh-CN" sz="2000" dirty="0" smtClean="0">
                <a:cs typeface="Arial" pitchFamily="34" charset="0"/>
              </a:rPr>
              <a:t> in the same group should be in similar coverage.</a:t>
            </a:r>
          </a:p>
          <a:p>
            <a:pPr marL="1257300" lvl="3" indent="-342900" algn="just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cs typeface="Arial" pitchFamily="34" charset="0"/>
              </a:rPr>
              <a:t>The potential synergy gains may be very limited since different BL/CE UEs may be scheduled at different points in time, with different numbers of repetitions, in different narrowband</a:t>
            </a:r>
            <a:endParaRPr lang="en-US" altLang="zh-CN" sz="2000" dirty="0" smtClean="0">
              <a:cs typeface="Arial" pitchFamily="34" charset="0"/>
              <a:sym typeface="+mn-ea"/>
            </a:endParaRPr>
          </a:p>
          <a:p>
            <a:pPr marL="800100" lvl="2" indent="-342900" algn="just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cs typeface="Arial" pitchFamily="34" charset="0"/>
                <a:sym typeface="+mn-ea"/>
              </a:rPr>
              <a:t>CSS </a:t>
            </a:r>
            <a:r>
              <a:rPr lang="en-US" altLang="zh-CN" sz="2000" dirty="0">
                <a:cs typeface="Arial" pitchFamily="34" charset="0"/>
                <a:sym typeface="+mn-ea"/>
              </a:rPr>
              <a:t>needs to be introduced at least for CE mode B</a:t>
            </a:r>
          </a:p>
          <a:p>
            <a:pPr marL="800100" lvl="2" indent="-342900" algn="just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GB" altLang="zh-CN" sz="2000" dirty="0" smtClean="0">
                <a:cs typeface="Arial" pitchFamily="34" charset="0"/>
              </a:rPr>
              <a:t>The achievable power saving gain may be reduced due to </a:t>
            </a:r>
            <a:r>
              <a:rPr lang="en-US" altLang="zh-CN" sz="2000" dirty="0" smtClean="0">
                <a:cs typeface="Arial" pitchFamily="34" charset="0"/>
                <a:sym typeface="+mn-ea"/>
              </a:rPr>
              <a:t>larger HARQ-ACK feedback delay</a:t>
            </a:r>
          </a:p>
          <a:p>
            <a:pPr marL="457200" lvl="2" indent="0" algn="l" eaLnBrk="0" hangingPunct="0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2000" dirty="0" smtClean="0">
                <a:sym typeface="+mn-ea"/>
              </a:rPr>
              <a:t> </a:t>
            </a:r>
            <a:endParaRPr lang="en-US" altLang="zh-CN" noProof="1"/>
          </a:p>
          <a:p>
            <a:pPr marL="0" lvl="1" eaLnBrk="0" hangingPunct="0">
              <a:spcBef>
                <a:spcPct val="20000"/>
              </a:spcBef>
            </a:pPr>
            <a:endParaRPr lang="en-US" altLang="zh-CN" sz="2800" noProof="1"/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제목 1"/>
          <p:cNvSpPr txBox="1">
            <a:spLocks noChangeArrowheads="1"/>
          </p:cNvSpPr>
          <p:nvPr/>
        </p:nvSpPr>
        <p:spPr bwMode="auto">
          <a:xfrm>
            <a:off x="457200" y="274638"/>
            <a:ext cx="8229600" cy="5635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0" hangingPunct="0"/>
            <a:r>
              <a:rPr lang="en-US" altLang="ko-KR" sz="4000" dirty="0" smtClean="0">
                <a:latin typeface="Calibri" panose="020F0502020204030204" pitchFamily="34" charset="0"/>
              </a:rPr>
              <a:t>Proposal</a:t>
            </a:r>
            <a:endParaRPr lang="ko-KR" altLang="en-US" sz="4000" dirty="0">
              <a:latin typeface="Calibri" panose="020F0502020204030204" pitchFamily="34" charset="0"/>
            </a:endParaRPr>
          </a:p>
        </p:txBody>
      </p:sp>
      <p:sp>
        <p:nvSpPr>
          <p:cNvPr id="7170" name="내용 개체 틀 2"/>
          <p:cNvSpPr txBox="1">
            <a:spLocks noChangeArrowheads="1"/>
          </p:cNvSpPr>
          <p:nvPr/>
        </p:nvSpPr>
        <p:spPr bwMode="auto">
          <a:xfrm>
            <a:off x="304800" y="1219200"/>
            <a:ext cx="8305800" cy="5410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446088" lvl="1" indent="-358775" eaLnBrk="0" hangingPunct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altLang="zh-CN" sz="2400" dirty="0" smtClean="0"/>
              <a:t>For early termination of PUSCH transmission, explicit HARQ-ACK feedback for multiple </a:t>
            </a:r>
            <a:r>
              <a:rPr lang="en-GB" altLang="zh-CN" sz="2400" dirty="0" err="1" smtClean="0"/>
              <a:t>UEs</a:t>
            </a:r>
            <a:r>
              <a:rPr lang="en-GB" altLang="zh-CN" sz="2400" dirty="0" smtClean="0"/>
              <a:t> carried in a DCI</a:t>
            </a:r>
            <a:r>
              <a:rPr lang="en-US" altLang="zh-CN" sz="2400" dirty="0" smtClean="0">
                <a:sym typeface="+mn-ea"/>
              </a:rPr>
              <a:t> is not supported.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</TotalTime>
  <Words>218</Words>
  <Application>Microsoft Office PowerPoint</Application>
  <PresentationFormat>全屏显示(4:3)</PresentationFormat>
  <Paragraphs>23</Paragraphs>
  <Slides>4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Theme</vt:lpstr>
      <vt:lpstr>WF on Explicit HARQ-ACK feedback for multiple UEs</vt:lpstr>
      <vt:lpstr>幻灯片 2</vt:lpstr>
      <vt:lpstr>幻灯片 3</vt:lpstr>
      <vt:lpstr>幻灯片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</dc:title>
  <dc:creator>RAN1</dc:creator>
  <cp:lastModifiedBy>ZTE</cp:lastModifiedBy>
  <cp:revision>1692</cp:revision>
  <dcterms:created xsi:type="dcterms:W3CDTF">2010-05-12T23:28:00Z</dcterms:created>
  <dcterms:modified xsi:type="dcterms:W3CDTF">2017-11-28T19:04:50Z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1280969395</vt:lpwstr>
  </property>
  <property fmtid="{D5CDD505-2E9C-101B-9397-08002B2CF9AE}" pid="3" name="KSOProductBuildVer">
    <vt:lpwstr>2052-10.8.0.6308</vt:lpwstr>
  </property>
</Properties>
</file>