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334" r:id="rId3"/>
    <p:sldId id="337" r:id="rId4"/>
    <p:sldId id="341" r:id="rId5"/>
    <p:sldId id="338" r:id="rId6"/>
    <p:sldId id="340" r:id="rId7"/>
    <p:sldId id="339" r:id="rId8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29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1379"/>
  </p:normalViewPr>
  <p:slideViewPr>
    <p:cSldViewPr showGuides="1">
      <p:cViewPr varScale="1">
        <p:scale>
          <a:sx n="92" d="100"/>
          <a:sy n="92" d="100"/>
        </p:scale>
        <p:origin x="1374" y="84"/>
      </p:cViewPr>
      <p:guideLst>
        <p:guide orient="horz" pos="2129"/>
        <p:guide pos="2882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854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Notes Placeholder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099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639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982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zh-CN" dirty="0"/>
              <a:t>Click to edit Master text styles</a:t>
            </a:r>
          </a:p>
          <a:p>
            <a:pPr lvl="1" indent="-285750"/>
            <a:r>
              <a:rPr lang="en-US" altLang="zh-CN" dirty="0"/>
              <a:t>Second level</a:t>
            </a:r>
          </a:p>
          <a:p>
            <a:pPr lvl="2" indent="-228600"/>
            <a:r>
              <a:rPr lang="en-US" altLang="zh-CN" dirty="0"/>
              <a:t>Third level</a:t>
            </a:r>
          </a:p>
          <a:p>
            <a:pPr lvl="3" indent="-228600"/>
            <a:r>
              <a:rPr lang="en-US" altLang="zh-CN" dirty="0"/>
              <a:t>Fourth level</a:t>
            </a:r>
          </a:p>
          <a:p>
            <a:pPr lvl="4" indent="-228600"/>
            <a:r>
              <a:rPr lang="en-US" altLang="zh-CN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US" altLang="en-GB" sz="3600" dirty="0" smtClean="0">
                <a:ea typeface="Malgun Gothic" panose="020B0503020000020004" pitchFamily="50" charset="-127"/>
              </a:rPr>
              <a:t>NPRACH TDD NB-</a:t>
            </a:r>
            <a:r>
              <a:rPr lang="en-US" altLang="en-GB" sz="3600" dirty="0" err="1" smtClean="0">
                <a:ea typeface="Malgun Gothic" panose="020B0503020000020004" pitchFamily="50" charset="-127"/>
              </a:rPr>
              <a:t>IoT</a:t>
            </a:r>
            <a:r>
              <a:rPr lang="en-US" altLang="en-GB" sz="3600" dirty="0">
                <a:ea typeface="Malgun Gothic" panose="020B0503020000020004" pitchFamily="50" charset="-127"/>
              </a:rPr>
              <a:t> </a:t>
            </a:r>
            <a:r>
              <a:rPr lang="en-US" altLang="en-GB" sz="3600" dirty="0" smtClean="0">
                <a:ea typeface="Malgun Gothic" panose="020B0503020000020004" pitchFamily="50" charset="-127"/>
              </a:rPr>
              <a:t>Design </a:t>
            </a:r>
            <a:endParaRPr lang="en-US" altLang="en-GB" sz="3600" dirty="0">
              <a:ea typeface="Malgun Gothic" panose="020B0503020000020004" pitchFamily="50" charset="-127"/>
            </a:endParaRPr>
          </a:p>
        </p:txBody>
      </p:sp>
      <p:sp>
        <p:nvSpPr>
          <p:cNvPr id="2051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ZTE , </a:t>
            </a:r>
            <a:r>
              <a:rPr kumimoji="0" lang="en-US" altLang="zh-CN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Sanechips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,LGE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</p:txBody>
      </p:sp>
      <p:sp>
        <p:nvSpPr>
          <p:cNvPr id="3075" name="Rectangle 4"/>
          <p:cNvSpPr/>
          <p:nvPr/>
        </p:nvSpPr>
        <p:spPr>
          <a:xfrm>
            <a:off x="0" y="15875"/>
            <a:ext cx="4572000" cy="8921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latin typeface="Calibri" panose="020F0502020204030204" pitchFamily="34" charset="0"/>
                <a:ea typeface="Malgun Gothic" panose="020B0503020000020004" pitchFamily="50" charset="-127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50" charset="-127"/>
              </a:rPr>
              <a:t>Meeting #91</a:t>
            </a:r>
          </a:p>
          <a:p>
            <a:pPr eaLnBrk="0" hangingPunct="0"/>
            <a:r>
              <a:rPr lang="en-US" altLang="zh-CN" sz="1600" b="1" dirty="0">
                <a:latin typeface="Calibri" panose="020F0502020204030204" pitchFamily="34" charset="0"/>
                <a:ea typeface="宋体" panose="02010600030101010101" pitchFamily="2" charset="-122"/>
              </a:rPr>
              <a:t>Reno, USA, 27th  November – 1st December 2017</a:t>
            </a:r>
            <a:endParaRPr lang="zh-CN" altLang="zh-CN" sz="1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50" charset="-127"/>
              </a:rPr>
              <a:t>Agenda item 6.2.6.3.2</a:t>
            </a:r>
          </a:p>
        </p:txBody>
      </p:sp>
      <p:sp>
        <p:nvSpPr>
          <p:cNvPr id="3076" name="Rectangle 4"/>
          <p:cNvSpPr/>
          <p:nvPr/>
        </p:nvSpPr>
        <p:spPr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smtClean="0">
                <a:latin typeface="Calibri" panose="020F0502020204030204" pitchFamily="34" charset="0"/>
                <a:ea typeface="Malgun Gothic" panose="020B0503020000020004" pitchFamily="50" charset="-127"/>
              </a:rPr>
              <a:t>R1-1721152</a:t>
            </a:r>
            <a:endParaRPr lang="en-US" altLang="ko-KR" b="1" dirty="0">
              <a:latin typeface="Calibri" panose="020F0502020204030204" pitchFamily="34" charset="0"/>
              <a:ea typeface="Malgun Gothic" panose="020B0503020000020004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제목 1"/>
          <p:cNvSpPr txBox="1"/>
          <p:nvPr/>
        </p:nvSpPr>
        <p:spPr>
          <a:xfrm>
            <a:off x="457200" y="274638"/>
            <a:ext cx="8229600" cy="33503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  <a:ea typeface="Malgun Gothic" panose="020B0503020000020004" pitchFamily="50" charset="-127"/>
              </a:rPr>
              <a:t>Proposal </a:t>
            </a:r>
            <a:endParaRPr lang="en-US" altLang="en-US" sz="4000" dirty="0">
              <a:latin typeface="Calibri" panose="020F0502020204030204" pitchFamily="34" charset="0"/>
              <a:ea typeface="Malgun Gothic" panose="020B0503020000020004" pitchFamily="50" charset="-127"/>
            </a:endParaRPr>
          </a:p>
        </p:txBody>
      </p:sp>
      <p:sp>
        <p:nvSpPr>
          <p:cNvPr id="4099" name="내용 개체 틀 2"/>
          <p:cNvSpPr txBox="1"/>
          <p:nvPr/>
        </p:nvSpPr>
        <p:spPr>
          <a:xfrm>
            <a:off x="76318" y="685872"/>
            <a:ext cx="8914965" cy="617212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742950" lvl="2" indent="-285750" eaLnBrk="0" fontAlgn="base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strike="noStrike" noProof="1">
                <a:ea typeface="宋体" panose="02010600030101010101" pitchFamily="2" charset="-122"/>
                <a:cs typeface="+mn-ea"/>
                <a:sym typeface="+mn-ea"/>
              </a:rPr>
              <a:t>TDD NPRACH supports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only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3.75kHz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subcarrier spacing single-tone with frequency hopping</a:t>
            </a: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ea typeface="宋体" panose="02010600030101010101" pitchFamily="2" charset="-122"/>
                <a:cs typeface="+mn-ea"/>
                <a:sym typeface="+mn-ea"/>
              </a:rPr>
              <a:t>The frequency location for </a:t>
            </a:r>
            <a:r>
              <a:rPr lang="en-US" altLang="zh-CN" sz="1400" dirty="0" smtClean="0">
                <a:ea typeface="宋体" panose="02010600030101010101" pitchFamily="2" charset="-122"/>
                <a:cs typeface="+mn-ea"/>
                <a:sym typeface="+mn-ea"/>
              </a:rPr>
              <a:t>one NPRACH </a:t>
            </a:r>
            <a:r>
              <a:rPr lang="en-US" altLang="zh-CN" sz="1400" dirty="0">
                <a:ea typeface="宋体" panose="02010600030101010101" pitchFamily="2" charset="-122"/>
                <a:cs typeface="+mn-ea"/>
                <a:sym typeface="+mn-ea"/>
              </a:rPr>
              <a:t>transmission are constrained within the configured 12 subcarriers zone </a:t>
            </a:r>
            <a:endParaRPr lang="en-US" altLang="zh-CN" sz="1400" dirty="0" smtClean="0">
              <a:ea typeface="宋体" panose="02010600030101010101" pitchFamily="2" charset="-122"/>
              <a:cs typeface="+mn-ea"/>
              <a:sym typeface="+mn-ea"/>
            </a:endParaRP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ea typeface="宋体" panose="02010600030101010101" pitchFamily="2" charset="-122"/>
                <a:cs typeface="+mn-ea"/>
                <a:sym typeface="+mn-ea"/>
              </a:rPr>
              <a:t>This is same as legacy NB-</a:t>
            </a:r>
            <a:r>
              <a:rPr lang="en-US" altLang="zh-CN" sz="1400" dirty="0" err="1" smtClean="0">
                <a:ea typeface="宋体" panose="02010600030101010101" pitchFamily="2" charset="-122"/>
                <a:cs typeface="+mn-ea"/>
                <a:sym typeface="+mn-ea"/>
              </a:rPr>
              <a:t>IoT</a:t>
            </a:r>
            <a:r>
              <a:rPr lang="en-US" altLang="zh-CN" sz="1400" dirty="0" smtClean="0">
                <a:ea typeface="宋体" panose="02010600030101010101" pitchFamily="2" charset="-122"/>
                <a:cs typeface="+mn-ea"/>
                <a:sym typeface="+mn-ea"/>
              </a:rPr>
              <a:t> FDD NPRACH </a:t>
            </a:r>
            <a:endParaRPr lang="en-US" altLang="zh-CN" sz="1400" dirty="0">
              <a:ea typeface="宋体" panose="02010600030101010101" pitchFamily="2" charset="-122"/>
              <a:cs typeface="+mn-ea"/>
              <a:sym typeface="+mn-ea"/>
            </a:endParaRP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strike="noStrike" noProof="1" smtClean="0">
                <a:ea typeface="宋体" panose="02010600030101010101" pitchFamily="2" charset="-122"/>
                <a:cs typeface="+mn-ea"/>
                <a:sym typeface="+mn-ea"/>
              </a:rPr>
              <a:t>The basic unit for NPRACH preamble is G back-to-back transmitted symbol groups followed by a guard time </a:t>
            </a:r>
            <a:r>
              <a:rPr lang="en-GB" sz="1400" dirty="0"/>
              <a:t>for 1, 2, and 3 contiguous uplink subframes</a:t>
            </a:r>
            <a:r>
              <a:rPr lang="en-US" altLang="zh-CN" sz="1400" strike="noStrike" noProof="1" smtClean="0">
                <a:ea typeface="宋体" panose="02010600030101010101" pitchFamily="2" charset="-122"/>
                <a:cs typeface="+mn-ea"/>
                <a:sym typeface="+mn-ea"/>
              </a:rPr>
              <a:t>, for simplicity this is called </a:t>
            </a:r>
            <a:r>
              <a:rPr lang="en-US" altLang="zh-CN" sz="1400" strike="noStrike" noProof="1" smtClean="0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strike="noStrike" noProof="1" smtClean="0">
                <a:ea typeface="宋体" panose="02010600030101010101" pitchFamily="2" charset="-122"/>
                <a:cs typeface="+mn-ea"/>
                <a:sym typeface="+mn-ea"/>
              </a:rPr>
              <a:t>in this WF</a:t>
            </a: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X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pattern(s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) can be selected for one NPRACH format </a:t>
            </a: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G can be selected from {2 ,3,  4}  based on different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patterns </a:t>
            </a:r>
            <a:endParaRPr lang="en-US" altLang="zh-CN" sz="1400" noProof="1" smtClean="0">
              <a:ea typeface="宋体" panose="02010600030101010101" pitchFamily="2" charset="-122"/>
              <a:cs typeface="+mn-ea"/>
              <a:sym typeface="+mn-ea"/>
            </a:endParaRP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In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each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pattern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, the tone hopping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distance between symbol groups inside the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is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chosen from {+/-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3.75kHz ,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+/-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22.5kHz}</a:t>
            </a: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FFS Hopping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of the frequency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position of the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in </a:t>
            </a:r>
            <a:r>
              <a:rPr lang="en-US" altLang="zh-CN" sz="1400" noProof="1">
                <a:ea typeface="宋体" panose="02010600030101010101" pitchFamily="2" charset="-122"/>
                <a:cs typeface="+mn-ea"/>
                <a:sym typeface="+mn-ea"/>
              </a:rPr>
              <a:t>the 12-tone NPRACH zone </a:t>
            </a:r>
            <a:r>
              <a:rPr lang="en-GB" sz="1400" dirty="0"/>
              <a:t>for </a:t>
            </a:r>
            <a:r>
              <a:rPr lang="en-GB" sz="1400" dirty="0" smtClean="0"/>
              <a:t>each NPRACH </a:t>
            </a:r>
            <a:r>
              <a:rPr lang="en-GB" sz="1400" dirty="0"/>
              <a:t>preamble repetition </a:t>
            </a:r>
            <a:r>
              <a:rPr lang="en-GB" sz="1400" dirty="0" smtClean="0"/>
              <a:t>is supported , FFS </a:t>
            </a:r>
            <a:r>
              <a:rPr lang="en-GB" sz="1400" dirty="0" smtClean="0"/>
              <a:t>details</a:t>
            </a:r>
            <a:endParaRPr lang="en-GB" sz="1400" dirty="0"/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1400" dirty="0" smtClean="0"/>
              <a:t>FFS</a:t>
            </a:r>
            <a:r>
              <a:rPr lang="en-GB" sz="1400" dirty="0"/>
              <a:t>: Hopping between X </a:t>
            </a:r>
            <a:r>
              <a:rPr lang="en-GB" sz="1400" dirty="0" smtClean="0"/>
              <a:t>mini-unit </a:t>
            </a:r>
            <a:r>
              <a:rPr lang="en-GB" sz="1400" dirty="0"/>
              <a:t>patterns for </a:t>
            </a:r>
            <a:r>
              <a:rPr lang="en-GB" sz="1400" dirty="0" smtClean="0"/>
              <a:t>each NPRACH </a:t>
            </a:r>
            <a:r>
              <a:rPr lang="en-GB" sz="1400" dirty="0"/>
              <a:t>preamble repetition is supported,  FFS </a:t>
            </a:r>
            <a:r>
              <a:rPr lang="en-GB" sz="1400" dirty="0" smtClean="0"/>
              <a:t>details</a:t>
            </a:r>
            <a:endParaRPr lang="en-GB" sz="1400" dirty="0"/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RAN1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is going to select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mini-unit 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patterns for </a:t>
            </a:r>
            <a:r>
              <a:rPr lang="en-GB" sz="1400" dirty="0"/>
              <a:t>1, 2, and 3 contiguous uplink </a:t>
            </a:r>
            <a:r>
              <a:rPr lang="en-GB" sz="1400" dirty="0" err="1"/>
              <a:t>subframes</a:t>
            </a:r>
            <a:r>
              <a:rPr lang="en-GB" sz="1400" dirty="0"/>
              <a:t>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 based on performance comparison</a:t>
            </a:r>
          </a:p>
          <a:p>
            <a:pPr marL="1657350" lvl="4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Examples of these candidate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mini-unit </a:t>
            </a:r>
            <a:r>
              <a:rPr lang="en-US" altLang="zh-CN" sz="1400" noProof="1" smtClean="0">
                <a:ea typeface="宋体" panose="02010600030101010101" pitchFamily="2" charset="-122"/>
                <a:cs typeface="+mn-ea"/>
                <a:sym typeface="+mn-ea"/>
              </a:rPr>
              <a:t>patterns are given in the appendix</a:t>
            </a:r>
          </a:p>
          <a:p>
            <a:pPr marL="742950" lvl="2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1400" dirty="0" smtClean="0"/>
              <a:t>FFS </a:t>
            </a:r>
            <a:r>
              <a:rPr lang="en-GB" sz="1400" dirty="0" smtClean="0"/>
              <a:t>the number of supported NPRACH format for 1, 2, and 3 contiguous uplink subframes</a:t>
            </a: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400" strike="noStrike" noProof="1" smtClean="0">
              <a:ea typeface="宋体" panose="02010600030101010101" pitchFamily="2" charset="-122"/>
              <a:cs typeface="+mn-ea"/>
              <a:sym typeface="+mn-ea"/>
            </a:endParaRP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400" noProof="1">
              <a:ea typeface="宋体" panose="02010600030101010101" pitchFamily="2" charset="-122"/>
              <a:cs typeface="+mn-ea"/>
              <a:sym typeface="+mn-ea"/>
            </a:endParaRPr>
          </a:p>
          <a:p>
            <a:pPr marL="1200150" lvl="3" indent="-28575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200" strike="noStrike" noProof="1" smtClean="0">
              <a:ea typeface="宋体" panose="02010600030101010101" pitchFamily="2" charset="-122"/>
              <a:cs typeface="+mn-ea"/>
              <a:sym typeface="+mn-ea"/>
            </a:endParaRPr>
          </a:p>
          <a:p>
            <a:pPr marL="742950" lvl="2" indent="-285750" eaLnBrk="0" fontAlgn="base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200" strike="noStrike" noProof="1">
              <a:ea typeface="宋体" panose="02010600030101010101" pitchFamily="2" charset="-122"/>
              <a:cs typeface="+mn-ea"/>
              <a:sym typeface="+mn-ea"/>
            </a:endParaRPr>
          </a:p>
          <a:p>
            <a:pPr marL="285750" lvl="1" indent="-285750" eaLnBrk="0" fontAlgn="base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200" strike="noStrike" noProof="1">
              <a:ea typeface="宋体" panose="02010600030101010101" pitchFamily="2" charset="-122"/>
              <a:cs typeface="+mn-ea"/>
              <a:sym typeface="+mn-ea"/>
            </a:endParaRPr>
          </a:p>
          <a:p>
            <a:pPr marL="742950" lvl="2" indent="-285750" eaLnBrk="0" fontAlgn="base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1200" strike="noStrike" noProof="1">
              <a:ea typeface="宋体" panose="02010600030101010101" pitchFamily="2" charset="-122"/>
              <a:cs typeface="+mn-ea"/>
              <a:sym typeface="+mn-ea"/>
            </a:endParaRPr>
          </a:p>
          <a:p>
            <a:pPr marL="457200" lvl="2" algn="l" eaLnBrk="0" fontAlgn="base" hangingPunct="0">
              <a:spcBef>
                <a:spcPct val="20000"/>
              </a:spcBef>
              <a:buFont typeface="Arial" panose="020B0604020202020204" pitchFamily="34" charset="0"/>
            </a:pPr>
            <a:endParaRPr lang="en-US" altLang="zh-CN" sz="1200" strike="noStrike" noProof="1">
              <a:ea typeface="宋体" panose="02010600030101010101" pitchFamily="2" charset="-122"/>
              <a:cs typeface="+mn-ea"/>
            </a:endParaRPr>
          </a:p>
        </p:txBody>
      </p:sp>
      <p:sp>
        <p:nvSpPr>
          <p:cNvPr id="6147" name="Rectangle 4"/>
          <p:cNvSpPr/>
          <p:nvPr/>
        </p:nvSpPr>
        <p:spPr>
          <a:xfrm>
            <a:off x="0" y="-17462"/>
            <a:ext cx="309563" cy="492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 altLang="zh-CN" sz="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Appendix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Example </a:t>
            </a:r>
            <a:r>
              <a:rPr lang="en-US" sz="2000" dirty="0" err="1" smtClean="0"/>
              <a:t>mimi</a:t>
            </a:r>
            <a:r>
              <a:rPr lang="en-US" sz="2000" dirty="0" smtClean="0"/>
              <a:t> patterns for 1 </a:t>
            </a:r>
            <a:r>
              <a:rPr lang="en-GB" sz="2000" dirty="0"/>
              <a:t>contiguous uplink subframes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>
          <a:xfrm>
            <a:off x="156574" y="1600200"/>
            <a:ext cx="8530226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24887" y="42671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" name="组合 8"/>
          <p:cNvGrpSpPr/>
          <p:nvPr/>
        </p:nvGrpSpPr>
        <p:grpSpPr>
          <a:xfrm>
            <a:off x="156574" y="1723634"/>
            <a:ext cx="8377722" cy="2276416"/>
            <a:chOff x="838298" y="1402591"/>
            <a:chExt cx="5867247" cy="2026409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98" y="1600248"/>
              <a:ext cx="3138490" cy="182875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3407" y="1402591"/>
              <a:ext cx="2362138" cy="2026409"/>
            </a:xfrm>
            <a:prstGeom prst="rect">
              <a:avLst/>
            </a:prstGeom>
          </p:spPr>
        </p:pic>
      </p:grp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887" y="4697841"/>
            <a:ext cx="4237038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39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90" y="2154994"/>
            <a:ext cx="3793570" cy="21121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Appendix</a:t>
            </a:r>
            <a:br>
              <a:rPr lang="en-US" sz="2000" dirty="0" smtClean="0"/>
            </a:br>
            <a:r>
              <a:rPr lang="en-US" sz="2000" dirty="0"/>
              <a:t>Example </a:t>
            </a:r>
            <a:r>
              <a:rPr lang="en-US" sz="2000" dirty="0" smtClean="0"/>
              <a:t>mini-unit </a:t>
            </a:r>
            <a:r>
              <a:rPr lang="en-US" sz="2000" dirty="0" smtClean="0"/>
              <a:t>pattern for 1 </a:t>
            </a:r>
            <a:r>
              <a:rPr lang="en-GB" sz="2000" dirty="0"/>
              <a:t>contiguous uplink subframes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>
          <a:xfrm>
            <a:off x="156574" y="1600200"/>
            <a:ext cx="8530226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24887" y="42671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275" y="3352803"/>
            <a:ext cx="4482387" cy="217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50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922"/>
          </a:xfrm>
        </p:spPr>
        <p:txBody>
          <a:bodyPr/>
          <a:lstStyle/>
          <a:p>
            <a:r>
              <a:rPr lang="en-US" sz="2000" dirty="0"/>
              <a:t>Example </a:t>
            </a:r>
            <a:r>
              <a:rPr lang="en-US" sz="2000" dirty="0" smtClean="0"/>
              <a:t>mini pattern for 2 </a:t>
            </a:r>
            <a:r>
              <a:rPr lang="en-GB" sz="2000" dirty="0"/>
              <a:t>contiguous uplink subframes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2918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24887" y="42671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55778" y="692560"/>
            <a:ext cx="4212534" cy="34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文本框 7"/>
          <p:cNvSpPr txBox="1"/>
          <p:nvPr/>
        </p:nvSpPr>
        <p:spPr>
          <a:xfrm>
            <a:off x="2170548" y="297296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35794" y="2916223"/>
            <a:ext cx="235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</a:t>
            </a:r>
            <a:endParaRPr 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805" y="864603"/>
            <a:ext cx="3942164" cy="156573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15245" y="509392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</a:t>
            </a:r>
            <a:endParaRPr lang="en-US" dirty="0"/>
          </a:p>
        </p:txBody>
      </p:sp>
      <p:pic>
        <p:nvPicPr>
          <p:cNvPr id="8195" name="그림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270" y="3235058"/>
            <a:ext cx="4955087" cy="180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그림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31" y="887998"/>
            <a:ext cx="4759327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430" y="3315863"/>
            <a:ext cx="4866913" cy="172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5480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Mimi pattern for 2 </a:t>
            </a:r>
            <a:r>
              <a:rPr lang="en-GB" sz="2000" dirty="0"/>
              <a:t>contiguous uplink subframes</a:t>
            </a:r>
            <a:r>
              <a:rPr lang="en-US" sz="2000" dirty="0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98" y="1600200"/>
            <a:ext cx="59436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835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Example of mini pattern options for 3 </a:t>
            </a:r>
            <a:r>
              <a:rPr lang="en-GB" sz="2000" dirty="0"/>
              <a:t>contiguous uplink subframes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2918"/>
          </a:xfrm>
        </p:spPr>
        <p:txBody>
          <a:bodyPr/>
          <a:lstStyle/>
          <a:p>
            <a:endParaRPr lang="en-US" dirty="0"/>
          </a:p>
          <a:p>
            <a:r>
              <a:rPr lang="en-US" sz="1800" dirty="0" smtClean="0"/>
              <a:t>ALT1: Same as mini pattern for 1 contiguous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but scale up the length of mini to 3 </a:t>
            </a:r>
            <a:r>
              <a:rPr lang="en-US" sz="1800" dirty="0" err="1" smtClean="0"/>
              <a:t>ms</a:t>
            </a:r>
            <a:endParaRPr lang="en-US" sz="1800" dirty="0" smtClean="0"/>
          </a:p>
          <a:p>
            <a:r>
              <a:rPr lang="en-US" sz="1800" dirty="0" smtClean="0"/>
              <a:t>ALT2: Same as mini pattern for 1 contiguous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but use different symbols in one symbol group</a:t>
            </a:r>
          </a:p>
          <a:p>
            <a:r>
              <a:rPr lang="en-US" sz="1800" dirty="0" smtClean="0"/>
              <a:t> 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24887" y="426717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55778" y="692560"/>
            <a:ext cx="4212534" cy="34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42508" y="-53554"/>
            <a:ext cx="5271839" cy="23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87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3457</TotalTime>
  <Words>318</Words>
  <Application>Microsoft Office PowerPoint</Application>
  <PresentationFormat>全屏显示(4:3)</PresentationFormat>
  <Paragraphs>53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Malgun Gothic</vt:lpstr>
      <vt:lpstr>Malgun Gothic</vt:lpstr>
      <vt:lpstr>宋体</vt:lpstr>
      <vt:lpstr>Arial</vt:lpstr>
      <vt:lpstr>Calibri</vt:lpstr>
      <vt:lpstr>Office Theme</vt:lpstr>
      <vt:lpstr>WF on NPRACH TDD NB-IoT Design </vt:lpstr>
      <vt:lpstr>PowerPoint 演示文稿</vt:lpstr>
      <vt:lpstr>Appendix Example mimi patterns for 1 contiguous uplink subframes </vt:lpstr>
      <vt:lpstr>Appendix Example mini-unit pattern for 1 contiguous uplink subframes </vt:lpstr>
      <vt:lpstr>Example mini pattern for 2 contiguous uplink subframes </vt:lpstr>
      <vt:lpstr>Mimi pattern for 2 contiguous uplink subframes </vt:lpstr>
      <vt:lpstr>Example of mini pattern options for 3 contiguous uplink subframes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1690</cp:revision>
  <dcterms:created xsi:type="dcterms:W3CDTF">2010-05-12T23:28:36Z</dcterms:created>
  <dcterms:modified xsi:type="dcterms:W3CDTF">2017-11-30T22:41:20Z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</Properties>
</file>