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7" r:id="rId2"/>
    <p:sldId id="269" r:id="rId3"/>
    <p:sldId id="26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8" autoAdjust="0"/>
    <p:restoredTop sz="95538" autoAdjust="0"/>
  </p:normalViewPr>
  <p:slideViewPr>
    <p:cSldViewPr>
      <p:cViewPr>
        <p:scale>
          <a:sx n="72" d="100"/>
          <a:sy n="72" d="100"/>
        </p:scale>
        <p:origin x="-320" y="-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6459A-C86E-4F19-98F2-B411630FE64B}" type="datetimeFigureOut">
              <a:rPr lang="en-US" smtClean="0"/>
              <a:t>11/27/17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CFFF2-2052-448F-8572-466B7CAEE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917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FFF2-2052-448F-8572-466B7CAEE2C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98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11/27/17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11/27/17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11/27/17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11/27/17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11/27/17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11/27/17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11/27/17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11/27/17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11/27/17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11/27/17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11/27/17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11/27/17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</a:t>
            </a:r>
            <a:r>
              <a:rPr lang="en-US" altLang="ja-JP" dirty="0" smtClean="0"/>
              <a:t>on LBT for Mode 1 UL transmissions in </a:t>
            </a:r>
            <a:r>
              <a:rPr lang="en-US" altLang="ja-JP" dirty="0" err="1" smtClean="0"/>
              <a:t>FeLAA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064896" cy="1752600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CableLabs, Broadcom, Comc</a:t>
            </a:r>
            <a:r>
              <a:rPr lang="en-US" altLang="ja-JP" dirty="0" smtClean="0">
                <a:solidFill>
                  <a:schemeClr val="tx1"/>
                </a:solidFill>
              </a:rPr>
              <a:t>ast, HPE, Brocade, Charter Communications, Blackberry</a:t>
            </a:r>
            <a:r>
              <a:rPr lang="ja-JP" altLang="en-US" dirty="0" smtClean="0">
                <a:solidFill>
                  <a:schemeClr val="tx1"/>
                </a:solidFill>
              </a:rPr>
              <a:t> 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tabLst>
                <a:tab pos="8788400" algn="r"/>
              </a:tabLst>
            </a:pPr>
            <a:r>
              <a:rPr lang="en-US" altLang="ja-JP" b="1" dirty="0">
                <a:solidFill>
                  <a:prstClr val="black"/>
                </a:solidFill>
              </a:rPr>
              <a:t>3GPP TSG RAN WG1 Meeting </a:t>
            </a:r>
            <a:r>
              <a:rPr lang="en-US" altLang="ja-JP" b="1" dirty="0" smtClean="0">
                <a:solidFill>
                  <a:prstClr val="black"/>
                </a:solidFill>
              </a:rPr>
              <a:t>#91</a:t>
            </a:r>
            <a:r>
              <a:rPr lang="en-US" altLang="ja-JP" b="1" dirty="0">
                <a:solidFill>
                  <a:prstClr val="black"/>
                </a:solidFill>
              </a:rPr>
              <a:t>	</a:t>
            </a:r>
            <a:r>
              <a:rPr lang="en-US" altLang="ja-JP" b="1" dirty="0">
                <a:solidFill>
                  <a:srgbClr val="000000"/>
                </a:solidFill>
              </a:rPr>
              <a:t>R1- </a:t>
            </a:r>
            <a:r>
              <a:rPr lang="en-US" altLang="ja-JP" b="1" dirty="0" smtClean="0">
                <a:solidFill>
                  <a:srgbClr val="000000"/>
                </a:solidFill>
              </a:rPr>
              <a:t>172</a:t>
            </a:r>
            <a:r>
              <a:rPr lang="en-US" altLang="ja-JP" b="1" dirty="0" smtClean="0">
                <a:solidFill>
                  <a:srgbClr val="000000"/>
                </a:solidFill>
              </a:rPr>
              <a:t>1075</a:t>
            </a:r>
            <a:endParaRPr lang="ja-JP" altLang="ja-JP" b="1" dirty="0">
              <a:solidFill>
                <a:srgbClr val="000000"/>
              </a:solidFill>
            </a:endParaRPr>
          </a:p>
          <a:p>
            <a:r>
              <a:rPr lang="en-GB" altLang="ja-JP" b="1" dirty="0" smtClean="0">
                <a:solidFill>
                  <a:prstClr val="black"/>
                </a:solidFill>
              </a:rPr>
              <a:t>Reno, Nevada</a:t>
            </a:r>
            <a:r>
              <a:rPr lang="en-GB" b="1" dirty="0" smtClean="0">
                <a:solidFill>
                  <a:prstClr val="black"/>
                </a:solidFill>
              </a:rPr>
              <a:t>, </a:t>
            </a:r>
            <a:r>
              <a:rPr lang="en-GB" altLang="ja-JP" b="1" dirty="0" smtClean="0">
                <a:solidFill>
                  <a:prstClr val="black"/>
                </a:solidFill>
              </a:rPr>
              <a:t>27</a:t>
            </a:r>
            <a:r>
              <a:rPr lang="en-GB" altLang="ja-JP" b="1" baseline="30000" dirty="0" smtClean="0">
                <a:solidFill>
                  <a:prstClr val="black"/>
                </a:solidFill>
              </a:rPr>
              <a:t>th</a:t>
            </a:r>
            <a:r>
              <a:rPr lang="en-GB" altLang="ja-JP" b="1" dirty="0" smtClean="0">
                <a:solidFill>
                  <a:prstClr val="black"/>
                </a:solidFill>
              </a:rPr>
              <a:t> Nov </a:t>
            </a:r>
            <a:r>
              <a:rPr lang="en-GB" altLang="ja-JP" b="1" dirty="0">
                <a:solidFill>
                  <a:prstClr val="black"/>
                </a:solidFill>
              </a:rPr>
              <a:t>– </a:t>
            </a:r>
            <a:r>
              <a:rPr lang="en-GB" altLang="ja-JP" b="1" dirty="0" smtClean="0">
                <a:solidFill>
                  <a:prstClr val="black"/>
                </a:solidFill>
              </a:rPr>
              <a:t>1st Dec </a:t>
            </a:r>
            <a:r>
              <a:rPr lang="en-GB" altLang="ja-JP" b="1" dirty="0">
                <a:solidFill>
                  <a:prstClr val="black"/>
                </a:solidFill>
              </a:rPr>
              <a:t>2017</a:t>
            </a:r>
            <a:endParaRPr lang="ko-KR" altLang="ko-KR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dirty="0">
                <a:solidFill>
                  <a:prstClr val="black"/>
                </a:solidFill>
                <a:latin typeface="Calibri" pitchFamily="34" charset="0"/>
              </a:rPr>
              <a:t>Agenda item: </a:t>
            </a:r>
            <a:r>
              <a:rPr lang="en-US" altLang="ko-KR" dirty="0" smtClean="0">
                <a:solidFill>
                  <a:prstClr val="black"/>
                </a:solidFill>
                <a:latin typeface="Calibri" pitchFamily="34" charset="0"/>
              </a:rPr>
              <a:t>6.2.2.1</a:t>
            </a:r>
            <a:endParaRPr lang="en-US" altLang="ko-KR" dirty="0">
              <a:solidFill>
                <a:prstClr val="black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167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en-US" sz="2000" dirty="0"/>
              <a:t>The principle of shared and paused COT was adopted in </a:t>
            </a:r>
            <a:r>
              <a:rPr lang="en-US" sz="2000" dirty="0" err="1"/>
              <a:t>eLAA</a:t>
            </a:r>
            <a:r>
              <a:rPr lang="en-US" sz="2000" dirty="0"/>
              <a:t> to mitigate the UL limitation of being able to access the channel only at 1 </a:t>
            </a:r>
            <a:r>
              <a:rPr lang="en-US" sz="2000" dirty="0" err="1"/>
              <a:t>ms</a:t>
            </a:r>
            <a:r>
              <a:rPr lang="en-US" sz="2000" dirty="0"/>
              <a:t> boundaries and also the grant-to-transmission delay due to its scheduled nature. </a:t>
            </a:r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/>
              <a:t>ETSI BRAN specification also allows the shared and paused COT for the same reason and in fact, according to </a:t>
            </a:r>
            <a:r>
              <a:rPr lang="en-US" sz="2000" dirty="0" smtClean="0"/>
              <a:t>our </a:t>
            </a:r>
            <a:r>
              <a:rPr lang="en-US" sz="2000" dirty="0"/>
              <a:t>interpretation, limits the number of  LBT attempts by a supervised node to 1. </a:t>
            </a:r>
            <a:endParaRPr lang="en-US" sz="2000" dirty="0" smtClean="0"/>
          </a:p>
          <a:p>
            <a:r>
              <a:rPr lang="en-US" sz="2000" dirty="0" err="1" smtClean="0"/>
              <a:t>eLAA</a:t>
            </a:r>
            <a:r>
              <a:rPr lang="en-US" sz="2000" dirty="0" smtClean="0"/>
              <a:t> </a:t>
            </a:r>
            <a:r>
              <a:rPr lang="en-US" sz="2000" dirty="0"/>
              <a:t>has chosen to interpret the ETSI-BRAN specification to allow LBT at 1 </a:t>
            </a:r>
            <a:r>
              <a:rPr lang="en-US" sz="2000" dirty="0" err="1"/>
              <a:t>ms</a:t>
            </a:r>
            <a:r>
              <a:rPr lang="en-US" sz="2000" dirty="0"/>
              <a:t> boundaries and this was agreed in RAN1 because it could be shown that this scheme is fair to Wi-Fi in the 3GPP evaluation scenarios. </a:t>
            </a:r>
            <a:endParaRPr lang="en-US" sz="2000" dirty="0" smtClean="0"/>
          </a:p>
          <a:p>
            <a:r>
              <a:rPr lang="en-US" sz="2000" dirty="0" smtClean="0"/>
              <a:t>If </a:t>
            </a:r>
            <a:r>
              <a:rPr lang="en-US" sz="2000" dirty="0"/>
              <a:t>the frequency of channel access increased for LAA UL, it no longer needs the same concession as was allowed in Rel. 14 </a:t>
            </a:r>
            <a:r>
              <a:rPr lang="en-US" sz="2000" dirty="0" err="1"/>
              <a:t>eLAA</a:t>
            </a:r>
            <a:r>
              <a:rPr lang="en-US" sz="2000" dirty="0"/>
              <a:t>. At most, the channel access can be allowed to be as aggressive as in case of Rel. 14 </a:t>
            </a:r>
            <a:r>
              <a:rPr lang="en-US" sz="2000" dirty="0" err="1"/>
              <a:t>eLAA</a:t>
            </a:r>
            <a:r>
              <a:rPr lang="en-US" sz="2000" dirty="0"/>
              <a:t> by limiting the number of LBT attempts to the number of </a:t>
            </a:r>
            <a:r>
              <a:rPr lang="en-US" sz="2000" dirty="0" err="1"/>
              <a:t>subframes</a:t>
            </a:r>
            <a:r>
              <a:rPr lang="en-US" sz="2000" dirty="0"/>
              <a:t>. 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211804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If </a:t>
            </a:r>
            <a:r>
              <a:rPr lang="en-US" altLang="zh-CN" sz="2000" dirty="0"/>
              <a:t>the UE is allowed Mode 1 UL partial subframe transmission at the beginning of symbol #7 of only the first subframe of a set of consecutively allocated subframes, </a:t>
            </a:r>
            <a:r>
              <a:rPr lang="en-US" altLang="zh-CN" sz="2000" dirty="0" smtClean="0"/>
              <a:t>the </a:t>
            </a:r>
            <a:r>
              <a:rPr lang="en-US" altLang="zh-CN" sz="2000" dirty="0"/>
              <a:t>Release 14 Type 2 channel access procedure can be used unchanged.</a:t>
            </a:r>
          </a:p>
          <a:p>
            <a:r>
              <a:rPr lang="en-US" altLang="zh-CN" sz="2000" dirty="0" smtClean="0"/>
              <a:t>If </a:t>
            </a:r>
            <a:r>
              <a:rPr lang="en-US" altLang="zh-CN" sz="2000" dirty="0"/>
              <a:t>the UE is allowed Mode 1 UL partial subframe transmission at the beginning of symbol #7 of every subframe of a set of consecutively allocated subframes, the number of possible LBT attempts by the UE within the shared COT shall be limited to the number of consecutively allocated UL subframes. </a:t>
            </a:r>
          </a:p>
        </p:txBody>
      </p:sp>
    </p:spTree>
    <p:extLst>
      <p:ext uri="{BB962C8B-B14F-4D97-AF65-F5344CB8AC3E}">
        <p14:creationId xmlns:p14="http://schemas.microsoft.com/office/powerpoint/2010/main" val="39881975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</TotalTime>
  <Words>320</Words>
  <Application>Microsoft Macintosh PowerPoint</Application>
  <PresentationFormat>On-screen Show (4:3)</PresentationFormat>
  <Paragraphs>14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​​テーマ</vt:lpstr>
      <vt:lpstr>WF on LBT for Mode 1 UL transmissions in FeLAA</vt:lpstr>
      <vt:lpstr>Background</vt:lpstr>
      <vt:lpstr>Proposal</vt:lpstr>
    </vt:vector>
  </TitlesOfParts>
  <Company>Broadcom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Broadcom</dc:creator>
  <cp:lastModifiedBy>Dorin Viorel</cp:lastModifiedBy>
  <cp:revision>229</cp:revision>
  <dcterms:created xsi:type="dcterms:W3CDTF">2016-10-06T11:44:35Z</dcterms:created>
  <dcterms:modified xsi:type="dcterms:W3CDTF">2017-11-27T19:57:16Z</dcterms:modified>
</cp:coreProperties>
</file>