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85" r:id="rId4"/>
    <p:sldId id="282" r:id="rId5"/>
    <p:sldId id="27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B2F548A-0A06-4A99-9C57-957742E162DC}">
          <p14:sldIdLst>
            <p14:sldId id="256"/>
            <p14:sldId id="280"/>
            <p14:sldId id="285"/>
            <p14:sldId id="282"/>
          </p14:sldIdLst>
        </p14:section>
        <p14:section name="Appendix" id="{328640E6-C739-4871-803B-18FEE5E2732E}">
          <p14:sldIdLst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44" autoAdjust="0"/>
    <p:restoredTop sz="94660"/>
  </p:normalViewPr>
  <p:slideViewPr>
    <p:cSldViewPr>
      <p:cViewPr varScale="1">
        <p:scale>
          <a:sx n="101" d="100"/>
          <a:sy n="101" d="100"/>
        </p:scale>
        <p:origin x="432" y="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2FEB-57DC-4071-B3BE-A23A20735BA8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3DC3C-8367-4F7C-9C52-B15E99CD4AAE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42110-A1BE-457A-8B09-6B92F49D10C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CE31-CACA-4D2C-90FC-52F850436761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0C6B-283E-44AF-984A-E7E24BC3F84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BEC8E-178F-40D1-8A6C-5A475337893B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FD70-30B2-423E-902C-A522775B09F7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BEE5-5100-4C05-912E-AAD0A91A8C4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643C-898E-4926-95C6-09A53A95EADA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5523D-DDC3-43FC-ADD9-A8A44A0B7170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CE63-07CA-4ED4-B549-8E822B3E5EC6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8AA19-BEF2-4816-973D-91267C903BD0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 for </a:t>
            </a:r>
            <a:r>
              <a:rPr lang="en-US" altLang="zh-CN" dirty="0"/>
              <a:t>SR configuration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</a:t>
            </a:r>
            <a:r>
              <a:rPr lang="en-US" altLang="ja-JP"/>
              <a:t>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R1-1719156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#90bis</a:t>
            </a:r>
          </a:p>
          <a:p>
            <a:pPr>
              <a:buNone/>
            </a:pPr>
            <a:r>
              <a:rPr lang="en-US" altLang="ja-JP" sz="2400" dirty="0"/>
              <a:t>Prague, Czech Republic</a:t>
            </a:r>
          </a:p>
          <a:p>
            <a:pPr>
              <a:buNone/>
            </a:pPr>
            <a:r>
              <a:rPr lang="en-US" altLang="ja-JP" sz="2400" dirty="0"/>
              <a:t>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October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7.3.3.4</a:t>
            </a:r>
            <a:endParaRPr lang="ja-JP" altLang="en-US" sz="24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7A377-BBAD-4525-8EDB-F8440A79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1A51F7-F377-4467-8AB7-BE94E43FA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5935476-E8BB-40FA-8362-4156263C06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3999690"/>
              </p:ext>
            </p:extLst>
          </p:nvPr>
        </p:nvGraphicFramePr>
        <p:xfrm>
          <a:off x="457200" y="1268760"/>
          <a:ext cx="8208912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8208912">
                  <a:extLst>
                    <a:ext uri="{9D8B030D-6E8A-4147-A177-3AD203B41FA5}">
                      <a16:colId xmlns:a16="http://schemas.microsoft.com/office/drawing/2014/main" val="24922961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Agreements: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It is up to RAN2 how many SR configurations the UE can be configured with.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 case of SR only, the physical layer can only transmit one SR at any given time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If multiple SR are triggered prioritization of which SR should be transmitted is decided by RAN2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Multiplexing of SR and HARQ feedback is supported on short-PUCCH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Multiplexing of SR and HARQ feedback is supported on long-PUCCH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An SR can be configured with a periodicity of at least equal to X OFDM symbol(s) (at least for short-PUCCH), and with up to the largest periodicity supported in LTE (i.e. 80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1" dirty="0">
                          <a:effectLst/>
                          <a:highlight>
                            <a:srgbClr val="8080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Working assumptions: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430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X=1, which implies short-PUCCH could be located at any OFDM symbol of a slot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FFS: Supported periodicity values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FFS: Possible limitations due to other factors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One configured SR can be associated with either short or long PUCCH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779757"/>
                  </a:ext>
                </a:extLst>
              </a:tr>
            </a:tbl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6DBA8CA-6D1F-4B93-9345-0AD80479E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46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(1)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/>
              <a:t>For each “SR configuration”, the following should be indicated via RRC </a:t>
            </a:r>
            <a:endParaRPr lang="zh-CN" altLang="zh-CN" sz="3600" dirty="0"/>
          </a:p>
          <a:p>
            <a:pPr lvl="1"/>
            <a:r>
              <a:rPr lang="en-GB" altLang="zh-CN" dirty="0"/>
              <a:t>A configuration index (that corresponds to a periodicity and offset) which identifies the slots/symbols to be used for SR</a:t>
            </a:r>
          </a:p>
          <a:p>
            <a:pPr lvl="1"/>
            <a:r>
              <a:rPr lang="en-GB" altLang="zh-CN" dirty="0"/>
              <a:t>Note: it has been already agreed that UE can be configured with multiple “SR configurations” and number of SR configurations is up to RAN2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7DB76-A989-4C17-A4B1-AE9125B2F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1919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Offline consensus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/>
              <a:t>At least support following Table as the periodicity of resources for </a:t>
            </a:r>
            <a:r>
              <a:rPr lang="en-GB" altLang="zh-CN" sz="2400" dirty="0"/>
              <a:t>SR and for UL transmission without UL grant </a:t>
            </a:r>
          </a:p>
          <a:p>
            <a:pPr lvl="1"/>
            <a:r>
              <a:rPr lang="en-GB" altLang="zh-CN" sz="2100" dirty="0"/>
              <a:t>FFS other values with taking into account the alignment with 14 symbols</a:t>
            </a:r>
          </a:p>
          <a:p>
            <a:pPr lvl="1"/>
            <a:r>
              <a:rPr lang="en-GB" altLang="zh-CN" sz="2000" dirty="0"/>
              <a:t>NOTE: Periodicity of SR is configured independently from periodicity of UL transmission without UL grant</a:t>
            </a:r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r>
              <a:rPr lang="en-GB" altLang="zh-CN" sz="2000" dirty="0"/>
              <a:t>FFS further enhancements for SR and UL transmission without UL grant targeting the URLLC after December 2017</a:t>
            </a:r>
          </a:p>
          <a:p>
            <a:pPr marL="457200" lvl="1" indent="0">
              <a:buNone/>
            </a:pPr>
            <a:endParaRPr lang="en-GB" altLang="zh-CN" sz="2000" dirty="0"/>
          </a:p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2B6C36-416D-478B-9D49-573BF4E163D4}"/>
              </a:ext>
            </a:extLst>
          </p:cNvPr>
          <p:cNvSpPr/>
          <p:nvPr/>
        </p:nvSpPr>
        <p:spPr>
          <a:xfrm>
            <a:off x="3131840" y="2946430"/>
            <a:ext cx="2304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kern="100" dirty="0">
                <a:latin typeface="Calibri" panose="020F050202020403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Supported periodicities</a:t>
            </a:r>
            <a:endParaRPr lang="zh-CN" altLang="en-US" sz="16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FD2936-0455-4EB3-8295-965F657F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7" name="内容占位符 3">
            <a:extLst>
              <a:ext uri="{FF2B5EF4-FFF2-40B4-BE49-F238E27FC236}">
                <a16:creationId xmlns:a16="http://schemas.microsoft.com/office/drawing/2014/main" id="{F3DCBD7C-E954-49A0-B85A-28FEEA9A7D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5600143"/>
              </p:ext>
            </p:extLst>
          </p:nvPr>
        </p:nvGraphicFramePr>
        <p:xfrm>
          <a:off x="683568" y="3356992"/>
          <a:ext cx="7776864" cy="1872208"/>
        </p:xfrm>
        <a:graphic>
          <a:graphicData uri="http://schemas.openxmlformats.org/drawingml/2006/table">
            <a:tbl>
              <a:tblPr firstRow="1" firstCol="1" bandRow="1"/>
              <a:tblGrid>
                <a:gridCol w="1963092">
                  <a:extLst>
                    <a:ext uri="{9D8B030D-6E8A-4147-A177-3AD203B41FA5}">
                      <a16:colId xmlns:a16="http://schemas.microsoft.com/office/drawing/2014/main" val="223183058"/>
                    </a:ext>
                  </a:extLst>
                </a:gridCol>
                <a:gridCol w="5813772">
                  <a:extLst>
                    <a:ext uri="{9D8B030D-6E8A-4147-A177-3AD203B41FA5}">
                      <a16:colId xmlns:a16="http://schemas.microsoft.com/office/drawing/2014/main" val="760760557"/>
                    </a:ext>
                  </a:extLst>
                </a:gridCol>
              </a:tblGrid>
              <a:tr h="612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Subcarrier spacing (kHz)</a:t>
                      </a:r>
                      <a:endParaRPr kumimoji="1" lang="zh-CN" altLang="en-US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Supported periodicities [</a:t>
                      </a:r>
                      <a:r>
                        <a:rPr kumimoji="1" lang="en-GB" sz="1600" b="1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ms</a:t>
                      </a: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]</a:t>
                      </a:r>
                      <a:endParaRPr kumimoji="1" lang="zh-CN" altLang="en-US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560466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</a:t>
                      </a: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symbols,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689059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0.5,1,2,5,10,20,40,80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468716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 (6 symbols for ECP),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0.25,0.5,1,2,5,10,20,40,80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29181"/>
                  </a:ext>
                </a:extLst>
              </a:tr>
              <a:tr h="341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0.125,0.25,0.5,1,2,5,10,20,40,80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4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592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3C306-271D-4893-B8A0-6FBC590A9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548680"/>
            <a:ext cx="5842992" cy="114300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LTE: Table 10.1.5-1: UE-specific SR periodicity and subframe offset configuration</a:t>
            </a:r>
            <a:endParaRPr lang="zh-CN" altLang="en-US" sz="2000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F127F9D-E7CE-4B9D-928F-05897E120F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581" r="17202" b="6535"/>
          <a:stretch/>
        </p:blipFill>
        <p:spPr>
          <a:xfrm>
            <a:off x="1691680" y="1691680"/>
            <a:ext cx="5832648" cy="4536504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0D5BF61-713B-4FD6-991D-84DADC0AA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804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</Words>
  <Application>Microsoft Office PowerPoint</Application>
  <PresentationFormat>全屏显示(4:3)</PresentationFormat>
  <Paragraphs>57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Gothic</vt:lpstr>
      <vt:lpstr>MS Mincho</vt:lpstr>
      <vt:lpstr>ＭＳ Ｐゴシック</vt:lpstr>
      <vt:lpstr>等线</vt:lpstr>
      <vt:lpstr>宋体</vt:lpstr>
      <vt:lpstr>Arial</vt:lpstr>
      <vt:lpstr>Calibri</vt:lpstr>
      <vt:lpstr>Times New Roman</vt:lpstr>
      <vt:lpstr>Office ​​テーマ</vt:lpstr>
      <vt:lpstr>Proposals for SR configuration</vt:lpstr>
      <vt:lpstr>Background</vt:lpstr>
      <vt:lpstr>Proposal (1)</vt:lpstr>
      <vt:lpstr>Offline consensus</vt:lpstr>
      <vt:lpstr>LTE: Table 10.1.5-1: UE-specific SR periodicity and subframe offset configuration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 </cp:lastModifiedBy>
  <cp:revision>325</cp:revision>
  <dcterms:created xsi:type="dcterms:W3CDTF">2017-01-16T18:53:25Z</dcterms:created>
  <dcterms:modified xsi:type="dcterms:W3CDTF">2017-10-12T16:46:06Z</dcterms:modified>
</cp:coreProperties>
</file>