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10" r:id="rId2"/>
    <p:sldId id="309" r:id="rId3"/>
    <p:sldId id="314" r:id="rId4"/>
    <p:sldId id="316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74" d="100"/>
          <a:sy n="74" d="100"/>
        </p:scale>
        <p:origin x="159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63398CC-0169-4D47-AD68-C95B84A15A0A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12432F-CD8F-4FD9-BB00-B41BED8164D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49295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FF21203-5169-4162-829D-0D0D940932DB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019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F6D21-3F6F-4839-B162-890B79EE2198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CE93C-E2A2-4528-8D1F-575FC399ABD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5512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757A2-6E51-4DF3-BBEF-0BB806E78CF1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29B49-69F9-4810-97DA-BE1D38B7964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3441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A7D3C-7C6A-4EB2-A3AA-B0A2765FC297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86A7C-37CB-4815-9B1F-717E8CF4B25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82090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AAF2C-20F1-4672-884E-1D4571AF143A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C507F-6235-4B0B-BE54-DC84BD1BF9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7945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8BCF7-734F-4114-81B6-D5F068E39585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4743D-FE6F-4FA2-B1C8-D46D113C456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6069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09BFE-76CF-4AA3-9F5C-447D8C70CA14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B975D-91C2-4821-A6A7-47C24A35413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6878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B79E6-7DD3-4CC0-A9C8-CF0A162F840D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274C2-9696-4D82-A09C-C2D92B64A0A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3104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7795C-2D22-46CC-8EEB-F341BCB836E6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A8330-3328-43E4-BCA6-DF72AF91071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8678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A4E15-B388-485F-A4FC-430C43191E3C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B12AA-8C6F-4074-9701-9BFBE1AB089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1656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97934-4FEA-4ADB-B4E7-FC6EA4DB31C7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FB307-FFC7-4BA8-B067-570A99D540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4441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8F932-3C00-40E8-B23B-C4498ED87709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6A713-3789-42FC-869A-8C56D737FD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5178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9EF539D-E1B5-4510-B8C1-D0B561B24617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CD890EA-8A6F-43CB-B799-E2E5E0073CF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81000" y="1958975"/>
            <a:ext cx="8382000" cy="1470025"/>
          </a:xfrm>
        </p:spPr>
        <p:txBody>
          <a:bodyPr/>
          <a:lstStyle/>
          <a:p>
            <a:pPr eaLnBrk="1" hangingPunct="1"/>
            <a:r>
              <a:rPr lang="en-US" altLang="ko-KR" sz="3600" smtClean="0">
                <a:ea typeface="Gulim" panose="020B0600000101010101" pitchFamily="34" charset="-127"/>
              </a:rPr>
              <a:t>WF on 1024QAM</a:t>
            </a:r>
            <a:endParaRPr lang="en-US" altLang="zh-CN" sz="3600" smtClean="0"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Huawei, HiSilicon, ZTE, </a:t>
            </a:r>
            <a:r>
              <a:rPr lang="en-US" altLang="zh-CN" sz="2800" smtClean="0">
                <a:solidFill>
                  <a:schemeClr val="tx1"/>
                </a:solidFill>
                <a:cs typeface="Times New Roman" panose="02020603050405020304" pitchFamily="18" charset="0"/>
              </a:rPr>
              <a:t>Sanechips…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anose="02020603050405020304" pitchFamily="18" charset="0"/>
              </a:rPr>
              <a:t>3GPP TSG RAN1 #90bis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anose="02020603050405020304" pitchFamily="18" charset="0"/>
              </a:rPr>
              <a:t>Prague, Czech Republic, 9 - 13 Oct. 2017</a:t>
            </a:r>
            <a:endParaRPr lang="sv-SE" altLang="ko-KR" sz="1800" b="1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anose="02020603050405020304" pitchFamily="18" charset="0"/>
              </a:rPr>
              <a:t>Agenda Item: 6.2.4.1</a:t>
            </a:r>
          </a:p>
          <a:p>
            <a:pPr>
              <a:spcBef>
                <a:spcPct val="0"/>
              </a:spcBef>
              <a:buFontTx/>
              <a:buNone/>
            </a:pPr>
            <a:endParaRPr lang="tr-TR" altLang="ko-KR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anose="02020603050405020304" pitchFamily="18" charset="0"/>
              </a:rPr>
              <a:t>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R1-1718990</a:t>
            </a:r>
            <a:endParaRPr lang="ko-KR" altLang="en-US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 idx="4294967295"/>
          </p:nvPr>
        </p:nvSpPr>
        <p:spPr>
          <a:xfrm>
            <a:off x="0" y="4270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anose="02020603050405020304" pitchFamily="18" charset="0"/>
              </a:rPr>
              <a:t>Background</a:t>
            </a:r>
            <a:endParaRPr lang="ko-KR" altLang="en-US" sz="4000" smtClean="0">
              <a:cs typeface="Times New Roman" panose="02020603050405020304" pitchFamily="18" charset="0"/>
            </a:endParaRPr>
          </a:p>
        </p:txBody>
      </p:sp>
      <p:sp>
        <p:nvSpPr>
          <p:cNvPr id="5123" name="내용 개체 틀 2"/>
          <p:cNvSpPr>
            <a:spLocks noGrp="1"/>
          </p:cNvSpPr>
          <p:nvPr>
            <p:ph idx="4294967295"/>
          </p:nvPr>
        </p:nvSpPr>
        <p:spPr>
          <a:xfrm>
            <a:off x="0" y="1066800"/>
            <a:ext cx="8686800" cy="5562600"/>
          </a:xfrm>
        </p:spPr>
        <p:txBody>
          <a:bodyPr/>
          <a:lstStyle/>
          <a:p>
            <a:pPr lvl="2">
              <a:buFont typeface="Arial" panose="020B0604020202020204" pitchFamily="34" charset="0"/>
              <a:buNone/>
            </a:pPr>
            <a:endParaRPr lang="en-US" altLang="ko-KR" sz="2000" smtClean="0"/>
          </a:p>
          <a:p>
            <a:r>
              <a:rPr lang="en-GB" altLang="zh-CN" sz="2800" smtClean="0"/>
              <a:t>Agreement:</a:t>
            </a:r>
          </a:p>
          <a:p>
            <a:pPr lvl="1"/>
            <a:r>
              <a:rPr lang="en-US" altLang="zh-CN" smtClean="0"/>
              <a:t>Followings are conclusions of TR</a:t>
            </a:r>
            <a:endParaRPr lang="zh-CN" altLang="zh-CN" smtClean="0"/>
          </a:p>
          <a:p>
            <a:pPr lvl="2"/>
            <a:r>
              <a:rPr lang="en-US" altLang="zh-CN" smtClean="0"/>
              <a:t>RAN1 has observed different degrees of performance improvement due to support of 1024QAM in some scenarios based on link level evaluations. </a:t>
            </a:r>
            <a:endParaRPr lang="zh-CN" altLang="zh-CN" smtClean="0"/>
          </a:p>
          <a:p>
            <a:pPr lvl="2"/>
            <a:r>
              <a:rPr lang="en-US" altLang="zh-CN" smtClean="0"/>
              <a:t>RAN1 has not conducted system level simulation and thus did not confirm the benefits of 1024QAM on system level.</a:t>
            </a:r>
            <a:endParaRPr lang="zh-CN" altLang="zh-CN" smtClean="0"/>
          </a:p>
          <a:p>
            <a:pPr lvl="2"/>
            <a:r>
              <a:rPr lang="en-US" altLang="zh-CN" smtClean="0"/>
              <a:t>RAN1 has concluded that 1024QAM is beneficial to achieve higher peak data rates than 256QAM and recommends to specify 1024QAM at least for some types of UEs (e.g. CPE)</a:t>
            </a:r>
            <a:endParaRPr lang="zh-CN" altLang="zh-CN" smtClean="0"/>
          </a:p>
          <a:p>
            <a:endParaRPr lang="zh-CN" altLang="zh-CN" sz="2800" smtClean="0"/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5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6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7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9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0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1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2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3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4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 idx="4294967295"/>
          </p:nvPr>
        </p:nvSpPr>
        <p:spPr>
          <a:xfrm>
            <a:off x="0" y="4270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anose="02020603050405020304" pitchFamily="18" charset="0"/>
              </a:rPr>
              <a:t>Proposal</a:t>
            </a:r>
            <a:endParaRPr lang="ko-KR" altLang="en-US" sz="4000" smtClean="0">
              <a:cs typeface="Times New Roman" panose="02020603050405020304" pitchFamily="18" charset="0"/>
            </a:endParaRPr>
          </a:p>
        </p:txBody>
      </p:sp>
      <p:sp>
        <p:nvSpPr>
          <p:cNvPr id="6147" name="내용 개체 틀 2"/>
          <p:cNvSpPr>
            <a:spLocks noGrp="1"/>
          </p:cNvSpPr>
          <p:nvPr>
            <p:ph idx="4294967295"/>
          </p:nvPr>
        </p:nvSpPr>
        <p:spPr>
          <a:xfrm>
            <a:off x="0" y="1066800"/>
            <a:ext cx="8686800" cy="5562600"/>
          </a:xfrm>
        </p:spPr>
        <p:txBody>
          <a:bodyPr/>
          <a:lstStyle/>
          <a:p>
            <a:pPr lvl="2">
              <a:buFont typeface="Arial" panose="020B0604020202020204" pitchFamily="34" charset="0"/>
              <a:buNone/>
            </a:pPr>
            <a:endParaRPr lang="en-US" altLang="ko-KR" sz="2000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UE capability for support of 1024QAM is reported per band/band combination.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2400" dirty="0" smtClean="0"/>
              <a:t>Introduce new DL UE categories based on DL Category 11~19, FFS on which DL category.</a:t>
            </a:r>
            <a:endParaRPr lang="en-US" altLang="zh-CN" sz="2400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RRC configuration of CQI/MCS table to support 1024QAM is supported for UE.</a:t>
            </a:r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2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3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4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5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6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9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0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1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2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3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4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5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6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7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 idx="4294967295"/>
          </p:nvPr>
        </p:nvSpPr>
        <p:spPr>
          <a:xfrm>
            <a:off x="0" y="4270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anose="02020603050405020304" pitchFamily="18" charset="0"/>
              </a:rPr>
              <a:t>Proposal</a:t>
            </a:r>
            <a:endParaRPr lang="ko-KR" altLang="en-US" sz="4000" smtClean="0"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147" name="내용 개체 틀 2"/>
              <p:cNvSpPr>
                <a:spLocks noGrp="1"/>
              </p:cNvSpPr>
              <p:nvPr>
                <p:ph idx="4294967295"/>
              </p:nvPr>
            </p:nvSpPr>
            <p:spPr>
              <a:xfrm>
                <a:off x="0" y="1066800"/>
                <a:ext cx="8686800" cy="5562600"/>
              </a:xfrm>
            </p:spPr>
            <p:txBody>
              <a:bodyPr/>
              <a:lstStyle/>
              <a:p>
                <a:pPr marL="342900" lvl="1" indent="-342900">
                  <a:buFont typeface="Arial" panose="020B0604020202020204" pitchFamily="34" charset="0"/>
                  <a:buChar char="•"/>
                </a:pPr>
                <a:r>
                  <a:rPr lang="en-US" altLang="zh-CN" sz="2400" dirty="0" smtClean="0"/>
                  <a:t>The modulation for </a:t>
                </a:r>
                <a:r>
                  <a:rPr lang="en-US" altLang="zh-CN" sz="2400" dirty="0" smtClean="0"/>
                  <a:t>1024QAM </a:t>
                </a:r>
                <a:r>
                  <a:rPr lang="en-US" altLang="zh-CN" sz="2400" dirty="0" smtClean="0"/>
                  <a:t>is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altLang="zh-CN" sz="16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altLang="zh-CN" sz="16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682</m:t>
                            </m:r>
                          </m:e>
                        </m:rad>
                      </m:den>
                    </m:f>
                    <m:d>
                      <m:d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1−2</m:t>
                        </m:r>
                        <m:sSub>
                          <m:sSubPr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16−</m:t>
                        </m:r>
                        <m:d>
                          <m:dPr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1−2</m:t>
                            </m:r>
                            <m:sSub>
                              <m:sSubPr>
                                <m:ctrlPr>
                                  <a:rPr lang="zh-CN" altLang="zh-CN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altLang="zh-CN" sz="16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GB" altLang="zh-CN" sz="1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GB" altLang="zh-CN" sz="1600" i="1">
                                    <a:latin typeface="Cambria Math" panose="02040503050406030204" pitchFamily="18" charset="0"/>
                                  </a:rPr>
                                  <m:t>+2</m:t>
                                </m:r>
                              </m:sub>
                            </m:sSub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8−</m:t>
                            </m:r>
                            <m:d>
                              <m:dPr>
                                <m:ctrlPr>
                                  <a:rPr lang="zh-CN" altLang="zh-CN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altLang="zh-CN" sz="1600" i="1">
                                    <a:latin typeface="Cambria Math" panose="02040503050406030204" pitchFamily="18" charset="0"/>
                                  </a:rPr>
                                  <m:t>1−2</m:t>
                                </m:r>
                                <m:sSub>
                                  <m:sSubPr>
                                    <m:ctrlPr>
                                      <a:rPr lang="zh-CN" altLang="zh-CN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zh-CN" sz="16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zh-CN" sz="1600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GB" altLang="zh-CN" sz="1600" i="1">
                                        <a:latin typeface="Cambria Math" panose="02040503050406030204" pitchFamily="18" charset="0"/>
                                      </a:rPr>
                                      <m:t>+4</m:t>
                                    </m:r>
                                  </m:sub>
                                </m:sSub>
                              </m:e>
                            </m:d>
                            <m:d>
                              <m:dPr>
                                <m:begChr m:val="["/>
                                <m:endChr m:val="]"/>
                                <m:ctrlPr>
                                  <a:rPr lang="zh-CN" altLang="zh-CN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altLang="zh-CN" sz="1600" i="1">
                                    <a:latin typeface="Cambria Math" panose="02040503050406030204" pitchFamily="18" charset="0"/>
                                  </a:rPr>
                                  <m:t>4−</m:t>
                                </m:r>
                                <m:d>
                                  <m:dPr>
                                    <m:ctrlPr>
                                      <a:rPr lang="zh-CN" altLang="zh-CN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altLang="zh-CN" sz="1600" i="1">
                                        <a:latin typeface="Cambria Math" panose="02040503050406030204" pitchFamily="18" charset="0"/>
                                      </a:rPr>
                                      <m:t>1−2</m:t>
                                    </m:r>
                                    <m:sSub>
                                      <m:sSubPr>
                                        <m:ctrlPr>
                                          <a:rPr lang="zh-CN" altLang="zh-CN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altLang="zh-CN" sz="16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GB" altLang="zh-CN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GB" altLang="zh-CN" sz="1600" i="1">
                                            <a:latin typeface="Cambria Math" panose="02040503050406030204" pitchFamily="18" charset="0"/>
                                          </a:rPr>
                                          <m:t>+6</m:t>
                                        </m:r>
                                      </m:sub>
                                    </m:sSub>
                                  </m:e>
                                </m:d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zh-CN" altLang="zh-CN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altLang="zh-CN" sz="1600" i="1">
                                        <a:latin typeface="Cambria Math" panose="02040503050406030204" pitchFamily="18" charset="0"/>
                                      </a:rPr>
                                      <m:t>2−</m:t>
                                    </m:r>
                                    <m:d>
                                      <m:dPr>
                                        <m:ctrlPr>
                                          <a:rPr lang="zh-CN" altLang="zh-CN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GB" altLang="zh-CN" sz="1600" i="1">
                                            <a:latin typeface="Cambria Math" panose="02040503050406030204" pitchFamily="18" charset="0"/>
                                          </a:rPr>
                                          <m:t>1−2</m:t>
                                        </m:r>
                                        <m:sSub>
                                          <m:sSubPr>
                                            <m:ctrlPr>
                                              <a:rPr lang="zh-CN" altLang="zh-CN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altLang="zh-CN" sz="1600" i="1">
                                                <a:latin typeface="Cambria Math" panose="02040503050406030204" pitchFamily="18" charset="0"/>
                                              </a:rPr>
                                              <m:t>𝑏</m:t>
                                            </m:r>
                                          </m:e>
                                          <m:sub>
                                            <m:r>
                                              <a:rPr lang="en-GB" altLang="zh-CN" sz="1600" i="1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  <m:r>
                                              <a:rPr lang="en-GB" altLang="zh-CN" sz="1600" i="1">
                                                <a:latin typeface="Cambria Math" panose="02040503050406030204" pitchFamily="18" charset="0"/>
                                              </a:rPr>
                                              <m:t>+8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d>
                              </m:e>
                            </m:d>
                          </m:e>
                        </m:d>
                      </m:e>
                    </m:d>
                    <m:r>
                      <a:rPr lang="en-GB" altLang="zh-CN" sz="1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zh-CN" altLang="zh-CN" sz="1600" dirty="0"/>
              </a:p>
              <a:p>
                <a:pPr lvl="1"/>
                <a14:m>
                  <m:oMath xmlns:m="http://schemas.openxmlformats.org/officeDocument/2006/math">
                    <m:r>
                      <a:rPr lang="en-US" altLang="zh-CN" sz="1600" i="1">
                        <a:latin typeface="Cambria Math" panose="02040503050406030204" pitchFamily="18" charset="0"/>
                      </a:rPr>
                      <m:t>            + </m:t>
                    </m:r>
                    <m:r>
                      <a:rPr lang="en-US" altLang="zh-CN" sz="1600" i="1">
                        <a:latin typeface="Cambria Math" panose="02040503050406030204" pitchFamily="18" charset="0"/>
                      </a:rPr>
                      <m:t>𝑗</m:t>
                    </m:r>
                    <m:f>
                      <m:f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6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600" i="1">
                                <a:latin typeface="Cambria Math" panose="02040503050406030204" pitchFamily="18" charset="0"/>
                              </a:rPr>
                              <m:t>682</m:t>
                            </m:r>
                          </m:e>
                        </m:rad>
                      </m:den>
                    </m:f>
                    <m:d>
                      <m:d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600" i="1">
                            <a:latin typeface="Cambria Math" panose="02040503050406030204" pitchFamily="18" charset="0"/>
                          </a:rPr>
                          <m:t>1−2</m:t>
                        </m:r>
                        <m:sSub>
                          <m:sSubPr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zh-CN" sz="1600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600" i="1">
                            <a:latin typeface="Cambria Math" panose="02040503050406030204" pitchFamily="18" charset="0"/>
                          </a:rPr>
                          <m:t>16−</m:t>
                        </m:r>
                        <m:d>
                          <m:dPr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1600" i="1">
                                <a:latin typeface="Cambria Math" panose="02040503050406030204" pitchFamily="18" charset="0"/>
                              </a:rPr>
                              <m:t>1−2</m:t>
                            </m:r>
                            <m:sSub>
                              <m:sSubPr>
                                <m:ctrlPr>
                                  <a:rPr lang="zh-CN" altLang="zh-CN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1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altLang="zh-CN" sz="1600" i="1">
                                    <a:latin typeface="Cambria Math" panose="02040503050406030204" pitchFamily="18" charset="0"/>
                                  </a:rPr>
                                  <m:t>+3</m:t>
                                </m:r>
                              </m:sub>
                            </m:sSub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1600" i="1">
                                <a:latin typeface="Cambria Math" panose="02040503050406030204" pitchFamily="18" charset="0"/>
                              </a:rPr>
                              <m:t>8−</m:t>
                            </m:r>
                            <m:d>
                              <m:dPr>
                                <m:ctrlPr>
                                  <a:rPr lang="zh-CN" altLang="zh-CN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1600" i="1">
                                    <a:latin typeface="Cambria Math" panose="02040503050406030204" pitchFamily="18" charset="0"/>
                                  </a:rPr>
                                  <m:t>1−2</m:t>
                                </m:r>
                                <m:sSub>
                                  <m:sSubPr>
                                    <m:ctrlPr>
                                      <a:rPr lang="zh-CN" altLang="zh-CN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6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US" altLang="zh-CN" sz="1600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altLang="zh-CN" sz="1600" i="1">
                                        <a:latin typeface="Cambria Math" panose="02040503050406030204" pitchFamily="18" charset="0"/>
                                      </a:rPr>
                                      <m:t>+5</m:t>
                                    </m:r>
                                  </m:sub>
                                </m:sSub>
                              </m:e>
                            </m:d>
                            <m:d>
                              <m:dPr>
                                <m:begChr m:val="["/>
                                <m:endChr m:val="]"/>
                                <m:ctrlPr>
                                  <a:rPr lang="zh-CN" altLang="zh-CN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1600" i="1">
                                    <a:latin typeface="Cambria Math" panose="02040503050406030204" pitchFamily="18" charset="0"/>
                                  </a:rPr>
                                  <m:t>4−</m:t>
                                </m:r>
                                <m:d>
                                  <m:dPr>
                                    <m:ctrlPr>
                                      <a:rPr lang="zh-CN" altLang="zh-CN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sz="1600" i="1">
                                        <a:latin typeface="Cambria Math" panose="02040503050406030204" pitchFamily="18" charset="0"/>
                                      </a:rPr>
                                      <m:t>1−2</m:t>
                                    </m:r>
                                    <m:sSub>
                                      <m:sSubPr>
                                        <m:ctrlPr>
                                          <a:rPr lang="zh-CN" altLang="zh-CN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16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altLang="zh-CN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altLang="zh-CN" sz="1600" i="1">
                                            <a:latin typeface="Cambria Math" panose="02040503050406030204" pitchFamily="18" charset="0"/>
                                          </a:rPr>
                                          <m:t>+7</m:t>
                                        </m:r>
                                      </m:sub>
                                    </m:sSub>
                                  </m:e>
                                </m:d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zh-CN" altLang="zh-CN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sz="1600" i="1">
                                        <a:latin typeface="Cambria Math" panose="02040503050406030204" pitchFamily="18" charset="0"/>
                                      </a:rPr>
                                      <m:t>2−</m:t>
                                    </m:r>
                                    <m:d>
                                      <m:dPr>
                                        <m:ctrlPr>
                                          <a:rPr lang="zh-CN" altLang="zh-CN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zh-CN" sz="1600" i="1">
                                            <a:latin typeface="Cambria Math" panose="02040503050406030204" pitchFamily="18" charset="0"/>
                                          </a:rPr>
                                          <m:t>1−2</m:t>
                                        </m:r>
                                        <m:sSub>
                                          <m:sSubPr>
                                            <m:ctrlPr>
                                              <a:rPr lang="zh-CN" altLang="zh-CN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zh-CN" sz="1600" i="1">
                                                <a:latin typeface="Cambria Math" panose="02040503050406030204" pitchFamily="18" charset="0"/>
                                              </a:rPr>
                                              <m:t>𝑏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sz="1600" i="1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  <m:r>
                                              <a:rPr lang="en-US" altLang="zh-CN" sz="1600" i="1">
                                                <a:latin typeface="Cambria Math" panose="02040503050406030204" pitchFamily="18" charset="0"/>
                                              </a:rPr>
                                              <m:t>+9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d>
                              </m:e>
                            </m:d>
                          </m:e>
                        </m:d>
                      </m:e>
                    </m:d>
                  </m:oMath>
                </a14:m>
                <a:endParaRPr lang="zh-CN" altLang="zh-CN" dirty="0"/>
              </a:p>
              <a:p>
                <a:pPr marL="342900" lvl="1" indent="-342900">
                  <a:buFont typeface="Arial" panose="020B0604020202020204" pitchFamily="34" charset="0"/>
                  <a:buChar char="•"/>
                </a:pPr>
                <a:r>
                  <a:rPr lang="en-US" altLang="zh-CN" sz="2400" dirty="0" smtClean="0"/>
                  <a:t>The introduced entries in CQI table to support 1024QAM are down-selected between:</a:t>
                </a:r>
              </a:p>
              <a:p>
                <a:pPr marL="742950" lvl="2" indent="-342900"/>
                <a:r>
                  <a:rPr lang="en-US" altLang="zh-CN" sz="2000" dirty="0" smtClean="0"/>
                  <a:t>Option 1: two entries with coding rates (x1024) as 853 and 948</a:t>
                </a:r>
              </a:p>
              <a:p>
                <a:pPr marL="742950" lvl="2" indent="-342900"/>
                <a:r>
                  <a:rPr lang="en-US" altLang="zh-CN" sz="2000" dirty="0" smtClean="0"/>
                  <a:t>Option 2: three entries with coding rates (x1024) as 753, 853 and 948</a:t>
                </a:r>
              </a:p>
              <a:p>
                <a:pPr marL="742950" lvl="2" indent="-342900"/>
                <a:r>
                  <a:rPr lang="en-US" altLang="zh-CN" sz="2000" dirty="0" smtClean="0"/>
                  <a:t>Option 3: two entries with coding rates (x1024) as 831 and 908</a:t>
                </a:r>
              </a:p>
              <a:p>
                <a:pPr marL="342900" lvl="1" indent="-342900">
                  <a:buFont typeface="Arial" panose="020B0604020202020204" pitchFamily="34" charset="0"/>
                  <a:buChar char="•"/>
                </a:pPr>
                <a:r>
                  <a:rPr lang="en-US" altLang="zh-CN" sz="2400" dirty="0" smtClean="0"/>
                  <a:t>At least introduce 1 MCS entry to support retransmission with 1024QAM.</a:t>
                </a:r>
              </a:p>
              <a:p>
                <a:pPr marL="342900" lvl="1" indent="-342900">
                  <a:buFont typeface="Arial" panose="020B0604020202020204" pitchFamily="34" charset="0"/>
                  <a:buChar char="•"/>
                </a:pPr>
                <a:r>
                  <a:rPr lang="en-US" altLang="zh-CN" sz="2400" dirty="0" smtClean="0"/>
                  <a:t>The switching point between 256QAM and 1024QAM:</a:t>
                </a:r>
              </a:p>
              <a:p>
                <a:pPr marL="742950" lvl="2" indent="-342900"/>
                <a:r>
                  <a:rPr lang="en-US" altLang="zh-CN" sz="2000" dirty="0" smtClean="0"/>
                  <a:t>The maximum TBS index for 256QAM is 33.</a:t>
                </a:r>
              </a:p>
              <a:p>
                <a:pPr marL="742950" lvl="2" indent="-342900"/>
                <a:endParaRPr lang="en-US" altLang="zh-CN" sz="2000" dirty="0" smtClean="0"/>
              </a:p>
            </p:txBody>
          </p:sp>
        </mc:Choice>
        <mc:Fallback>
          <p:sp>
            <p:nvSpPr>
              <p:cNvPr id="6147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0" y="1066800"/>
                <a:ext cx="8686800" cy="5562600"/>
              </a:xfrm>
              <a:blipFill rotWithShape="0">
                <a:blip r:embed="rId2"/>
                <a:stretch>
                  <a:fillRect l="-912" t="-8105" b="-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2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3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4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5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6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9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0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1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2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3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4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5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6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7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15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39771</TotalTime>
  <Words>154</Words>
  <Application>Microsoft Office PowerPoint</Application>
  <PresentationFormat>全屏显示(4:3)</PresentationFormat>
  <Paragraphs>30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Gulim</vt:lpstr>
      <vt:lpstr>맑은 고딕</vt:lpstr>
      <vt:lpstr>宋体</vt:lpstr>
      <vt:lpstr>Arial</vt:lpstr>
      <vt:lpstr>Calibri</vt:lpstr>
      <vt:lpstr>Cambria Math</vt:lpstr>
      <vt:lpstr>Times New Roman</vt:lpstr>
      <vt:lpstr>Office Theme</vt:lpstr>
      <vt:lpstr>WF on 1024QAM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Huawei2</cp:lastModifiedBy>
  <cp:revision>1409</cp:revision>
  <dcterms:created xsi:type="dcterms:W3CDTF">2010-05-12T23:28:36Z</dcterms:created>
  <dcterms:modified xsi:type="dcterms:W3CDTF">2017-10-11T12:31:01Z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(3)P6MJ3ZJDrnQxu5IFqX1KBH3aHnklFJvrz+AeVQJdFoM00vg51LFTTFpK/41UHaAB43Q7ZroX
sKP31asXzlDVtlRg69yZGzNe9WWaqat5PU+n4UqzIE6ueCnIdeAaBgdq9xcHwpBKlRvRqEdy
DT/Y6kLehhYDHpEghl6Af3AVycCV4r01KDJXZNV+nLkH/KX24BJ4WG20O1igiorscNSxWakk
Cx0/2He/XRLCza57Eu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FNPShiRLr4/6XHXGhRradhm6Czk5TY5RLT7G+AgjpKJd2mPkHHOzZO
OF4QYqlKxjKCfF1QmwMHInsSBkhJX2VnkiD0LJjwkE3SjfDXESk70KgaAJF63MNmcBG3j2W7
SlC0rzeDJwOOw6MRUMB25Ye/sH0SNGvVWV/hsaEniv/246aFe8/4n7yDPjq8+zXGVilhnP/i
RdKIYVo7UkTZohP4+dXBn+vg5FKC1+WbGo99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1507724994</vt:lpwstr>
  </property>
</Properties>
</file>