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6" r:id="rId4"/>
    <p:sldId id="265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83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3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977CB-A224-4ABD-B20E-04C8FA75BE06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5D365-24D0-492A-8869-D606F744FA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506784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977CB-A224-4ABD-B20E-04C8FA75BE06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5D365-24D0-492A-8869-D606F744FA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9066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977CB-A224-4ABD-B20E-04C8FA75BE06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5D365-24D0-492A-8869-D606F744FA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45543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977CB-A224-4ABD-B20E-04C8FA75BE06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5D365-24D0-492A-8869-D606F744FA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1606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977CB-A224-4ABD-B20E-04C8FA75BE06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5D365-24D0-492A-8869-D606F744FA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60041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977CB-A224-4ABD-B20E-04C8FA75BE06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5D365-24D0-492A-8869-D606F744FA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842464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977CB-A224-4ABD-B20E-04C8FA75BE06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5D365-24D0-492A-8869-D606F744FA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991774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977CB-A224-4ABD-B20E-04C8FA75BE06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5D365-24D0-492A-8869-D606F744FA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4944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977CB-A224-4ABD-B20E-04C8FA75BE06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5D365-24D0-492A-8869-D606F744FA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34294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977CB-A224-4ABD-B20E-04C8FA75BE06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5D365-24D0-492A-8869-D606F744FA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1992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977CB-A224-4ABD-B20E-04C8FA75BE06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5D365-24D0-492A-8869-D606F744FA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4897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5977CB-A224-4ABD-B20E-04C8FA75BE06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B5D365-24D0-492A-8869-D606F744FA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92975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359243" y="1659304"/>
            <a:ext cx="9144000" cy="2387600"/>
          </a:xfrm>
        </p:spPr>
        <p:txBody>
          <a:bodyPr>
            <a:normAutofit/>
          </a:bodyPr>
          <a:lstStyle/>
          <a:p>
            <a:r>
              <a:rPr lang="en-US" altLang="ja-JP" sz="4800" dirty="0">
                <a:latin typeface="Arial" panose="020B0604020202020204" pitchFamily="34" charset="0"/>
                <a:cs typeface="Arial" panose="020B0604020202020204" pitchFamily="34" charset="0"/>
              </a:rPr>
              <a:t>WF on </a:t>
            </a:r>
            <a:r>
              <a:rPr lang="en-GB" altLang="ja-JP" sz="4800" dirty="0">
                <a:latin typeface="Arial" panose="020B0604020202020204" pitchFamily="34" charset="0"/>
                <a:cs typeface="Arial" panose="020B0604020202020204" pitchFamily="34" charset="0"/>
              </a:rPr>
              <a:t>prioritization between SRS and short PUCCH transmission in case of collision</a:t>
            </a:r>
            <a:endParaRPr kumimoji="1" lang="ja-JP" altLang="en-US" sz="48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029729" y="4417953"/>
            <a:ext cx="9803027" cy="1655762"/>
          </a:xfrm>
        </p:spPr>
        <p:txBody>
          <a:bodyPr>
            <a:normAutofit/>
          </a:bodyPr>
          <a:lstStyle/>
          <a:p>
            <a:r>
              <a:rPr lang="en-US" altLang="ja-JP" sz="4000" dirty="0"/>
              <a:t>Mitsubishi </a:t>
            </a:r>
            <a:r>
              <a:rPr lang="en-US" altLang="ja-JP" sz="4000" dirty="0" smtClean="0"/>
              <a:t>Electric, LG</a:t>
            </a:r>
            <a:r>
              <a:rPr lang="en-US" altLang="ja-JP" sz="4000" dirty="0"/>
              <a:t>, ZTE, </a:t>
            </a:r>
            <a:r>
              <a:rPr lang="en-US" altLang="ja-JP" sz="4000" dirty="0" err="1" smtClean="0"/>
              <a:t>Sanechips</a:t>
            </a:r>
            <a:r>
              <a:rPr lang="en-US" altLang="ja-JP" sz="4000" dirty="0" smtClean="0"/>
              <a:t>, </a:t>
            </a:r>
            <a:r>
              <a:rPr lang="en-US" altLang="ja-JP" sz="4000" dirty="0"/>
              <a:t>Nokia, </a:t>
            </a:r>
            <a:r>
              <a:rPr lang="en-US" altLang="ja-JP" sz="4000" dirty="0" smtClean="0"/>
              <a:t>NSB, Sony, </a:t>
            </a:r>
            <a:r>
              <a:rPr lang="en-US" altLang="ja-JP" sz="4000" dirty="0" err="1" smtClean="0"/>
              <a:t>InterDigital</a:t>
            </a:r>
            <a:r>
              <a:rPr lang="en-US" altLang="ja-JP" sz="4000" dirty="0" smtClean="0"/>
              <a:t>, Ericsson, [</a:t>
            </a:r>
            <a:r>
              <a:rPr lang="en-US" altLang="ja-JP" sz="4000" dirty="0"/>
              <a:t>Samsung</a:t>
            </a:r>
            <a:r>
              <a:rPr lang="en-US" altLang="ja-JP" sz="4000" dirty="0" smtClean="0"/>
              <a:t>]</a:t>
            </a:r>
            <a:endParaRPr lang="ja-JP" altLang="en-US" sz="4000" dirty="0"/>
          </a:p>
          <a:p>
            <a:endParaRPr kumimoji="1" lang="ja-JP" altLang="en-US" sz="4000" dirty="0"/>
          </a:p>
        </p:txBody>
      </p:sp>
      <p:sp>
        <p:nvSpPr>
          <p:cNvPr id="4" name="正方形/長方形 3"/>
          <p:cNvSpPr/>
          <p:nvPr/>
        </p:nvSpPr>
        <p:spPr>
          <a:xfrm>
            <a:off x="156519" y="123867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ja-JP" dirty="0"/>
              <a:t>3GPP TSG RAN WG1 Meeting #90b</a:t>
            </a:r>
          </a:p>
          <a:p>
            <a:pPr>
              <a:spcBef>
                <a:spcPct val="0"/>
              </a:spcBef>
            </a:pPr>
            <a:r>
              <a:rPr lang="en-US" altLang="ja-JP" dirty="0"/>
              <a:t>Prague, Czech Republic, 9</a:t>
            </a:r>
            <a:r>
              <a:rPr lang="en-US" altLang="ja-JP" baseline="30000" dirty="0"/>
              <a:t>th</a:t>
            </a:r>
            <a:r>
              <a:rPr lang="en-US" altLang="ja-JP" dirty="0"/>
              <a:t> – 13</a:t>
            </a:r>
            <a:r>
              <a:rPr lang="en-US" altLang="ja-JP" baseline="30000" dirty="0"/>
              <a:t>th</a:t>
            </a:r>
            <a:r>
              <a:rPr lang="en-US" altLang="ja-JP" dirty="0"/>
              <a:t> October, 2017</a:t>
            </a:r>
          </a:p>
          <a:p>
            <a:pPr>
              <a:spcBef>
                <a:spcPct val="0"/>
              </a:spcBef>
            </a:pPr>
            <a:r>
              <a:rPr lang="en-US" altLang="ja-JP" dirty="0"/>
              <a:t>Agenda item 7.2.3.5</a:t>
            </a:r>
            <a:endParaRPr lang="ja-JP" altLang="en-US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10156265" y="123867"/>
            <a:ext cx="18822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GB"/>
            </a:defPPr>
            <a:lvl1pPr algn="l" rtl="0" fontAlgn="base">
              <a:spcBef>
                <a:spcPct val="500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500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500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500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500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ja-JP" sz="2400" dirty="0"/>
              <a:t>R1-1718985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597913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32431" y="98687"/>
            <a:ext cx="10515600" cy="556141"/>
          </a:xfrm>
        </p:spPr>
        <p:txBody>
          <a:bodyPr>
            <a:normAutofit/>
          </a:bodyPr>
          <a:lstStyle/>
          <a:p>
            <a:r>
              <a:rPr kumimoji="1" lang="en-US" altLang="ja-JP" sz="3200" b="1" dirty="0">
                <a:latin typeface="Arial" panose="020B0604020202020204" pitchFamily="34" charset="0"/>
                <a:cs typeface="Arial" panose="020B0604020202020204" pitchFamily="34" charset="0"/>
              </a:rPr>
              <a:t>Background information</a:t>
            </a:r>
            <a:endParaRPr kumimoji="1" lang="ja-JP" alt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431" y="1201220"/>
            <a:ext cx="4682895" cy="4665144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3958" y="1135249"/>
            <a:ext cx="6123434" cy="3110096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3958" y="4793182"/>
            <a:ext cx="6123434" cy="1901967"/>
          </a:xfrm>
          <a:prstGeom prst="rect">
            <a:avLst/>
          </a:prstGeom>
        </p:spPr>
      </p:pic>
      <p:sp>
        <p:nvSpPr>
          <p:cNvPr id="14" name="テキスト ボックス 13"/>
          <p:cNvSpPr txBox="1"/>
          <p:nvPr/>
        </p:nvSpPr>
        <p:spPr>
          <a:xfrm>
            <a:off x="222422" y="790258"/>
            <a:ext cx="41271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u="sng" dirty="0"/>
              <a:t>Agreement on usage of short PUCCH for beam failure recovery</a:t>
            </a:r>
            <a:endParaRPr kumimoji="1" lang="ja-JP" altLang="en-US" sz="1100" u="sng" dirty="0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5700584" y="785108"/>
            <a:ext cx="41271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u="sng" dirty="0"/>
              <a:t>Working assumption on collision rules</a:t>
            </a:r>
            <a:endParaRPr kumimoji="1" lang="ja-JP" altLang="en-US" sz="1100" u="sng" dirty="0"/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5700584" y="4532622"/>
            <a:ext cx="41271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u="sng" dirty="0"/>
              <a:t>Confirmation of the working assumption</a:t>
            </a:r>
            <a:endParaRPr kumimoji="1" lang="ja-JP" altLang="en-US" sz="1100" u="sng" dirty="0"/>
          </a:p>
        </p:txBody>
      </p:sp>
    </p:spTree>
    <p:extLst>
      <p:ext uri="{BB962C8B-B14F-4D97-AF65-F5344CB8AC3E}">
        <p14:creationId xmlns:p14="http://schemas.microsoft.com/office/powerpoint/2010/main" val="6212147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Background information</a:t>
            </a:r>
            <a:endParaRPr kumimoji="1" lang="ja-JP" alt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3" indent="-342900">
              <a:spcBef>
                <a:spcPts val="1000"/>
              </a:spcBef>
            </a:pPr>
            <a:r>
              <a:rPr lang="en-US" altLang="zh-CN" sz="2400" dirty="0" smtClean="0">
                <a:solidFill>
                  <a:srgbClr val="080808"/>
                </a:solidFill>
              </a:rPr>
              <a:t>Agreement on support of aperiodic CSI reporting for short PUCCH from </a:t>
            </a:r>
            <a:r>
              <a:rPr lang="en-GB" altLang="ja-JP" sz="2400" dirty="0" smtClean="0"/>
              <a:t>R1-</a:t>
            </a:r>
            <a:r>
              <a:rPr lang="en-US" altLang="ja-JP" sz="2400" dirty="0" smtClean="0"/>
              <a:t>1716901 (NR-AH3)</a:t>
            </a:r>
            <a:endParaRPr lang="en-US" altLang="ja-JP" sz="2400" dirty="0">
              <a:solidFill>
                <a:srgbClr val="080808"/>
              </a:solidFill>
            </a:endParaRPr>
          </a:p>
          <a:p>
            <a:pPr marL="742950" lvl="4" indent="-285750">
              <a:spcBef>
                <a:spcPts val="1000"/>
              </a:spcBef>
            </a:pPr>
            <a:r>
              <a:rPr lang="en-US" altLang="zh-CN" sz="2400" dirty="0" smtClean="0">
                <a:solidFill>
                  <a:srgbClr val="080808"/>
                </a:solidFill>
              </a:rPr>
              <a:t>Support </a:t>
            </a:r>
            <a:r>
              <a:rPr lang="en-US" altLang="zh-CN" sz="2400" dirty="0">
                <a:solidFill>
                  <a:srgbClr val="080808"/>
                </a:solidFill>
              </a:rPr>
              <a:t>A-CSI on </a:t>
            </a:r>
            <a:r>
              <a:rPr lang="en-US" altLang="zh-CN" sz="2400" strike="sngStrike" dirty="0">
                <a:solidFill>
                  <a:srgbClr val="FF0000"/>
                </a:solidFill>
              </a:rPr>
              <a:t>long and </a:t>
            </a:r>
            <a:r>
              <a:rPr lang="en-US" altLang="zh-CN" sz="2400" dirty="0">
                <a:solidFill>
                  <a:srgbClr val="080808"/>
                </a:solidFill>
              </a:rPr>
              <a:t>short PUCCH using higher-layer PUCCH resource configuration and DCI-based triggering</a:t>
            </a:r>
            <a:r>
              <a:rPr lang="en-US" altLang="zh-CN" sz="2400" u="sng" dirty="0">
                <a:solidFill>
                  <a:srgbClr val="FF0000"/>
                </a:solidFill>
              </a:rPr>
              <a:t>, [working assumption: including with Y&gt;0]</a:t>
            </a:r>
          </a:p>
          <a:p>
            <a:pPr marL="722313" lvl="4" indent="0">
              <a:spcBef>
                <a:spcPts val="0"/>
              </a:spcBef>
              <a:spcAft>
                <a:spcPts val="600"/>
              </a:spcAft>
              <a:buClr>
                <a:srgbClr val="00A9D4"/>
              </a:buClr>
              <a:buNone/>
            </a:pPr>
            <a:r>
              <a:rPr lang="en-US" altLang="ja-JP" sz="2400" u="sng" dirty="0">
                <a:solidFill>
                  <a:srgbClr val="FF0000"/>
                </a:solidFill>
              </a:rPr>
              <a:t>FFS: timing relationship relative to </a:t>
            </a:r>
            <a:r>
              <a:rPr lang="en-US" altLang="ja-JP" sz="2400" u="sng" dirty="0" smtClean="0">
                <a:solidFill>
                  <a:srgbClr val="FF0000"/>
                </a:solidFill>
              </a:rPr>
              <a:t>CSI-RS</a:t>
            </a:r>
          </a:p>
          <a:p>
            <a:r>
              <a:rPr lang="en-US" altLang="ja-JP" sz="2400" dirty="0"/>
              <a:t>In LTE, the following prioritization rule is supported: </a:t>
            </a:r>
          </a:p>
          <a:p>
            <a:pPr lvl="1"/>
            <a:r>
              <a:rPr lang="en-US" altLang="ja-JP" dirty="0"/>
              <a:t>PUCCH with ACK/NACK&gt;aperiodic SRS&gt;PUCCH for CSI&gt;periodic </a:t>
            </a:r>
            <a:r>
              <a:rPr lang="en-US" altLang="ja-JP" dirty="0" smtClean="0"/>
              <a:t>SRS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0906986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68300" y="0"/>
            <a:ext cx="10515600" cy="1325563"/>
          </a:xfrm>
        </p:spPr>
        <p:txBody>
          <a:bodyPr/>
          <a:lstStyle/>
          <a:p>
            <a:r>
              <a:rPr kumimoji="1"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Proposals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32057" y="1066767"/>
            <a:ext cx="11974218" cy="5383213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n"/>
            </a:pPr>
            <a:r>
              <a:rPr lang="en-US" altLang="ja-JP" sz="1800" dirty="0" smtClean="0"/>
              <a:t>In </a:t>
            </a:r>
            <a:r>
              <a:rPr lang="en-US" altLang="ja-JP" sz="1800" dirty="0"/>
              <a:t>the case of collision </a:t>
            </a:r>
            <a:r>
              <a:rPr lang="en-US" altLang="ja-JP" sz="1800" dirty="0" smtClean="0"/>
              <a:t>of SRS and </a:t>
            </a:r>
            <a:r>
              <a:rPr lang="en-US" altLang="ja-JP" sz="1800" dirty="0"/>
              <a:t>short PUCCH carrying only </a:t>
            </a:r>
            <a:r>
              <a:rPr lang="en-US" altLang="ja-JP" sz="1800" dirty="0" smtClean="0"/>
              <a:t>CSI </a:t>
            </a:r>
            <a:r>
              <a:rPr lang="en-US" altLang="ja-JP" sz="1800" dirty="0" smtClean="0"/>
              <a:t>report/</a:t>
            </a:r>
            <a:r>
              <a:rPr lang="en-US" altLang="ja-JP" sz="1800" dirty="0" smtClean="0"/>
              <a:t>beam </a:t>
            </a:r>
            <a:r>
              <a:rPr lang="en-US" altLang="ja-JP" sz="1800" dirty="0"/>
              <a:t>failure recover request</a:t>
            </a:r>
            <a:r>
              <a:rPr lang="en-US" altLang="ja-JP" sz="1800" dirty="0" smtClean="0"/>
              <a:t>, </a:t>
            </a:r>
            <a:r>
              <a:rPr lang="en-US" altLang="ja-JP" sz="1800" dirty="0" smtClean="0"/>
              <a:t>support the prioritization rules in the table  below:</a:t>
            </a:r>
          </a:p>
          <a:p>
            <a:pPr marL="0" indent="0">
              <a:buNone/>
            </a:pPr>
            <a:endParaRPr lang="en-US" altLang="ja-JP" sz="1800" dirty="0" smtClean="0"/>
          </a:p>
          <a:p>
            <a:pPr marL="0" indent="0">
              <a:buNone/>
            </a:pPr>
            <a:endParaRPr lang="en-US" altLang="ja-JP" sz="1800" dirty="0" smtClean="0"/>
          </a:p>
          <a:p>
            <a:pPr marL="0" indent="0">
              <a:buNone/>
            </a:pPr>
            <a:endParaRPr lang="en-US" altLang="ja-JP" sz="1800" dirty="0"/>
          </a:p>
          <a:p>
            <a:pPr marL="0" indent="0">
              <a:buNone/>
            </a:pPr>
            <a:endParaRPr lang="en-US" altLang="ja-JP" sz="1800" dirty="0" smtClean="0"/>
          </a:p>
          <a:p>
            <a:pPr marL="0" indent="0">
              <a:buNone/>
            </a:pPr>
            <a:endParaRPr lang="en-US" altLang="ja-JP" sz="1800" dirty="0" smtClean="0"/>
          </a:p>
          <a:p>
            <a:pPr marL="0" indent="0">
              <a:buNone/>
            </a:pPr>
            <a:endParaRPr lang="en-US" altLang="ja-JP" sz="1800" dirty="0"/>
          </a:p>
          <a:p>
            <a:pPr marL="0" indent="0">
              <a:buNone/>
            </a:pPr>
            <a:endParaRPr lang="en-US" altLang="ja-JP" sz="1800" dirty="0" smtClean="0"/>
          </a:p>
          <a:p>
            <a:pPr>
              <a:buFont typeface="Wingdings" panose="05000000000000000000" pitchFamily="2" charset="2"/>
              <a:buChar char="n"/>
            </a:pPr>
            <a:r>
              <a:rPr lang="en-US" altLang="ja-JP" sz="1800" dirty="0"/>
              <a:t>In case SRS is dropped, dropping can be </a:t>
            </a:r>
            <a:r>
              <a:rPr lang="en-US" altLang="ja-JP" sz="1800" dirty="0" smtClean="0"/>
              <a:t>partial</a:t>
            </a:r>
            <a:r>
              <a:rPr lang="ja-JP" altLang="en-US" sz="1800" dirty="0"/>
              <a:t> </a:t>
            </a:r>
            <a:r>
              <a:rPr lang="en-US" altLang="ja-JP" sz="1800" dirty="0" smtClean="0"/>
              <a:t>in time domain, </a:t>
            </a:r>
            <a:r>
              <a:rPr lang="en-US" altLang="ja-JP" sz="1800" dirty="0"/>
              <a:t>i.e., only those OFDM symbols that collide with short PUCCH</a:t>
            </a:r>
          </a:p>
          <a:p>
            <a:pPr marL="0" indent="0">
              <a:buNone/>
            </a:pPr>
            <a:r>
              <a:rPr lang="en-US" altLang="ja-JP" sz="1800" dirty="0" smtClean="0"/>
              <a:t>*If </a:t>
            </a:r>
            <a:r>
              <a:rPr lang="en-US" altLang="ja-JP" sz="1800" dirty="0"/>
              <a:t>short PUCCH is supported for beam failure recovery request and collision between short PUCCH with beam failure recovery request and aperiodic/semi persistent/periodic SRS occurs, prioritize short PUCCH</a:t>
            </a:r>
          </a:p>
          <a:p>
            <a:pPr marL="0" indent="0">
              <a:buNone/>
            </a:pPr>
            <a:r>
              <a:rPr lang="en-US" altLang="ja-JP" sz="1800" dirty="0" smtClean="0"/>
              <a:t>**</a:t>
            </a:r>
            <a:r>
              <a:rPr lang="en-US" altLang="ja-JP" sz="1800" dirty="0" err="1" smtClean="0"/>
              <a:t>Downselect</a:t>
            </a:r>
            <a:r>
              <a:rPr lang="en-US" altLang="ja-JP" sz="1800" dirty="0" smtClean="0"/>
              <a:t> from the following</a:t>
            </a:r>
            <a:endParaRPr lang="en-US" altLang="ja-JP" sz="1800" dirty="0"/>
          </a:p>
          <a:p>
            <a:pPr lvl="1">
              <a:buFont typeface="Wingdings" panose="05000000000000000000" pitchFamily="2" charset="2"/>
              <a:buChar char="l"/>
            </a:pPr>
            <a:r>
              <a:rPr lang="en-US" altLang="ja-JP" sz="1800" dirty="0"/>
              <a:t>Alt. 1: SRS is always dropped</a:t>
            </a:r>
          </a:p>
          <a:p>
            <a:pPr lvl="1">
              <a:buFont typeface="Wingdings" panose="05000000000000000000" pitchFamily="2" charset="2"/>
              <a:buChar char="l"/>
            </a:pPr>
            <a:r>
              <a:rPr lang="en-US" altLang="ja-JP" sz="1800" dirty="0"/>
              <a:t>Alt. 2: No rule, i.e., </a:t>
            </a:r>
            <a:r>
              <a:rPr lang="en-US" altLang="ja-JP" sz="1800" dirty="0" smtClean="0"/>
              <a:t>UE can assume that this collision will not occur</a:t>
            </a:r>
            <a:endParaRPr lang="en-US" altLang="ja-JP" sz="1800" dirty="0"/>
          </a:p>
          <a:p>
            <a:pPr lvl="1">
              <a:buFont typeface="Wingdings" panose="05000000000000000000" pitchFamily="2" charset="2"/>
              <a:buChar char="l"/>
            </a:pPr>
            <a:r>
              <a:rPr lang="en-US" altLang="ja-JP" sz="1800" dirty="0"/>
              <a:t>Alt. 3: Between SRS and short PUCCH, whichever is triggered earlier is </a:t>
            </a:r>
            <a:r>
              <a:rPr lang="en-US" altLang="ja-JP" sz="1800" dirty="0" smtClean="0"/>
              <a:t>dropped</a:t>
            </a:r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0038299"/>
              </p:ext>
            </p:extLst>
          </p:nvPr>
        </p:nvGraphicFramePr>
        <p:xfrm>
          <a:off x="871663" y="1712940"/>
          <a:ext cx="10495005" cy="23591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7687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873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17478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35602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66641">
                <a:tc>
                  <a:txBody>
                    <a:bodyPr/>
                    <a:lstStyle/>
                    <a:p>
                      <a:endParaRPr kumimoji="1" lang="ja-JP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Aperiodic SRS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Semi-persistent </a:t>
                      </a:r>
                      <a:r>
                        <a:rPr kumimoji="1" lang="en-US" altLang="ja-JP" sz="1600" dirty="0"/>
                        <a:t>SRS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periodic SRS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66641">
                <a:tc>
                  <a:txBody>
                    <a:bodyPr/>
                    <a:lstStyle/>
                    <a:p>
                      <a:r>
                        <a:rPr kumimoji="1" lang="en-US" altLang="ja-JP" sz="1600" dirty="0" err="1" smtClean="0"/>
                        <a:t>sPUCCH</a:t>
                      </a:r>
                      <a:r>
                        <a:rPr kumimoji="1" lang="en-US" altLang="ja-JP" sz="1600" dirty="0" smtClean="0"/>
                        <a:t> with aperiodic CSI report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strike="noStrike" smtClean="0">
                          <a:solidFill>
                            <a:schemeClr val="dk1"/>
                          </a:solidFill>
                        </a:rPr>
                        <a:t>[TBD]**</a:t>
                      </a:r>
                      <a:endParaRPr kumimoji="1" lang="ja-JP" altLang="en-US" sz="1600" strike="noStrike" dirty="0">
                        <a:solidFill>
                          <a:srgbClr val="00B0F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smtClean="0"/>
                        <a:t>sPUCCH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 err="1" smtClean="0"/>
                        <a:t>sPUCCH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03244">
                <a:tc>
                  <a:txBody>
                    <a:bodyPr/>
                    <a:lstStyle/>
                    <a:p>
                      <a:r>
                        <a:rPr kumimoji="1" lang="en-US" altLang="ja-JP" sz="1600" dirty="0" err="1"/>
                        <a:t>sPUCCH</a:t>
                      </a:r>
                      <a:r>
                        <a:rPr kumimoji="1" lang="en-US" altLang="ja-JP" sz="1600" dirty="0"/>
                        <a:t> with semi persistent CSI report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/>
                        <a:t>SRS</a:t>
                      </a:r>
                      <a:endParaRPr kumimoji="1" lang="ja-JP" altLang="en-US" sz="1600" dirty="0"/>
                    </a:p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 err="1"/>
                        <a:t>sPUCCH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 err="1"/>
                        <a:t>sPUCCH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03244">
                <a:tc>
                  <a:txBody>
                    <a:bodyPr/>
                    <a:lstStyle/>
                    <a:p>
                      <a:r>
                        <a:rPr kumimoji="1" lang="en-US" altLang="ja-JP" sz="1600" dirty="0" err="1"/>
                        <a:t>sPUCCH</a:t>
                      </a:r>
                      <a:r>
                        <a:rPr kumimoji="1" lang="en-US" altLang="ja-JP" sz="1600" dirty="0"/>
                        <a:t> with periodic</a:t>
                      </a:r>
                      <a:r>
                        <a:rPr kumimoji="1" lang="en-US" altLang="ja-JP" sz="1600" baseline="0" dirty="0"/>
                        <a:t> CSI report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/>
                        <a:t>SRS</a:t>
                      </a:r>
                      <a:endParaRPr kumimoji="1" lang="ja-JP" altLang="en-US" sz="1600" dirty="0"/>
                    </a:p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 err="1"/>
                        <a:t>sPUCCH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 err="1"/>
                        <a:t>sPUCCH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38013">
                <a:tc>
                  <a:txBody>
                    <a:bodyPr/>
                    <a:lstStyle/>
                    <a:p>
                      <a:r>
                        <a:rPr kumimoji="1" lang="en-US" altLang="ja-JP" sz="1600" dirty="0" err="1"/>
                        <a:t>sPUCCH</a:t>
                      </a:r>
                      <a:r>
                        <a:rPr kumimoji="1" lang="en-US" altLang="ja-JP" sz="1600" dirty="0"/>
                        <a:t> with beam</a:t>
                      </a:r>
                      <a:r>
                        <a:rPr kumimoji="1" lang="en-US" altLang="ja-JP" sz="1600" baseline="0" dirty="0"/>
                        <a:t> failure recover </a:t>
                      </a:r>
                      <a:r>
                        <a:rPr kumimoji="1" lang="en-US" altLang="ja-JP" sz="1600" baseline="0" dirty="0" smtClean="0"/>
                        <a:t>request*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 err="1"/>
                        <a:t>sPUCCH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 err="1"/>
                        <a:t>sPUCCH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 err="1"/>
                        <a:t>sPUCCH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12122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850</TotalTime>
  <Words>318</Words>
  <Application>Microsoft Office PowerPoint</Application>
  <PresentationFormat>ワイド画面</PresentationFormat>
  <Paragraphs>50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11" baseType="lpstr">
      <vt:lpstr>ＭＳ Ｐゴシック</vt:lpstr>
      <vt:lpstr>宋体</vt:lpstr>
      <vt:lpstr>Arial</vt:lpstr>
      <vt:lpstr>Calibri</vt:lpstr>
      <vt:lpstr>Calibri Light</vt:lpstr>
      <vt:lpstr>Wingdings</vt:lpstr>
      <vt:lpstr>Office テーマ</vt:lpstr>
      <vt:lpstr>WF on prioritization between SRS and short PUCCH transmission in case of collision</vt:lpstr>
      <vt:lpstr>Background information</vt:lpstr>
      <vt:lpstr>Background information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2017-10-09T07:59:18Z</dcterms:created>
  <dcterms:modified xsi:type="dcterms:W3CDTF">2017-10-11T17:19:22Z</dcterms:modified>
</cp:coreProperties>
</file>