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86" r:id="rId2"/>
    <p:sldId id="285" r:id="rId3"/>
    <p:sldId id="287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285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5" autoAdjust="0"/>
    <p:restoredTop sz="95294" autoAdjust="0"/>
  </p:normalViewPr>
  <p:slideViewPr>
    <p:cSldViewPr snapToGrid="0" snapToObjects="1">
      <p:cViewPr varScale="1">
        <p:scale>
          <a:sx n="83" d="100"/>
          <a:sy n="83" d="100"/>
        </p:scale>
        <p:origin x="1354" y="5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6195" y="192514"/>
            <a:ext cx="68454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#90bis                                                                                      </a:t>
            </a:r>
            <a:r>
              <a:rPr lang="en-US" altLang="zh-CN" sz="2400" b="1" dirty="0" smtClean="0"/>
              <a:t>Prague</a:t>
            </a:r>
            <a:r>
              <a:rPr lang="en-US" altLang="zh-CN" sz="2400" b="1" dirty="0"/>
              <a:t>, Czech Republic, 9-13 October 2017</a:t>
            </a:r>
            <a:endParaRPr lang="zh-CN" altLang="zh-CN" sz="2400" dirty="0"/>
          </a:p>
          <a:p>
            <a:r>
              <a:rPr kumimoji="1" lang="en-US" altLang="ja-JP" sz="2400" dirty="0" smtClean="0"/>
              <a:t>Agenda</a:t>
            </a:r>
            <a:r>
              <a:rPr kumimoji="1" lang="en-US" altLang="ja-JP" sz="2400" dirty="0"/>
              <a:t>: </a:t>
            </a:r>
            <a:r>
              <a:rPr lang="en-US" sz="2400" dirty="0" smtClean="0"/>
              <a:t>6.1.4</a:t>
            </a:r>
            <a:endParaRPr kumimoji="1" lang="ja-JP" altLang="en-US" sz="2400" dirty="0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136241" y="205521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 smtClean="0">
                <a:cs typeface="Times New Roman" pitchFamily="18" charset="0"/>
              </a:rPr>
              <a:t>R1-1718970</a:t>
            </a:r>
            <a:endParaRPr lang="ko-KR" altLang="en-US" sz="2400" dirty="0"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60249" y="2219084"/>
            <a:ext cx="1043491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CBSR for advanced CSI codebook</a:t>
            </a:r>
            <a:endParaRPr lang="en-US" altLang="zh-CN" sz="28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Samsung</a:t>
            </a:r>
            <a:endParaRPr lang="en-US" altLang="zh-CN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06424"/>
            <a:ext cx="11135786" cy="5138928"/>
          </a:xfrm>
        </p:spPr>
        <p:txBody>
          <a:bodyPr/>
          <a:lstStyle/>
          <a:p>
            <a:pPr marL="0" indent="0">
              <a:buClrTx/>
              <a:buNone/>
            </a:pPr>
            <a:endParaRPr lang="en-US" dirty="0" smtClean="0"/>
          </a:p>
          <a:p>
            <a:pPr>
              <a:buClrTx/>
            </a:pPr>
            <a:r>
              <a:rPr lang="en-US" dirty="0" smtClean="0"/>
              <a:t>In NR, CBSR for type II codebook is via beam group restriction, as well as wideband amplitude restriction in restricted beam groups.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 smtClean="0"/>
              <a:t> In our evaluation, joint restriction of beam and wideband amplitude significantly improves UPT performance, especially for cell edge UPT(*).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5616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50000"/>
              </a:spcBef>
            </a:pPr>
            <a:r>
              <a:rPr lang="en-US" sz="2800" b="1" kern="1200" dirty="0" smtClean="0">
                <a:solidFill>
                  <a:srgbClr val="58585A"/>
                </a:solidFill>
                <a:latin typeface="Arial" charset="0"/>
                <a:ea typeface="+mn-ea"/>
                <a:cs typeface="+mn-cs"/>
              </a:rPr>
              <a:t>Background</a:t>
            </a:r>
            <a:endParaRPr lang="en-US" sz="2800" b="1" kern="1200" dirty="0">
              <a:solidFill>
                <a:srgbClr val="58585A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343" y="5691354"/>
            <a:ext cx="1089050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R1-1717784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‘Codebook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Subset Restriction in Advanced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CSI,’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HiSilicon, 3GPP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TSG RAN WG1 Meeting #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90bis,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Czech Republic, 9-13 October 2017</a:t>
            </a:r>
            <a:endParaRPr lang="zh-CN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内容占位符 1"/>
              <p:cNvSpPr>
                <a:spLocks noGrp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</p:spPr>
            <p:txBody>
              <a:bodyPr/>
              <a:lstStyle/>
              <a:p>
                <a:r>
                  <a:rPr lang="en-US" altLang="zh-CN" sz="1800" dirty="0">
                    <a:solidFill>
                      <a:srgbClr val="080808"/>
                    </a:solidFill>
                  </a:rPr>
                  <a:t>Support DFT beam restriction based on DFT beam groups 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Partition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DFT beams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comprising </a:t>
                </a:r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adjacent beams</a:t>
                </a:r>
                <a:endParaRPr lang="en-US" altLang="zh-CN" sz="18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the bottom-left DFT beam of the group,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The group is defined as: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CBSR is configured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:r>
                  <a:rPr lang="en-US" altLang="zh-CN" sz="1800" strike="sngStrike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indicator which selects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P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for further restriction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=4 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beam groups are selected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bitmap and restricts DFT beams and associated maximum WB amplitude coefficients in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for the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i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-</a:t>
                </a:r>
                <a:r>
                  <a:rPr lang="en-US" altLang="zh-CN" sz="1800" dirty="0" err="1">
                    <a:solidFill>
                      <a:srgbClr val="080808"/>
                    </a:solidFill>
                  </a:rPr>
                  <a:t>th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restricted 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(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1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, 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2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)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value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3"/>
                <a:r>
                  <a:rPr lang="en-US" altLang="zh-CN" sz="1800" dirty="0">
                    <a:solidFill>
                      <a:srgbClr val="080808"/>
                    </a:solidFill>
                  </a:rPr>
                  <a:t>For each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beams, a 2-bit indicator is used for amplitude restriction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rank1~2, the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associated WB amplitude coefficients for each layer and polarization of a beam shall be at most the indicated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𝑀𝐴𝑋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value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rank3~8, a beam is restricted when the </a:t>
                </a:r>
              </a:p>
              <a:p>
                <a:pPr marL="1071563" lvl="3" indent="0">
                  <a:buNone/>
                </a:pP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   associated value of bit pair is not equal to ’11’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Total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内容占位符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  <a:blipFill rotWithShape="0">
                <a:blip r:embed="rId2"/>
                <a:stretch>
                  <a:fillRect l="-547" t="-1457" r="-1095" b="-10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1424" y="120843"/>
            <a:ext cx="9992784" cy="54667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:a16="http://schemas.microsoft.com/office/drawing/2014/main" xmlns="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:a16="http://schemas.microsoft.com/office/drawing/2014/main" xmlns="" val="2920837216"/>
                        </a:ext>
                      </a:extLst>
                    </a:gridCol>
                  </a:tblGrid>
                  <a:tr h="257196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Max</a:t>
                          </a:r>
                          <a:r>
                            <a:rPr lang="en-US" sz="1400" baseline="0" dirty="0"/>
                            <a:t> WB beam power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𝑴𝑨𝑿</m:t>
                                  </m:r>
                                </m:sub>
                              </m:sSub>
                            </m:oMath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45828620"/>
                      </a:ext>
                    </a:extLst>
                  </a:tr>
                  <a:tr h="2296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439768320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89362505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4745698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3846874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9208372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4000" r="-957" b="-44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4582862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39768320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185455" r="-957" b="-2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89362505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285455" r="-957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745698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846874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940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20750</TotalTime>
  <Words>136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Ericsson Capital TT</vt:lpstr>
      <vt:lpstr>Arial</vt:lpstr>
      <vt:lpstr>Calibri</vt:lpstr>
      <vt:lpstr>Cambria Math</vt:lpstr>
      <vt:lpstr>Times New Roman</vt:lpstr>
      <vt:lpstr>PresentationTemplate2011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Bin Liu</cp:lastModifiedBy>
  <cp:revision>540</cp:revision>
  <dcterms:created xsi:type="dcterms:W3CDTF">2017-03-31T09:46:41Z</dcterms:created>
  <dcterms:modified xsi:type="dcterms:W3CDTF">2017-10-11T06:01:03Z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(3)kOb6qdUOp+sc5YHU5gIX0qjyLnWKSgWYoOk9zPgNGRTi0Imxr1lW+CYqQU5RNyaGPeMaPh2z
cdvcSpH0SNIeobYwGsRIqYLhXqL4uElaLhjm3aVoxZVmWqjljtUAcDX5gJ5x5Y0/TbopKtdu
xaTYvZbgzt1KIv8AU1bz0Eqi+t8DJwSNv5TCh0MS9vuChStt3mMYHpJHnDj6Abp9l4ZTVYIp
53j7xiAaHCbOI94OXq</vt:lpwstr>
  </property>
  <property fmtid="{D5CDD505-2E9C-101B-9397-08002B2CF9AE}" pid="49" name="_2015_ms_pID_7253431">
    <vt:lpwstr>3/OcCHTQIqJ5bRnEsaImiwSDbvsMnP5Z4A6dmxR7FSiE3Xd9qvIeMM
/JZ+4RPgnVoauo6ti5ux7eBQ2q2Gimi/6LjpijaInbGRYdgYSnVZ4zn1CC0KpUS9yLWTZyw8
N8TZyw7fGdbEYzz243g6dOFxFrWUJO2OoJQiX3Hbv/v4JSCaYf4eksIn5gH5FSe9r96lIgY/
11ceeRJj3rBTB7FsFrHvKI1xQvZpxR8z0t8X</vt:lpwstr>
  </property>
  <property fmtid="{D5CDD505-2E9C-101B-9397-08002B2CF9AE}" pid="50" name="_NewReviewCycle">
    <vt:lpwstr/>
  </property>
  <property fmtid="{D5CDD505-2E9C-101B-9397-08002B2CF9AE}" pid="51" name="_2015_ms_pID_7253432">
    <vt:lpwstr>Tg==</vt:lpwstr>
  </property>
  <property fmtid="{D5CDD505-2E9C-101B-9397-08002B2CF9AE}" pid="52" name="_readonly">
    <vt:lpwstr/>
  </property>
  <property fmtid="{D5CDD505-2E9C-101B-9397-08002B2CF9AE}" pid="53" name="_change">
    <vt:lpwstr/>
  </property>
  <property fmtid="{D5CDD505-2E9C-101B-9397-08002B2CF9AE}" pid="54" name="_full-control">
    <vt:lpwstr/>
  </property>
  <property fmtid="{D5CDD505-2E9C-101B-9397-08002B2CF9AE}" pid="55" name="sflag">
    <vt:lpwstr>1507622954</vt:lpwstr>
  </property>
</Properties>
</file>