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0" r:id="rId3"/>
    <p:sldId id="300" r:id="rId4"/>
    <p:sldId id="303" r:id="rId5"/>
    <p:sldId id="301" r:id="rId6"/>
    <p:sldId id="294" r:id="rId7"/>
    <p:sldId id="309" r:id="rId8"/>
    <p:sldId id="310" r:id="rId9"/>
    <p:sldId id="298" r:id="rId10"/>
    <p:sldId id="30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909" autoAdjust="0"/>
    <p:restoredTop sz="94280" autoAdjust="0"/>
  </p:normalViewPr>
  <p:slideViewPr>
    <p:cSldViewPr>
      <p:cViewPr varScale="1">
        <p:scale>
          <a:sx n="72" d="100"/>
          <a:sy n="72" d="100"/>
        </p:scale>
        <p:origin x="1050"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10/10/2017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AV@50m" TargetMode="External"/><Relationship Id="rId2" Type="http://schemas.openxmlformats.org/officeDocument/2006/relationships/hyperlink" Target="mailto:TU@1.5m" TargetMode="External"/><Relationship Id="rId1" Type="http://schemas.openxmlformats.org/officeDocument/2006/relationships/slideLayout" Target="../slideLayouts/slideLayout2.xml"/><Relationship Id="rId6" Type="http://schemas.openxmlformats.org/officeDocument/2006/relationships/hyperlink" Target="mailto:AV@300m" TargetMode="External"/><Relationship Id="rId5" Type="http://schemas.openxmlformats.org/officeDocument/2006/relationships/hyperlink" Target="mailto:AV@200m" TargetMode="External"/><Relationship Id="rId4" Type="http://schemas.openxmlformats.org/officeDocument/2006/relationships/hyperlink" Target="mailto:AV@100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hyperlink" Target="mailto:AV@50m" TargetMode="External"/><Relationship Id="rId2" Type="http://schemas.openxmlformats.org/officeDocument/2006/relationships/hyperlink" Target="mailto:TU@1.5m" TargetMode="External"/><Relationship Id="rId1" Type="http://schemas.openxmlformats.org/officeDocument/2006/relationships/slideLayout" Target="../slideLayouts/slideLayout2.xml"/><Relationship Id="rId6" Type="http://schemas.openxmlformats.org/officeDocument/2006/relationships/hyperlink" Target="mailto:AV@300m" TargetMode="External"/><Relationship Id="rId5" Type="http://schemas.openxmlformats.org/officeDocument/2006/relationships/hyperlink" Target="mailto:AV@200m" TargetMode="External"/><Relationship Id="rId4" Type="http://schemas.openxmlformats.org/officeDocument/2006/relationships/hyperlink" Target="mailto:AV@100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dirty="0"/>
              <a:t>WF on </a:t>
            </a:r>
            <a:r>
              <a:rPr lang="en-GB" dirty="0"/>
              <a:t>RSRP statistics for interference detection</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Nokia, Nokia Shanghai Bell</a:t>
            </a:r>
          </a:p>
        </p:txBody>
      </p:sp>
      <p:sp>
        <p:nvSpPr>
          <p:cNvPr id="5" name="Rectangle 4"/>
          <p:cNvSpPr>
            <a:spLocks noChangeArrowheads="1"/>
          </p:cNvSpPr>
          <p:nvPr/>
        </p:nvSpPr>
        <p:spPr bwMode="auto">
          <a:xfrm>
            <a:off x="10273750" y="275833"/>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sz="1800" dirty="0">
                <a:latin typeface="Arial Unicode MS" panose="020B0604020202020204" pitchFamily="34" charset="-122"/>
                <a:ea typeface="Arial Unicode MS" panose="020B0604020202020204" pitchFamily="34" charset="-122"/>
                <a:cs typeface="Arial Unicode MS" panose="020B0604020202020204" pitchFamily="34" charset="-122"/>
              </a:rPr>
              <a:t>R1-1718905</a:t>
            </a:r>
            <a:endParaRPr lang="en-US" altLang="en-US" sz="18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TextBox 4"/>
          <p:cNvSpPr txBox="1">
            <a:spLocks noChangeArrowheads="1"/>
          </p:cNvSpPr>
          <p:nvPr/>
        </p:nvSpPr>
        <p:spPr bwMode="auto">
          <a:xfrm>
            <a:off x="263352" y="174537"/>
            <a:ext cx="8856984"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 RAN WG1 Meeting #90bis</a:t>
            </a:r>
            <a:endParaRPr lang="en-US" altLang="ja-JP" sz="1800" dirty="0">
              <a:latin typeface="Arial Unicode MS" pitchFamily="50" charset="-127"/>
              <a:ea typeface="Arial Unicode MS" pitchFamily="50" charset="-127"/>
              <a:cs typeface="Arial Unicode MS" pitchFamily="50" charset="-127"/>
            </a:endParaRPr>
          </a:p>
          <a:p>
            <a:pPr>
              <a:buNone/>
            </a:pPr>
            <a:r>
              <a:rPr lang="en-GB" sz="1800" dirty="0">
                <a:latin typeface="Arial Unicode MS" pitchFamily="50" charset="-127"/>
                <a:ea typeface="Arial Unicode MS" pitchFamily="50" charset="-127"/>
                <a:cs typeface="Arial Unicode MS" pitchFamily="50" charset="-127"/>
              </a:rPr>
              <a:t>Prague, Czech </a:t>
            </a:r>
            <a:r>
              <a:rPr lang="en-GB" sz="1800" dirty="0">
                <a:latin typeface="Arial Unicode MS" panose="020B0604020202020204" pitchFamily="34" charset="-122"/>
                <a:ea typeface="Arial Unicode MS" panose="020B0604020202020204" pitchFamily="34" charset="-122"/>
                <a:cs typeface="Arial Unicode MS" panose="020B0604020202020204" pitchFamily="34" charset="-122"/>
              </a:rPr>
              <a:t>Republic, 9</a:t>
            </a:r>
            <a:r>
              <a:rPr lang="en-GB" sz="1800" baseline="30000" dirty="0">
                <a:latin typeface="Arial Unicode MS" panose="020B0604020202020204" pitchFamily="34" charset="-122"/>
                <a:ea typeface="Arial Unicode MS" panose="020B0604020202020204" pitchFamily="34" charset="-122"/>
                <a:cs typeface="Arial Unicode MS" panose="020B0604020202020204" pitchFamily="34" charset="-122"/>
              </a:rPr>
              <a:t>th</a:t>
            </a:r>
            <a:r>
              <a:rPr lang="en-GB" sz="1800" dirty="0">
                <a:latin typeface="Arial Unicode MS" panose="020B0604020202020204" pitchFamily="34" charset="-122"/>
                <a:ea typeface="Arial Unicode MS" panose="020B0604020202020204" pitchFamily="34" charset="-122"/>
                <a:cs typeface="Arial Unicode MS" panose="020B0604020202020204" pitchFamily="34" charset="-122"/>
              </a:rPr>
              <a:t> – 13</a:t>
            </a:r>
            <a:r>
              <a:rPr lang="en-GB" sz="1800" baseline="30000" dirty="0">
                <a:latin typeface="Arial Unicode MS" panose="020B0604020202020204" pitchFamily="34" charset="-122"/>
                <a:ea typeface="Arial Unicode MS" panose="020B0604020202020204" pitchFamily="34" charset="-122"/>
                <a:cs typeface="Arial Unicode MS" panose="020B0604020202020204" pitchFamily="34" charset="-122"/>
              </a:rPr>
              <a:t>th</a:t>
            </a:r>
            <a:r>
              <a:rPr lang="en-GB" sz="1800" dirty="0">
                <a:latin typeface="Arial Unicode MS" panose="020B0604020202020204" pitchFamily="34" charset="-122"/>
                <a:ea typeface="Arial Unicode MS" panose="020B0604020202020204" pitchFamily="34" charset="-122"/>
                <a:cs typeface="Arial Unicode MS" panose="020B0604020202020204" pitchFamily="34" charset="-122"/>
              </a:rPr>
              <a:t> October 2017</a:t>
            </a:r>
            <a:endParaRPr lang="en-US" altLang="zh-CN" sz="1800" dirty="0">
              <a:latin typeface="Arial Unicode MS" panose="020B0604020202020204" pitchFamily="34" charset="-122"/>
              <a:ea typeface="Arial Unicode MS" panose="020B0604020202020204" pitchFamily="34" charset="-122"/>
              <a:cs typeface="Arial Unicode MS" panose="020B0604020202020204" pitchFamily="34" charset="-122"/>
            </a:endParaRPr>
          </a:p>
          <a:p>
            <a:pPr>
              <a:buNone/>
            </a:pPr>
            <a:r>
              <a:rPr lang="en-US" altLang="ja-JP" sz="1800">
                <a:latin typeface="Arial Unicode MS" pitchFamily="50" charset="-127"/>
                <a:ea typeface="Arial Unicode MS" pitchFamily="50" charset="-127"/>
                <a:cs typeface="Arial Unicode MS" pitchFamily="50" charset="-127"/>
              </a:rPr>
              <a:t>Agenda Item: </a:t>
            </a:r>
            <a:r>
              <a:rPr lang="en-US" sz="1800">
                <a:latin typeface="Arial Unicode MS" pitchFamily="50" charset="-127"/>
                <a:ea typeface="Arial Unicode MS" pitchFamily="50" charset="-127"/>
                <a:cs typeface="Arial Unicode MS" pitchFamily="50" charset="-127"/>
              </a:rPr>
              <a:t>6.2.7.4</a:t>
            </a:r>
            <a:endParaRPr lang="ja-JP" altLang="en-US" sz="1800" dirty="0">
              <a:latin typeface="Arial Unicode MS" pitchFamily="50" charset="-127"/>
              <a:ea typeface="Arial Unicode MS" pitchFamily="50" charset="-127"/>
              <a:cs typeface="Arial Unicode MS" pitchFamily="50" charset="-127"/>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1DCAF23-FDC2-4601-AE5A-2BC97B55B43A}"/>
              </a:ext>
            </a:extLst>
          </p:cNvPr>
          <p:cNvGraphicFramePr>
            <a:graphicFrameLocks noGrp="1"/>
          </p:cNvGraphicFramePr>
          <p:nvPr>
            <p:extLst>
              <p:ext uri="{D42A27DB-BD31-4B8C-83A1-F6EECF244321}">
                <p14:modId xmlns:p14="http://schemas.microsoft.com/office/powerpoint/2010/main" val="1406305879"/>
              </p:ext>
            </p:extLst>
          </p:nvPr>
        </p:nvGraphicFramePr>
        <p:xfrm>
          <a:off x="2711624" y="2204864"/>
          <a:ext cx="6768752" cy="4510151"/>
        </p:xfrm>
        <a:graphic>
          <a:graphicData uri="http://schemas.openxmlformats.org/drawingml/2006/table">
            <a:tbl>
              <a:tblPr firstRow="1" firstCol="1" bandRow="1">
                <a:tableStyleId>{5C22544A-7EE6-4342-B048-85BDC9FD1C3A}</a:tableStyleId>
              </a:tblPr>
              <a:tblGrid>
                <a:gridCol w="887705">
                  <a:extLst>
                    <a:ext uri="{9D8B030D-6E8A-4147-A177-3AD203B41FA5}">
                      <a16:colId xmlns:a16="http://schemas.microsoft.com/office/drawing/2014/main" val="11383736"/>
                    </a:ext>
                  </a:extLst>
                </a:gridCol>
                <a:gridCol w="1239088">
                  <a:extLst>
                    <a:ext uri="{9D8B030D-6E8A-4147-A177-3AD203B41FA5}">
                      <a16:colId xmlns:a16="http://schemas.microsoft.com/office/drawing/2014/main" val="1056250019"/>
                    </a:ext>
                  </a:extLst>
                </a:gridCol>
                <a:gridCol w="1091138">
                  <a:extLst>
                    <a:ext uri="{9D8B030D-6E8A-4147-A177-3AD203B41FA5}">
                      <a16:colId xmlns:a16="http://schemas.microsoft.com/office/drawing/2014/main" val="1714717993"/>
                    </a:ext>
                  </a:extLst>
                </a:gridCol>
                <a:gridCol w="1202101">
                  <a:extLst>
                    <a:ext uri="{9D8B030D-6E8A-4147-A177-3AD203B41FA5}">
                      <a16:colId xmlns:a16="http://schemas.microsoft.com/office/drawing/2014/main" val="1611272201"/>
                    </a:ext>
                  </a:extLst>
                </a:gridCol>
                <a:gridCol w="1202101">
                  <a:extLst>
                    <a:ext uri="{9D8B030D-6E8A-4147-A177-3AD203B41FA5}">
                      <a16:colId xmlns:a16="http://schemas.microsoft.com/office/drawing/2014/main" val="2793356791"/>
                    </a:ext>
                  </a:extLst>
                </a:gridCol>
                <a:gridCol w="1146619">
                  <a:extLst>
                    <a:ext uri="{9D8B030D-6E8A-4147-A177-3AD203B41FA5}">
                      <a16:colId xmlns:a16="http://schemas.microsoft.com/office/drawing/2014/main" val="146741539"/>
                    </a:ext>
                  </a:extLst>
                </a:gridCol>
              </a:tblGrid>
              <a:tr h="199081">
                <a:tc>
                  <a:txBody>
                    <a:bodyPr/>
                    <a:lstStyle/>
                    <a:p>
                      <a:pPr algn="ctr" fontAlgn="auto" hangingPunct="1">
                        <a:lnSpc>
                          <a:spcPct val="115000"/>
                        </a:lnSpc>
                        <a:spcAft>
                          <a:spcPts val="0"/>
                        </a:spcAft>
                      </a:pPr>
                      <a:r>
                        <a:rPr lang="en-US" sz="1500">
                          <a:solidFill>
                            <a:schemeClr val="tx1"/>
                          </a:solidFill>
                          <a:effectLst/>
                        </a:rPr>
                        <a:t>N</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dirty="0">
                          <a:solidFill>
                            <a:schemeClr val="tx1"/>
                          </a:solidFill>
                          <a:effectLst/>
                          <a:hlinkClick r:id="rId2"/>
                        </a:rPr>
                        <a:t>TU@1.5m</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a:solidFill>
                            <a:schemeClr val="tx1"/>
                          </a:solidFill>
                          <a:effectLst/>
                          <a:hlinkClick r:id="rId3"/>
                        </a:rPr>
                        <a:t>AV@50m</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a:solidFill>
                            <a:schemeClr val="tx1"/>
                          </a:solidFill>
                          <a:effectLst/>
                          <a:hlinkClick r:id="rId4"/>
                        </a:rPr>
                        <a:t>AV@100m</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a:solidFill>
                            <a:schemeClr val="tx1"/>
                          </a:solidFill>
                          <a:effectLst/>
                          <a:hlinkClick r:id="rId5"/>
                        </a:rPr>
                        <a:t>AV@200m</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a:solidFill>
                            <a:schemeClr val="tx1"/>
                          </a:solidFill>
                          <a:effectLst/>
                          <a:hlinkClick r:id="rId6"/>
                        </a:rPr>
                        <a:t>AV@300m</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2209882"/>
                  </a:ext>
                </a:extLst>
              </a:tr>
              <a:tr h="199081">
                <a:tc>
                  <a:txBody>
                    <a:bodyPr/>
                    <a:lstStyle/>
                    <a:p>
                      <a:pPr algn="ctr" fontAlgn="auto" hangingPunct="1">
                        <a:lnSpc>
                          <a:spcPct val="115000"/>
                        </a:lnSpc>
                        <a:spcAft>
                          <a:spcPts val="0"/>
                        </a:spcAft>
                      </a:pPr>
                      <a:r>
                        <a:rPr lang="en-US" sz="1500">
                          <a:solidFill>
                            <a:schemeClr val="tx1"/>
                          </a:solidFill>
                          <a:effectLst/>
                        </a:rPr>
                        <a:t>1</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31.2%</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83.3%</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82.1%</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96.8%</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99.1%</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1187388"/>
                  </a:ext>
                </a:extLst>
              </a:tr>
              <a:tr h="199081">
                <a:tc>
                  <a:txBody>
                    <a:bodyPr/>
                    <a:lstStyle/>
                    <a:p>
                      <a:pPr algn="ctr" fontAlgn="auto" hangingPunct="1">
                        <a:lnSpc>
                          <a:spcPct val="115000"/>
                        </a:lnSpc>
                        <a:spcAft>
                          <a:spcPts val="0"/>
                        </a:spcAft>
                      </a:pPr>
                      <a:r>
                        <a:rPr lang="en-US" sz="1500" dirty="0">
                          <a:solidFill>
                            <a:schemeClr val="tx1"/>
                          </a:solidFill>
                          <a:effectLst/>
                        </a:rPr>
                        <a:t>2</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7.9%</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64.2%</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67.0%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89.7%</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92.2%</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9498821"/>
                  </a:ext>
                </a:extLst>
              </a:tr>
              <a:tr h="199081">
                <a:tc>
                  <a:txBody>
                    <a:bodyPr/>
                    <a:lstStyle/>
                    <a:p>
                      <a:pPr algn="ctr" fontAlgn="auto" hangingPunct="1">
                        <a:lnSpc>
                          <a:spcPct val="115000"/>
                        </a:lnSpc>
                        <a:spcAft>
                          <a:spcPts val="0"/>
                        </a:spcAft>
                      </a:pPr>
                      <a:r>
                        <a:rPr lang="en-US" sz="1500">
                          <a:solidFill>
                            <a:schemeClr val="tx1"/>
                          </a:solidFill>
                          <a:effectLst/>
                        </a:rPr>
                        <a:t>3</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1.4%</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45.8%</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53.8%</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80.3%</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82.1%</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53739738"/>
                  </a:ext>
                </a:extLst>
              </a:tr>
              <a:tr h="199081">
                <a:tc>
                  <a:txBody>
                    <a:bodyPr/>
                    <a:lstStyle/>
                    <a:p>
                      <a:pPr algn="ctr" fontAlgn="auto" hangingPunct="1">
                        <a:lnSpc>
                          <a:spcPct val="115000"/>
                        </a:lnSpc>
                        <a:spcAft>
                          <a:spcPts val="0"/>
                        </a:spcAft>
                      </a:pPr>
                      <a:r>
                        <a:rPr lang="en-US" sz="1500">
                          <a:solidFill>
                            <a:schemeClr val="tx1"/>
                          </a:solidFill>
                          <a:effectLst/>
                        </a:rPr>
                        <a:t>4</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effectLst/>
                          <a:latin typeface="Times New Roman" panose="02020603050405020304" pitchFamily="18" charset="0"/>
                          <a:ea typeface="Times New Roman" panose="02020603050405020304" pitchFamily="18" charset="0"/>
                        </a:rPr>
                        <a:t>0.3%</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29.8%</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42.1%</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67.4%</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68.0%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1225338"/>
                  </a:ext>
                </a:extLst>
              </a:tr>
              <a:tr h="199081">
                <a:tc>
                  <a:txBody>
                    <a:bodyPr/>
                    <a:lstStyle/>
                    <a:p>
                      <a:pPr algn="ctr" fontAlgn="auto" hangingPunct="1">
                        <a:lnSpc>
                          <a:spcPct val="115000"/>
                        </a:lnSpc>
                        <a:spcAft>
                          <a:spcPts val="0"/>
                        </a:spcAft>
                      </a:pPr>
                      <a:r>
                        <a:rPr lang="en-US" sz="1500">
                          <a:solidFill>
                            <a:schemeClr val="tx1"/>
                          </a:solidFill>
                          <a:effectLst/>
                        </a:rPr>
                        <a:t>5</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17.8%</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31.4%</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52.8%</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55.0%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5977151"/>
                  </a:ext>
                </a:extLst>
              </a:tr>
              <a:tr h="199081">
                <a:tc>
                  <a:txBody>
                    <a:bodyPr/>
                    <a:lstStyle/>
                    <a:p>
                      <a:pPr algn="ctr" fontAlgn="auto" hangingPunct="1">
                        <a:lnSpc>
                          <a:spcPct val="115000"/>
                        </a:lnSpc>
                        <a:spcAft>
                          <a:spcPts val="0"/>
                        </a:spcAft>
                      </a:pPr>
                      <a:r>
                        <a:rPr lang="en-US" sz="1500">
                          <a:solidFill>
                            <a:schemeClr val="tx1"/>
                          </a:solidFill>
                          <a:effectLst/>
                        </a:rPr>
                        <a:t>6</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9.6%</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21.8%</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37.8%</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42.6%</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9505526"/>
                  </a:ext>
                </a:extLst>
              </a:tr>
              <a:tr h="199081">
                <a:tc>
                  <a:txBody>
                    <a:bodyPr/>
                    <a:lstStyle/>
                    <a:p>
                      <a:pPr algn="ctr" fontAlgn="auto" hangingPunct="1">
                        <a:lnSpc>
                          <a:spcPct val="115000"/>
                        </a:lnSpc>
                        <a:spcAft>
                          <a:spcPts val="0"/>
                        </a:spcAft>
                      </a:pPr>
                      <a:r>
                        <a:rPr lang="en-US" sz="1500">
                          <a:solidFill>
                            <a:schemeClr val="tx1"/>
                          </a:solidFill>
                          <a:effectLst/>
                        </a:rPr>
                        <a:t>7</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4.8%</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14.1%</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25.2%</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30.1%</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3249664"/>
                  </a:ext>
                </a:extLst>
              </a:tr>
              <a:tr h="199081">
                <a:tc>
                  <a:txBody>
                    <a:bodyPr/>
                    <a:lstStyle/>
                    <a:p>
                      <a:pPr algn="ctr" fontAlgn="auto" hangingPunct="1">
                        <a:lnSpc>
                          <a:spcPct val="115000"/>
                        </a:lnSpc>
                        <a:spcAft>
                          <a:spcPts val="0"/>
                        </a:spcAft>
                      </a:pPr>
                      <a:r>
                        <a:rPr lang="en-US" sz="1500">
                          <a:solidFill>
                            <a:schemeClr val="tx1"/>
                          </a:solidFill>
                          <a:effectLst/>
                        </a:rPr>
                        <a:t>8</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2.1%</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000000"/>
                          </a:solidFill>
                          <a:effectLst/>
                          <a:latin typeface="Times New Roman" panose="02020603050405020304" pitchFamily="18" charset="0"/>
                          <a:ea typeface="Times New Roman" panose="02020603050405020304" pitchFamily="18" charset="0"/>
                        </a:rPr>
                        <a:t>8.3%</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14.4%</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19.9%</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2127818"/>
                  </a:ext>
                </a:extLst>
              </a:tr>
              <a:tr h="199081">
                <a:tc>
                  <a:txBody>
                    <a:bodyPr/>
                    <a:lstStyle/>
                    <a:p>
                      <a:pPr algn="ctr" fontAlgn="auto" hangingPunct="1">
                        <a:lnSpc>
                          <a:spcPct val="115000"/>
                        </a:lnSpc>
                        <a:spcAft>
                          <a:spcPts val="0"/>
                        </a:spcAft>
                      </a:pPr>
                      <a:r>
                        <a:rPr lang="en-US" sz="1500">
                          <a:solidFill>
                            <a:schemeClr val="tx1"/>
                          </a:solidFill>
                          <a:effectLst/>
                        </a:rPr>
                        <a:t>9</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0.8%</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4.2%</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6.6%</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12.8%</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1896067"/>
                  </a:ext>
                </a:extLst>
              </a:tr>
              <a:tr h="199081">
                <a:tc>
                  <a:txBody>
                    <a:bodyPr/>
                    <a:lstStyle/>
                    <a:p>
                      <a:pPr algn="ctr" fontAlgn="auto" hangingPunct="1">
                        <a:lnSpc>
                          <a:spcPct val="115000"/>
                        </a:lnSpc>
                        <a:spcAft>
                          <a:spcPts val="0"/>
                        </a:spcAft>
                      </a:pPr>
                      <a:r>
                        <a:rPr lang="en-US" sz="1500">
                          <a:solidFill>
                            <a:schemeClr val="tx1"/>
                          </a:solidFill>
                          <a:effectLst/>
                        </a:rPr>
                        <a:t>10</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0.3%</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1.9%</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effectLst/>
                          <a:latin typeface="Times New Roman" panose="02020603050405020304" pitchFamily="18" charset="0"/>
                          <a:ea typeface="Times New Roman" panose="02020603050405020304" pitchFamily="18" charset="0"/>
                        </a:rPr>
                        <a:t>2.0%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000000"/>
                          </a:solidFill>
                          <a:effectLst/>
                          <a:latin typeface="Times New Roman" panose="02020603050405020304" pitchFamily="18" charset="0"/>
                          <a:ea typeface="Times New Roman" panose="02020603050405020304" pitchFamily="18" charset="0"/>
                        </a:rPr>
                        <a:t>5.8%</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9970595"/>
                  </a:ext>
                </a:extLst>
              </a:tr>
              <a:tr h="199081">
                <a:tc>
                  <a:txBody>
                    <a:bodyPr/>
                    <a:lstStyle/>
                    <a:p>
                      <a:pPr algn="ctr" fontAlgn="auto" hangingPunct="1">
                        <a:lnSpc>
                          <a:spcPct val="115000"/>
                        </a:lnSpc>
                        <a:spcAft>
                          <a:spcPts val="0"/>
                        </a:spcAft>
                      </a:pPr>
                      <a:r>
                        <a:rPr lang="en-US" sz="1500">
                          <a:solidFill>
                            <a:schemeClr val="tx1"/>
                          </a:solidFill>
                          <a:effectLst/>
                        </a:rPr>
                        <a:t>11</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BFBFBF"/>
                          </a:solidFill>
                          <a:effectLst/>
                          <a:latin typeface="Times New Roman" panose="02020603050405020304" pitchFamily="18" charset="0"/>
                          <a:ea typeface="Times New Roman" panose="02020603050405020304" pitchFamily="18" charset="0"/>
                        </a:rPr>
                        <a:t>0.0%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0.1%</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0.7%</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effectLst/>
                          <a:latin typeface="Times New Roman" panose="02020603050405020304" pitchFamily="18" charset="0"/>
                          <a:ea typeface="Times New Roman" panose="02020603050405020304" pitchFamily="18" charset="0"/>
                        </a:rPr>
                        <a:t>0.7%</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effectLst/>
                          <a:latin typeface="Times New Roman" panose="02020603050405020304" pitchFamily="18" charset="0"/>
                          <a:ea typeface="Times New Roman" panose="02020603050405020304" pitchFamily="18" charset="0"/>
                        </a:rPr>
                        <a:t>0.7%</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3876014"/>
                  </a:ext>
                </a:extLst>
              </a:tr>
              <a:tr h="199081">
                <a:tc>
                  <a:txBody>
                    <a:bodyPr/>
                    <a:lstStyle/>
                    <a:p>
                      <a:pPr algn="ctr" fontAlgn="auto" hangingPunct="1">
                        <a:lnSpc>
                          <a:spcPct val="115000"/>
                        </a:lnSpc>
                        <a:spcAft>
                          <a:spcPts val="0"/>
                        </a:spcAft>
                      </a:pPr>
                      <a:r>
                        <a:rPr lang="en-US" sz="1500">
                          <a:solidFill>
                            <a:schemeClr val="tx1"/>
                          </a:solidFill>
                          <a:effectLst/>
                        </a:rPr>
                        <a:t>12</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0.3%</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0.3%</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effectLst/>
                          <a:latin typeface="Times New Roman" panose="02020603050405020304" pitchFamily="18" charset="0"/>
                          <a:ea typeface="Times New Roman" panose="02020603050405020304" pitchFamily="18" charset="0"/>
                        </a:rPr>
                        <a:t>0.1%</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490556"/>
                  </a:ext>
                </a:extLst>
              </a:tr>
              <a:tr h="199081">
                <a:tc>
                  <a:txBody>
                    <a:bodyPr/>
                    <a:lstStyle/>
                    <a:p>
                      <a:pPr algn="ctr" fontAlgn="auto" hangingPunct="1">
                        <a:lnSpc>
                          <a:spcPct val="115000"/>
                        </a:lnSpc>
                        <a:spcAft>
                          <a:spcPts val="0"/>
                        </a:spcAft>
                      </a:pPr>
                      <a:r>
                        <a:rPr lang="en-US" sz="1500">
                          <a:solidFill>
                            <a:schemeClr val="tx1"/>
                          </a:solidFill>
                          <a:effectLst/>
                        </a:rPr>
                        <a:t>13</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0.1%</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effectLst/>
                          <a:latin typeface="Times New Roman" panose="02020603050405020304" pitchFamily="18" charset="0"/>
                          <a:ea typeface="Times New Roman" panose="02020603050405020304" pitchFamily="18" charset="0"/>
                        </a:rPr>
                        <a:t>0.1%</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BFBFBF"/>
                          </a:solidFill>
                          <a:effectLst/>
                          <a:latin typeface="Times New Roman" panose="02020603050405020304" pitchFamily="18" charset="0"/>
                          <a:ea typeface="Times New Roman" panose="02020603050405020304" pitchFamily="18" charset="0"/>
                        </a:rPr>
                        <a:t>0.0%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5684326"/>
                  </a:ext>
                </a:extLst>
              </a:tr>
              <a:tr h="199081">
                <a:tc>
                  <a:txBody>
                    <a:bodyPr/>
                    <a:lstStyle/>
                    <a:p>
                      <a:pPr algn="ctr" fontAlgn="auto" hangingPunct="1">
                        <a:lnSpc>
                          <a:spcPct val="115000"/>
                        </a:lnSpc>
                        <a:spcAft>
                          <a:spcPts val="0"/>
                        </a:spcAft>
                      </a:pPr>
                      <a:r>
                        <a:rPr lang="en-US" sz="1500">
                          <a:solidFill>
                            <a:schemeClr val="tx1"/>
                          </a:solidFill>
                          <a:effectLst/>
                        </a:rPr>
                        <a:t>14</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effectLst/>
                          <a:latin typeface="Times New Roman" panose="02020603050405020304" pitchFamily="18" charset="0"/>
                          <a:ea typeface="Times New Roman" panose="02020603050405020304" pitchFamily="18" charset="0"/>
                        </a:rPr>
                        <a:t>0.1%</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BFBFBF"/>
                          </a:solidFill>
                          <a:effectLst/>
                          <a:latin typeface="Times New Roman" panose="02020603050405020304" pitchFamily="18" charset="0"/>
                          <a:ea typeface="Times New Roman" panose="02020603050405020304" pitchFamily="18" charset="0"/>
                        </a:rPr>
                        <a:t>0.0%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572200"/>
                  </a:ext>
                </a:extLst>
              </a:tr>
              <a:tr h="199081">
                <a:tc>
                  <a:txBody>
                    <a:bodyPr/>
                    <a:lstStyle/>
                    <a:p>
                      <a:pPr algn="ctr" fontAlgn="auto" hangingPunct="1">
                        <a:lnSpc>
                          <a:spcPct val="115000"/>
                        </a:lnSpc>
                        <a:spcAft>
                          <a:spcPts val="0"/>
                        </a:spcAft>
                      </a:pPr>
                      <a:r>
                        <a:rPr lang="en-US" sz="1500">
                          <a:solidFill>
                            <a:schemeClr val="tx1"/>
                          </a:solidFill>
                          <a:effectLst/>
                        </a:rPr>
                        <a:t>15</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BFBFBF"/>
                          </a:solidFill>
                          <a:effectLst/>
                          <a:latin typeface="Times New Roman" panose="02020603050405020304" pitchFamily="18" charset="0"/>
                          <a:ea typeface="Times New Roman" panose="02020603050405020304" pitchFamily="18" charset="0"/>
                        </a:rPr>
                        <a:t>0.0%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BFBFBF"/>
                          </a:solidFill>
                          <a:effectLst/>
                          <a:latin typeface="Times New Roman" panose="02020603050405020304" pitchFamily="18" charset="0"/>
                          <a:ea typeface="Times New Roman" panose="02020603050405020304" pitchFamily="18" charset="0"/>
                        </a:rPr>
                        <a:t>0.0%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4630124"/>
                  </a:ext>
                </a:extLst>
              </a:tr>
              <a:tr h="199081">
                <a:tc>
                  <a:txBody>
                    <a:bodyPr/>
                    <a:lstStyle/>
                    <a:p>
                      <a:pPr algn="ctr" fontAlgn="auto" hangingPunct="1">
                        <a:lnSpc>
                          <a:spcPct val="115000"/>
                        </a:lnSpc>
                        <a:spcAft>
                          <a:spcPts val="0"/>
                        </a:spcAft>
                      </a:pPr>
                      <a:r>
                        <a:rPr lang="en-US" sz="1500">
                          <a:solidFill>
                            <a:schemeClr val="tx1"/>
                          </a:solidFill>
                          <a:effectLst/>
                        </a:rPr>
                        <a:t>16</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rgbClr val="BFBFBF"/>
                          </a:solidFill>
                          <a:effectLst/>
                          <a:latin typeface="Times New Roman" panose="02020603050405020304" pitchFamily="18" charset="0"/>
                          <a:ea typeface="Times New Roman" panose="02020603050405020304" pitchFamily="18" charset="0"/>
                        </a:rPr>
                        <a:t>0.0%</a:t>
                      </a:r>
                      <a:endParaRPr lang="en-GB" sz="150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rgbClr val="BFBFBF"/>
                          </a:solidFill>
                          <a:effectLst/>
                          <a:latin typeface="Times New Roman" panose="02020603050405020304" pitchFamily="18" charset="0"/>
                          <a:ea typeface="Times New Roman" panose="02020603050405020304" pitchFamily="18" charset="0"/>
                        </a:rPr>
                        <a:t>0.0%</a:t>
                      </a:r>
                      <a:endParaRPr lang="en-GB" sz="1500" dirty="0">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052765"/>
                  </a:ext>
                </a:extLst>
              </a:tr>
            </a:tbl>
          </a:graphicData>
        </a:graphic>
      </p:graphicFrame>
      <p:sp>
        <p:nvSpPr>
          <p:cNvPr id="4" name="Title 1">
            <a:extLst>
              <a:ext uri="{FF2B5EF4-FFF2-40B4-BE49-F238E27FC236}">
                <a16:creationId xmlns:a16="http://schemas.microsoft.com/office/drawing/2014/main" id="{2EB6FA41-251E-4342-9ADD-FD151B07D158}"/>
              </a:ext>
            </a:extLst>
          </p:cNvPr>
          <p:cNvSpPr>
            <a:spLocks noGrp="1"/>
          </p:cNvSpPr>
          <p:nvPr>
            <p:ph type="title"/>
          </p:nvPr>
        </p:nvSpPr>
        <p:spPr>
          <a:xfrm>
            <a:off x="609600" y="274638"/>
            <a:ext cx="10972800" cy="1143000"/>
          </a:xfrm>
        </p:spPr>
        <p:txBody>
          <a:bodyPr>
            <a:normAutofit fontScale="90000"/>
          </a:bodyPr>
          <a:lstStyle/>
          <a:p>
            <a:pPr algn="l" hangingPunct="0"/>
            <a:r>
              <a:rPr lang="en-GB" dirty="0"/>
              <a:t>Annex D: Percentage of UEs with at least </a:t>
            </a:r>
            <a:r>
              <a:rPr lang="en-GB" i="1" dirty="0"/>
              <a:t>N</a:t>
            </a:r>
            <a:r>
              <a:rPr lang="en-GB" dirty="0"/>
              <a:t> strong interfering TPs in </a:t>
            </a:r>
            <a:r>
              <a:rPr lang="en-GB" dirty="0" err="1"/>
              <a:t>UMa</a:t>
            </a:r>
            <a:r>
              <a:rPr lang="en-GB" dirty="0"/>
              <a:t>-AV</a:t>
            </a:r>
          </a:p>
        </p:txBody>
      </p:sp>
      <p:sp>
        <p:nvSpPr>
          <p:cNvPr id="5" name="Rectangle 4">
            <a:extLst>
              <a:ext uri="{FF2B5EF4-FFF2-40B4-BE49-F238E27FC236}">
                <a16:creationId xmlns:a16="http://schemas.microsoft.com/office/drawing/2014/main" id="{1036551E-17BD-4BE2-8030-00C67A0BB3B6}"/>
              </a:ext>
            </a:extLst>
          </p:cNvPr>
          <p:cNvSpPr/>
          <p:nvPr/>
        </p:nvSpPr>
        <p:spPr>
          <a:xfrm>
            <a:off x="3143672" y="1555558"/>
            <a:ext cx="7346776" cy="646331"/>
          </a:xfrm>
          <a:prstGeom prst="rect">
            <a:avLst/>
          </a:prstGeom>
        </p:spPr>
        <p:txBody>
          <a:bodyPr wrap="square">
            <a:spAutoFit/>
          </a:bodyPr>
          <a:lstStyle/>
          <a:p>
            <a:r>
              <a:rPr lang="en-GB" dirty="0"/>
              <a:t>Table 2 Percentage of UEs with at least N strong interfering TPs corresponding to all same-type UEs at same height (</a:t>
            </a:r>
            <a:r>
              <a:rPr lang="en-GB" dirty="0" err="1"/>
              <a:t>UMa</a:t>
            </a:r>
            <a:r>
              <a:rPr lang="en-GB" dirty="0"/>
              <a:t>-AV)</a:t>
            </a:r>
          </a:p>
        </p:txBody>
      </p:sp>
    </p:spTree>
    <p:extLst>
      <p:ext uri="{BB962C8B-B14F-4D97-AF65-F5344CB8AC3E}">
        <p14:creationId xmlns:p14="http://schemas.microsoft.com/office/powerpoint/2010/main" val="3933582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Background</a:t>
            </a:r>
          </a:p>
        </p:txBody>
      </p:sp>
      <p:sp>
        <p:nvSpPr>
          <p:cNvPr id="3" name="Content Placeholder 2"/>
          <p:cNvSpPr>
            <a:spLocks noGrp="1"/>
          </p:cNvSpPr>
          <p:nvPr>
            <p:ph idx="1"/>
          </p:nvPr>
        </p:nvSpPr>
        <p:spPr>
          <a:xfrm>
            <a:off x="609600" y="1600201"/>
            <a:ext cx="11103024" cy="5141167"/>
          </a:xfrm>
        </p:spPr>
        <p:txBody>
          <a:bodyPr>
            <a:noAutofit/>
          </a:bodyPr>
          <a:lstStyle/>
          <a:p>
            <a:r>
              <a:rPr lang="en-US" sz="1900" dirty="0"/>
              <a:t>A new Study Item on “Study on Enhanced Support for Aerial Vehicles” was approved in RAN#75 meeting [1] with the following objectives for potential enhancements in interference detection.</a:t>
            </a:r>
            <a:endParaRPr lang="en-GB" sz="1900" dirty="0"/>
          </a:p>
          <a:p>
            <a:pPr lvl="1">
              <a:spcAft>
                <a:spcPts val="1200"/>
              </a:spcAft>
            </a:pPr>
            <a:r>
              <a:rPr lang="en-GB" sz="1900" dirty="0"/>
              <a:t>Solutions to detect whether UL signal from an air-borne UE increases interference in multiple neighbour cells and whether an air-borne UE incurs interference from multiple cells [RAN1, RAN2]</a:t>
            </a:r>
          </a:p>
          <a:p>
            <a:r>
              <a:rPr lang="en-GB" sz="1900" dirty="0"/>
              <a:t>The agreement and conclusion in RAN1#90 meeting about RSRP statistics for interference detection are  </a:t>
            </a:r>
          </a:p>
          <a:p>
            <a:pPr lvl="1"/>
            <a:r>
              <a:rPr lang="en-GB" sz="1900" dirty="0"/>
              <a:t>Agreement</a:t>
            </a:r>
          </a:p>
          <a:p>
            <a:pPr lvl="2"/>
            <a:r>
              <a:rPr lang="en-GB" sz="1900" dirty="0"/>
              <a:t>Companies are encouraged to provide RSRP statistics (for both serving cell and interfering cells) of aerial UEs at various heights for </a:t>
            </a:r>
            <a:r>
              <a:rPr lang="en-GB" sz="1900" dirty="0" err="1"/>
              <a:t>UMi</a:t>
            </a:r>
            <a:r>
              <a:rPr lang="en-GB" sz="1900" dirty="0"/>
              <a:t>-AV, </a:t>
            </a:r>
            <a:r>
              <a:rPr lang="en-GB" sz="1900" dirty="0" err="1"/>
              <a:t>RMa</a:t>
            </a:r>
            <a:r>
              <a:rPr lang="en-GB" sz="1900" dirty="0"/>
              <a:t>-AV, and </a:t>
            </a:r>
            <a:r>
              <a:rPr lang="en-GB" sz="1900" dirty="0" err="1"/>
              <a:t>UMa</a:t>
            </a:r>
            <a:r>
              <a:rPr lang="en-GB" sz="1900" dirty="0"/>
              <a:t>-AV.</a:t>
            </a:r>
          </a:p>
          <a:p>
            <a:pPr lvl="1"/>
            <a:r>
              <a:rPr lang="en-GB" sz="1900" dirty="0"/>
              <a:t>Conclusion</a:t>
            </a:r>
          </a:p>
          <a:p>
            <a:pPr lvl="2"/>
            <a:r>
              <a:rPr lang="en-US" sz="1900" dirty="0"/>
              <a:t>Down select from the two RSRP statistics in RAN1#90bis for interference detection in Aerial Vehicles </a:t>
            </a:r>
            <a:endParaRPr lang="en-GB" sz="1900" dirty="0"/>
          </a:p>
          <a:p>
            <a:pPr lvl="3"/>
            <a:r>
              <a:rPr lang="en-US" sz="1900" dirty="0"/>
              <a:t>Distance based RSRP statistics</a:t>
            </a:r>
            <a:endParaRPr lang="en-GB" sz="1900" dirty="0"/>
          </a:p>
          <a:p>
            <a:pPr lvl="3">
              <a:spcAft>
                <a:spcPts val="1200"/>
              </a:spcAft>
            </a:pPr>
            <a:r>
              <a:rPr lang="en-US" sz="1900" dirty="0"/>
              <a:t>Geometry based RSRP statistics</a:t>
            </a:r>
          </a:p>
          <a:p>
            <a:r>
              <a:rPr lang="en-US" sz="1900" dirty="0"/>
              <a:t>Uniform UE distribution considers uniform distance and whole geometry, and so belongs to both distance based and geometry based.</a:t>
            </a:r>
            <a:endParaRPr lang="en-GB" sz="1900" dirty="0"/>
          </a:p>
        </p:txBody>
      </p:sp>
    </p:spTree>
    <p:extLst>
      <p:ext uri="{BB962C8B-B14F-4D97-AF65-F5344CB8AC3E}">
        <p14:creationId xmlns:p14="http://schemas.microsoft.com/office/powerpoint/2010/main" val="1423863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Observation</a:t>
            </a:r>
          </a:p>
        </p:txBody>
      </p:sp>
      <p:sp>
        <p:nvSpPr>
          <p:cNvPr id="7" name="Content Placeholder 2">
            <a:extLst>
              <a:ext uri="{FF2B5EF4-FFF2-40B4-BE49-F238E27FC236}">
                <a16:creationId xmlns:a16="http://schemas.microsoft.com/office/drawing/2014/main" id="{542F505B-9877-42C3-9626-186B5F5DAD26}"/>
              </a:ext>
            </a:extLst>
          </p:cNvPr>
          <p:cNvSpPr>
            <a:spLocks noGrp="1"/>
          </p:cNvSpPr>
          <p:nvPr>
            <p:ph idx="1"/>
          </p:nvPr>
        </p:nvSpPr>
        <p:spPr>
          <a:xfrm>
            <a:off x="609600" y="1600201"/>
            <a:ext cx="11103024" cy="4525963"/>
          </a:xfrm>
        </p:spPr>
        <p:txBody>
          <a:bodyPr>
            <a:noAutofit/>
          </a:bodyPr>
          <a:lstStyle/>
          <a:p>
            <a:pPr>
              <a:spcAft>
                <a:spcPts val="1200"/>
              </a:spcAft>
            </a:pPr>
            <a:r>
              <a:rPr lang="en-GB" sz="2000" b="1" dirty="0"/>
              <a:t>Observation 1</a:t>
            </a:r>
            <a:r>
              <a:rPr lang="en-GB" sz="2000" dirty="0"/>
              <a:t>: CDF of RSRP gap at fixed UE height with uniform UE distribution could be used for general interference detection analysis, i.e.</a:t>
            </a:r>
          </a:p>
          <a:p>
            <a:pPr lvl="1">
              <a:spcAft>
                <a:spcPts val="1200"/>
              </a:spcAft>
            </a:pPr>
            <a:r>
              <a:rPr lang="en-GB" sz="2000" dirty="0"/>
              <a:t>Probability distribution of RSRP gap at given UE height</a:t>
            </a:r>
          </a:p>
          <a:p>
            <a:pPr lvl="1">
              <a:spcAft>
                <a:spcPts val="1200"/>
              </a:spcAft>
            </a:pPr>
            <a:r>
              <a:rPr lang="en-GB" sz="2000" dirty="0"/>
              <a:t>Maximal number of interfering TPs of one UE with given threshold and given UE height</a:t>
            </a:r>
          </a:p>
          <a:p>
            <a:pPr lvl="1">
              <a:spcAft>
                <a:spcPts val="1200"/>
              </a:spcAft>
            </a:pPr>
            <a:r>
              <a:rPr lang="en-GB" sz="2000" dirty="0"/>
              <a:t>Probability of total number of interfering TPs of one UE with given threshold and given UE height</a:t>
            </a:r>
          </a:p>
          <a:p>
            <a:pPr marL="0" indent="0">
              <a:spcAft>
                <a:spcPts val="1200"/>
              </a:spcAft>
              <a:buNone/>
            </a:pPr>
            <a:r>
              <a:rPr lang="en-GB" sz="2000" dirty="0"/>
              <a:t>where RSRP gap is the RSRP difference between the serving cell and the </a:t>
            </a:r>
            <a:r>
              <a:rPr lang="en-GB" sz="2000" i="1" dirty="0"/>
              <a:t>N</a:t>
            </a:r>
            <a:r>
              <a:rPr lang="en-GB" sz="2000" dirty="0"/>
              <a:t>th strongest interfering TP. </a:t>
            </a:r>
          </a:p>
        </p:txBody>
      </p:sp>
    </p:spTree>
    <p:extLst>
      <p:ext uri="{BB962C8B-B14F-4D97-AF65-F5344CB8AC3E}">
        <p14:creationId xmlns:p14="http://schemas.microsoft.com/office/powerpoint/2010/main" val="871475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Observation</a:t>
            </a:r>
          </a:p>
        </p:txBody>
      </p:sp>
      <p:sp>
        <p:nvSpPr>
          <p:cNvPr id="7" name="Content Placeholder 2">
            <a:extLst>
              <a:ext uri="{FF2B5EF4-FFF2-40B4-BE49-F238E27FC236}">
                <a16:creationId xmlns:a16="http://schemas.microsoft.com/office/drawing/2014/main" id="{542F505B-9877-42C3-9626-186B5F5DAD26}"/>
              </a:ext>
            </a:extLst>
          </p:cNvPr>
          <p:cNvSpPr>
            <a:spLocks noGrp="1"/>
          </p:cNvSpPr>
          <p:nvPr>
            <p:ph idx="1"/>
          </p:nvPr>
        </p:nvSpPr>
        <p:spPr>
          <a:xfrm>
            <a:off x="609600" y="1600201"/>
            <a:ext cx="11103024" cy="4525963"/>
          </a:xfrm>
        </p:spPr>
        <p:txBody>
          <a:bodyPr>
            <a:noAutofit/>
          </a:bodyPr>
          <a:lstStyle/>
          <a:p>
            <a:pPr>
              <a:spcAft>
                <a:spcPts val="400"/>
              </a:spcAft>
            </a:pPr>
            <a:r>
              <a:rPr lang="en-GB" sz="2000" b="1" dirty="0"/>
              <a:t>Observation 2: </a:t>
            </a:r>
            <a:r>
              <a:rPr lang="en-GB" sz="2000" dirty="0"/>
              <a:t>Interference coordination within up to 11 TPs for one UE has the potential to get most of performance gain for the aerial UEs at height of up to 300m in typical </a:t>
            </a:r>
            <a:r>
              <a:rPr lang="en-GB" sz="2000" dirty="0" err="1"/>
              <a:t>UMi</a:t>
            </a:r>
            <a:r>
              <a:rPr lang="en-GB" sz="2000" dirty="0"/>
              <a:t>-AV and </a:t>
            </a:r>
            <a:r>
              <a:rPr lang="en-GB" sz="2000" dirty="0" err="1"/>
              <a:t>UMa</a:t>
            </a:r>
            <a:r>
              <a:rPr lang="en-GB" sz="2000" dirty="0"/>
              <a:t>-AV scenarios.</a:t>
            </a:r>
          </a:p>
          <a:p>
            <a:pPr>
              <a:spcAft>
                <a:spcPts val="400"/>
              </a:spcAft>
            </a:pPr>
            <a:r>
              <a:rPr lang="en-GB" sz="2000" b="1" dirty="0"/>
              <a:t>Observation 3</a:t>
            </a:r>
            <a:r>
              <a:rPr lang="en-GB" sz="2000" dirty="0"/>
              <a:t>: RSRP/CSI-RSRP reporting with up to 16 TPs might be expected for aerial UEs at the UE height of up to 300m.</a:t>
            </a:r>
          </a:p>
          <a:p>
            <a:pPr>
              <a:spcAft>
                <a:spcPts val="1200"/>
              </a:spcAft>
            </a:pPr>
            <a:endParaRPr lang="en-GB" sz="2000" dirty="0"/>
          </a:p>
        </p:txBody>
      </p:sp>
      <p:pic>
        <p:nvPicPr>
          <p:cNvPr id="4" name="Picture 3">
            <a:extLst>
              <a:ext uri="{FF2B5EF4-FFF2-40B4-BE49-F238E27FC236}">
                <a16:creationId xmlns:a16="http://schemas.microsoft.com/office/drawing/2014/main" id="{3B307026-C53A-4999-BF5F-5F9430FC786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224759" y="3356992"/>
            <a:ext cx="3513633" cy="3203976"/>
          </a:xfrm>
          <a:prstGeom prst="rect">
            <a:avLst/>
          </a:prstGeom>
          <a:noFill/>
        </p:spPr>
      </p:pic>
      <p:pic>
        <p:nvPicPr>
          <p:cNvPr id="5" name="Picture 4">
            <a:extLst>
              <a:ext uri="{FF2B5EF4-FFF2-40B4-BE49-F238E27FC236}">
                <a16:creationId xmlns:a16="http://schemas.microsoft.com/office/drawing/2014/main" id="{19A18E14-E66F-45C5-9674-4F457012B74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982967" y="3363347"/>
            <a:ext cx="3513633" cy="3203976"/>
          </a:xfrm>
          <a:prstGeom prst="rect">
            <a:avLst/>
          </a:prstGeom>
          <a:noFill/>
        </p:spPr>
      </p:pic>
      <p:sp>
        <p:nvSpPr>
          <p:cNvPr id="3" name="Rectangle 2">
            <a:extLst>
              <a:ext uri="{FF2B5EF4-FFF2-40B4-BE49-F238E27FC236}">
                <a16:creationId xmlns:a16="http://schemas.microsoft.com/office/drawing/2014/main" id="{291A200A-F491-427F-9814-0620141A4824}"/>
              </a:ext>
            </a:extLst>
          </p:cNvPr>
          <p:cNvSpPr/>
          <p:nvPr/>
        </p:nvSpPr>
        <p:spPr>
          <a:xfrm>
            <a:off x="1099863" y="4149080"/>
            <a:ext cx="2331841" cy="1323439"/>
          </a:xfrm>
          <a:prstGeom prst="rect">
            <a:avLst/>
          </a:prstGeom>
        </p:spPr>
        <p:txBody>
          <a:bodyPr wrap="square">
            <a:spAutoFit/>
          </a:bodyPr>
          <a:lstStyle/>
          <a:p>
            <a:r>
              <a:rPr lang="en-GB" sz="1600" dirty="0"/>
              <a:t>Percentage of UEs with at least </a:t>
            </a:r>
            <a:r>
              <a:rPr lang="en-GB" sz="1600" i="1" dirty="0"/>
              <a:t>N</a:t>
            </a:r>
            <a:r>
              <a:rPr lang="en-GB" sz="1600" dirty="0"/>
              <a:t> strong interfering TPs corresponding to all same-type UEs at same height (threshold = -6dB) </a:t>
            </a:r>
          </a:p>
        </p:txBody>
      </p:sp>
      <p:sp>
        <p:nvSpPr>
          <p:cNvPr id="10" name="TextBox 9">
            <a:extLst>
              <a:ext uri="{FF2B5EF4-FFF2-40B4-BE49-F238E27FC236}">
                <a16:creationId xmlns:a16="http://schemas.microsoft.com/office/drawing/2014/main" id="{72BA92F1-61CC-4750-AEA5-36008786816E}"/>
              </a:ext>
            </a:extLst>
          </p:cNvPr>
          <p:cNvSpPr txBox="1"/>
          <p:nvPr/>
        </p:nvSpPr>
        <p:spPr>
          <a:xfrm>
            <a:off x="6859707" y="4986432"/>
            <a:ext cx="907236" cy="369332"/>
          </a:xfrm>
          <a:prstGeom prst="rect">
            <a:avLst/>
          </a:prstGeom>
          <a:noFill/>
        </p:spPr>
        <p:txBody>
          <a:bodyPr wrap="none" rtlCol="0">
            <a:spAutoFit/>
          </a:bodyPr>
          <a:lstStyle/>
          <a:p>
            <a:r>
              <a:rPr lang="en-GB" dirty="0" err="1"/>
              <a:t>UMi</a:t>
            </a:r>
            <a:r>
              <a:rPr lang="en-GB" dirty="0"/>
              <a:t>-AV</a:t>
            </a:r>
          </a:p>
        </p:txBody>
      </p:sp>
      <p:sp>
        <p:nvSpPr>
          <p:cNvPr id="11" name="TextBox 10">
            <a:extLst>
              <a:ext uri="{FF2B5EF4-FFF2-40B4-BE49-F238E27FC236}">
                <a16:creationId xmlns:a16="http://schemas.microsoft.com/office/drawing/2014/main" id="{79EE5D3D-44F9-4B38-BFFB-13588DE5A7E6}"/>
              </a:ext>
            </a:extLst>
          </p:cNvPr>
          <p:cNvSpPr txBox="1"/>
          <p:nvPr/>
        </p:nvSpPr>
        <p:spPr>
          <a:xfrm>
            <a:off x="10560496" y="4986432"/>
            <a:ext cx="964944" cy="369332"/>
          </a:xfrm>
          <a:prstGeom prst="rect">
            <a:avLst/>
          </a:prstGeom>
          <a:noFill/>
        </p:spPr>
        <p:txBody>
          <a:bodyPr wrap="none" rtlCol="0">
            <a:spAutoFit/>
          </a:bodyPr>
          <a:lstStyle/>
          <a:p>
            <a:r>
              <a:rPr lang="en-GB" dirty="0" err="1"/>
              <a:t>UMa</a:t>
            </a:r>
            <a:r>
              <a:rPr lang="en-GB" dirty="0"/>
              <a:t>-AV</a:t>
            </a:r>
          </a:p>
        </p:txBody>
      </p:sp>
      <p:cxnSp>
        <p:nvCxnSpPr>
          <p:cNvPr id="13" name="Straight Arrow Connector 12">
            <a:extLst>
              <a:ext uri="{FF2B5EF4-FFF2-40B4-BE49-F238E27FC236}">
                <a16:creationId xmlns:a16="http://schemas.microsoft.com/office/drawing/2014/main" id="{595C6D8B-F5B8-4197-88EC-8E453002E6D8}"/>
              </a:ext>
            </a:extLst>
          </p:cNvPr>
          <p:cNvCxnSpPr/>
          <p:nvPr/>
        </p:nvCxnSpPr>
        <p:spPr>
          <a:xfrm>
            <a:off x="3575720" y="4869160"/>
            <a:ext cx="4320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5112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Observation</a:t>
            </a:r>
          </a:p>
        </p:txBody>
      </p:sp>
      <p:sp>
        <p:nvSpPr>
          <p:cNvPr id="7" name="Content Placeholder 2">
            <a:extLst>
              <a:ext uri="{FF2B5EF4-FFF2-40B4-BE49-F238E27FC236}">
                <a16:creationId xmlns:a16="http://schemas.microsoft.com/office/drawing/2014/main" id="{542F505B-9877-42C3-9626-186B5F5DAD26}"/>
              </a:ext>
            </a:extLst>
          </p:cNvPr>
          <p:cNvSpPr>
            <a:spLocks noGrp="1"/>
          </p:cNvSpPr>
          <p:nvPr>
            <p:ph idx="1"/>
          </p:nvPr>
        </p:nvSpPr>
        <p:spPr>
          <a:xfrm>
            <a:off x="609600" y="1600201"/>
            <a:ext cx="11103024" cy="820687"/>
          </a:xfrm>
        </p:spPr>
        <p:txBody>
          <a:bodyPr>
            <a:noAutofit/>
          </a:bodyPr>
          <a:lstStyle/>
          <a:p>
            <a:pPr>
              <a:spcAft>
                <a:spcPts val="400"/>
              </a:spcAft>
            </a:pPr>
            <a:r>
              <a:rPr lang="en-GB" sz="2000" b="1" dirty="0"/>
              <a:t>Observation 4</a:t>
            </a:r>
            <a:r>
              <a:rPr lang="en-GB" sz="2000" dirty="0"/>
              <a:t>: Aerial UEs have higher probability of having more strong interfering TPs than terrestrial UEs, and have lower probability of having zero or fewer strong interfering TPs than terrestrial UEs.</a:t>
            </a:r>
            <a:endParaRPr lang="en-GB" sz="1600" dirty="0"/>
          </a:p>
          <a:p>
            <a:pPr lvl="2">
              <a:spcAft>
                <a:spcPts val="400"/>
              </a:spcAft>
            </a:pPr>
            <a:endParaRPr lang="en-GB" sz="1200" b="1" dirty="0"/>
          </a:p>
        </p:txBody>
      </p:sp>
      <p:graphicFrame>
        <p:nvGraphicFramePr>
          <p:cNvPr id="6" name="Table 5">
            <a:extLst>
              <a:ext uri="{FF2B5EF4-FFF2-40B4-BE49-F238E27FC236}">
                <a16:creationId xmlns:a16="http://schemas.microsoft.com/office/drawing/2014/main" id="{3945E9FF-5659-4121-BE31-386240BF114C}"/>
              </a:ext>
            </a:extLst>
          </p:cNvPr>
          <p:cNvGraphicFramePr>
            <a:graphicFrameLocks noGrp="1"/>
          </p:cNvGraphicFramePr>
          <p:nvPr>
            <p:extLst>
              <p:ext uri="{D42A27DB-BD31-4B8C-83A1-F6EECF244321}">
                <p14:modId xmlns:p14="http://schemas.microsoft.com/office/powerpoint/2010/main" val="1241853120"/>
              </p:ext>
            </p:extLst>
          </p:nvPr>
        </p:nvGraphicFramePr>
        <p:xfrm>
          <a:off x="3152576" y="2564904"/>
          <a:ext cx="8128000" cy="23469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4131849369"/>
                    </a:ext>
                  </a:extLst>
                </a:gridCol>
                <a:gridCol w="1625600">
                  <a:extLst>
                    <a:ext uri="{9D8B030D-6E8A-4147-A177-3AD203B41FA5}">
                      <a16:colId xmlns:a16="http://schemas.microsoft.com/office/drawing/2014/main" val="2693715096"/>
                    </a:ext>
                  </a:extLst>
                </a:gridCol>
                <a:gridCol w="1625600">
                  <a:extLst>
                    <a:ext uri="{9D8B030D-6E8A-4147-A177-3AD203B41FA5}">
                      <a16:colId xmlns:a16="http://schemas.microsoft.com/office/drawing/2014/main" val="3773198880"/>
                    </a:ext>
                  </a:extLst>
                </a:gridCol>
                <a:gridCol w="1625600">
                  <a:extLst>
                    <a:ext uri="{9D8B030D-6E8A-4147-A177-3AD203B41FA5}">
                      <a16:colId xmlns:a16="http://schemas.microsoft.com/office/drawing/2014/main" val="2755400133"/>
                    </a:ext>
                  </a:extLst>
                </a:gridCol>
                <a:gridCol w="1625600">
                  <a:extLst>
                    <a:ext uri="{9D8B030D-6E8A-4147-A177-3AD203B41FA5}">
                      <a16:colId xmlns:a16="http://schemas.microsoft.com/office/drawing/2014/main" val="2976852758"/>
                    </a:ext>
                  </a:extLst>
                </a:gridCol>
              </a:tblGrid>
              <a:tr h="261952">
                <a:tc rowSpan="2">
                  <a:txBody>
                    <a:bodyPr/>
                    <a:lstStyle/>
                    <a:p>
                      <a:pPr algn="ctr"/>
                      <a:r>
                        <a:rPr lang="en-GB" sz="1600" b="0" dirty="0">
                          <a:solidFill>
                            <a:schemeClr val="tx1"/>
                          </a:solidFill>
                        </a:rPr>
                        <a:t>UE height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2">
                  <a:txBody>
                    <a:bodyPr/>
                    <a:lstStyle/>
                    <a:p>
                      <a:pPr algn="ctr"/>
                      <a:r>
                        <a:rPr lang="en-GB" sz="1600" b="0" dirty="0" err="1">
                          <a:solidFill>
                            <a:schemeClr val="tx1"/>
                          </a:solidFill>
                        </a:rPr>
                        <a:t>UMi</a:t>
                      </a:r>
                      <a:r>
                        <a:rPr lang="en-GB" sz="1600" b="0" dirty="0">
                          <a:solidFill>
                            <a:schemeClr val="tx1"/>
                          </a:solidFill>
                        </a:rPr>
                        <a:t>-AV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en-GB" sz="1600" b="0" dirty="0" err="1">
                          <a:solidFill>
                            <a:schemeClr val="tx1"/>
                          </a:solidFill>
                        </a:rPr>
                        <a:t>UMa</a:t>
                      </a:r>
                      <a:r>
                        <a:rPr lang="en-GB" sz="1600" b="0" dirty="0">
                          <a:solidFill>
                            <a:schemeClr val="tx1"/>
                          </a:solidFill>
                        </a:rPr>
                        <a:t>-AV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4457166"/>
                  </a:ext>
                </a:extLst>
              </a:tr>
              <a:tr h="261952">
                <a:tc vMerge="1">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N=0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036865650"/>
                  </a:ext>
                </a:extLst>
              </a:tr>
              <a:tr h="261952">
                <a:tc>
                  <a:txBody>
                    <a:bodyPr/>
                    <a:lstStyle/>
                    <a:p>
                      <a:pPr algn="ctr"/>
                      <a:r>
                        <a:rPr lang="en-GB" sz="1600" b="0" dirty="0">
                          <a:solidFill>
                            <a:schemeClr val="tx1"/>
                          </a:solidFill>
                        </a:rPr>
                        <a:t>TU@1.5m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60.1%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23.2%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68.8%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23.3%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5886423"/>
                  </a:ext>
                </a:extLst>
              </a:tr>
              <a:tr h="261952">
                <a:tc>
                  <a:txBody>
                    <a:bodyPr/>
                    <a:lstStyle/>
                    <a:p>
                      <a:pPr algn="ctr"/>
                      <a:r>
                        <a:rPr lang="en-GB" sz="1600" b="0" dirty="0">
                          <a:solidFill>
                            <a:schemeClr val="tx1"/>
                          </a:solidFill>
                        </a:rPr>
                        <a:t>AV@50m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21.8%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19.3%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16.7%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8701739"/>
                  </a:ext>
                </a:extLst>
              </a:tr>
              <a:tr h="2619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chemeClr val="tx1"/>
                          </a:solidFill>
                        </a:rPr>
                        <a:t>AV@100m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16.9%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16.9%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17.9%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15.1%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8518213"/>
                  </a:ext>
                </a:extLst>
              </a:tr>
              <a:tr h="2619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chemeClr val="tx1"/>
                          </a:solidFill>
                        </a:rPr>
                        <a:t>AV@200m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16.6%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17.9%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7.1%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1416598"/>
                  </a:ext>
                </a:extLst>
              </a:tr>
              <a:tr h="2619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chemeClr val="tx1"/>
                          </a:solidFill>
                        </a:rPr>
                        <a:t>AV@300m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17.3%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16.8%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b="0" dirty="0">
                          <a:solidFill>
                            <a:schemeClr val="tx1"/>
                          </a:solidFill>
                        </a:rPr>
                        <a:t>6.9%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6957400"/>
                  </a:ext>
                </a:extLst>
              </a:tr>
            </a:tbl>
          </a:graphicData>
        </a:graphic>
      </p:graphicFrame>
      <p:graphicFrame>
        <p:nvGraphicFramePr>
          <p:cNvPr id="8" name="Table 7">
            <a:extLst>
              <a:ext uri="{FF2B5EF4-FFF2-40B4-BE49-F238E27FC236}">
                <a16:creationId xmlns:a16="http://schemas.microsoft.com/office/drawing/2014/main" id="{3125300C-EF99-4577-AA68-8C1653A408E4}"/>
              </a:ext>
            </a:extLst>
          </p:cNvPr>
          <p:cNvGraphicFramePr>
            <a:graphicFrameLocks noGrp="1"/>
          </p:cNvGraphicFramePr>
          <p:nvPr>
            <p:extLst>
              <p:ext uri="{D42A27DB-BD31-4B8C-83A1-F6EECF244321}">
                <p14:modId xmlns:p14="http://schemas.microsoft.com/office/powerpoint/2010/main" val="3401570117"/>
              </p:ext>
            </p:extLst>
          </p:nvPr>
        </p:nvGraphicFramePr>
        <p:xfrm>
          <a:off x="1102541" y="5258504"/>
          <a:ext cx="10194038" cy="1112520"/>
        </p:xfrm>
        <a:graphic>
          <a:graphicData uri="http://schemas.openxmlformats.org/drawingml/2006/table">
            <a:tbl>
              <a:tblPr firstRow="1" bandRow="1">
                <a:tableStyleId>{5C22544A-7EE6-4342-B048-85BDC9FD1C3A}</a:tableStyleId>
              </a:tblPr>
              <a:tblGrid>
                <a:gridCol w="1208588">
                  <a:extLst>
                    <a:ext uri="{9D8B030D-6E8A-4147-A177-3AD203B41FA5}">
                      <a16:colId xmlns:a16="http://schemas.microsoft.com/office/drawing/2014/main" val="1356613573"/>
                    </a:ext>
                  </a:extLst>
                </a:gridCol>
                <a:gridCol w="898545">
                  <a:extLst>
                    <a:ext uri="{9D8B030D-6E8A-4147-A177-3AD203B41FA5}">
                      <a16:colId xmlns:a16="http://schemas.microsoft.com/office/drawing/2014/main" val="4171365499"/>
                    </a:ext>
                  </a:extLst>
                </a:gridCol>
                <a:gridCol w="898545">
                  <a:extLst>
                    <a:ext uri="{9D8B030D-6E8A-4147-A177-3AD203B41FA5}">
                      <a16:colId xmlns:a16="http://schemas.microsoft.com/office/drawing/2014/main" val="1272495629"/>
                    </a:ext>
                  </a:extLst>
                </a:gridCol>
                <a:gridCol w="898545">
                  <a:extLst>
                    <a:ext uri="{9D8B030D-6E8A-4147-A177-3AD203B41FA5}">
                      <a16:colId xmlns:a16="http://schemas.microsoft.com/office/drawing/2014/main" val="3282669157"/>
                    </a:ext>
                  </a:extLst>
                </a:gridCol>
                <a:gridCol w="898545">
                  <a:extLst>
                    <a:ext uri="{9D8B030D-6E8A-4147-A177-3AD203B41FA5}">
                      <a16:colId xmlns:a16="http://schemas.microsoft.com/office/drawing/2014/main" val="3446761085"/>
                    </a:ext>
                  </a:extLst>
                </a:gridCol>
                <a:gridCol w="898545">
                  <a:extLst>
                    <a:ext uri="{9D8B030D-6E8A-4147-A177-3AD203B41FA5}">
                      <a16:colId xmlns:a16="http://schemas.microsoft.com/office/drawing/2014/main" val="4074617336"/>
                    </a:ext>
                  </a:extLst>
                </a:gridCol>
                <a:gridCol w="898545">
                  <a:extLst>
                    <a:ext uri="{9D8B030D-6E8A-4147-A177-3AD203B41FA5}">
                      <a16:colId xmlns:a16="http://schemas.microsoft.com/office/drawing/2014/main" val="2039734103"/>
                    </a:ext>
                  </a:extLst>
                </a:gridCol>
                <a:gridCol w="898545">
                  <a:extLst>
                    <a:ext uri="{9D8B030D-6E8A-4147-A177-3AD203B41FA5}">
                      <a16:colId xmlns:a16="http://schemas.microsoft.com/office/drawing/2014/main" val="765344599"/>
                    </a:ext>
                  </a:extLst>
                </a:gridCol>
                <a:gridCol w="898545">
                  <a:extLst>
                    <a:ext uri="{9D8B030D-6E8A-4147-A177-3AD203B41FA5}">
                      <a16:colId xmlns:a16="http://schemas.microsoft.com/office/drawing/2014/main" val="144128967"/>
                    </a:ext>
                  </a:extLst>
                </a:gridCol>
                <a:gridCol w="898545">
                  <a:extLst>
                    <a:ext uri="{9D8B030D-6E8A-4147-A177-3AD203B41FA5}">
                      <a16:colId xmlns:a16="http://schemas.microsoft.com/office/drawing/2014/main" val="1149852864"/>
                    </a:ext>
                  </a:extLst>
                </a:gridCol>
                <a:gridCol w="898545">
                  <a:extLst>
                    <a:ext uri="{9D8B030D-6E8A-4147-A177-3AD203B41FA5}">
                      <a16:colId xmlns:a16="http://schemas.microsoft.com/office/drawing/2014/main" val="3597796298"/>
                    </a:ext>
                  </a:extLst>
                </a:gridCol>
              </a:tblGrid>
              <a:tr h="370840">
                <a:tc>
                  <a:txBody>
                    <a:bodyPr/>
                    <a:lstStyle/>
                    <a:p>
                      <a:pPr algn="ctr"/>
                      <a:endParaRPr lang="en-GB" sz="16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endParaRPr lang="en-GB" sz="16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GB" sz="1600" b="0" dirty="0">
                          <a:solidFill>
                            <a:schemeClr val="tx1"/>
                          </a:solidFill>
                        </a:rPr>
                        <a:t>N=8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2898149"/>
                  </a:ext>
                </a:extLst>
              </a:tr>
              <a:tr h="370840">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chemeClr val="tx1"/>
                          </a:solidFill>
                        </a:rPr>
                        <a:t>TU@1.5m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err="1">
                          <a:solidFill>
                            <a:schemeClr val="tx1"/>
                          </a:solidFill>
                        </a:rPr>
                        <a:t>UMi</a:t>
                      </a:r>
                      <a:r>
                        <a:rPr lang="en-GB" sz="1600" dirty="0">
                          <a:solidFill>
                            <a:schemeClr val="tx1"/>
                          </a:solidFill>
                        </a:rPr>
                        <a:t>-AV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60.1%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23.2%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9.2%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0.8%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0.4%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4870334"/>
                  </a:ext>
                </a:extLst>
              </a:tr>
              <a:tr h="370840">
                <a:tc vMerge="1">
                  <a:txBody>
                    <a:bodyPr/>
                    <a:lstStyle/>
                    <a:p>
                      <a:pPr algn="ctr"/>
                      <a:endParaRPr lang="en-GB" sz="16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err="1">
                          <a:solidFill>
                            <a:schemeClr val="tx1"/>
                          </a:solidFill>
                        </a:rPr>
                        <a:t>UMa</a:t>
                      </a:r>
                      <a:r>
                        <a:rPr lang="en-GB" sz="1600" dirty="0">
                          <a:solidFill>
                            <a:schemeClr val="tx1"/>
                          </a:solidFill>
                        </a:rPr>
                        <a:t>-AV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68.8%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23.3%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6.5%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0.04%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tx1"/>
                          </a:solidFill>
                        </a:rPr>
                        <a:t>0.005%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bg1">
                              <a:lumMod val="65000"/>
                            </a:schemeClr>
                          </a:solidFill>
                        </a:rPr>
                        <a:t>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chemeClr val="bg1">
                              <a:lumMod val="65000"/>
                            </a:schemeClr>
                          </a:solidFill>
                        </a:rPr>
                        <a:t>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795964"/>
                  </a:ext>
                </a:extLst>
              </a:tr>
            </a:tbl>
          </a:graphicData>
        </a:graphic>
      </p:graphicFrame>
      <p:sp>
        <p:nvSpPr>
          <p:cNvPr id="9" name="Rectangle 8">
            <a:extLst>
              <a:ext uri="{FF2B5EF4-FFF2-40B4-BE49-F238E27FC236}">
                <a16:creationId xmlns:a16="http://schemas.microsoft.com/office/drawing/2014/main" id="{D518F5E6-23F6-48A6-81C8-9C27279D31DC}"/>
              </a:ext>
            </a:extLst>
          </p:cNvPr>
          <p:cNvSpPr/>
          <p:nvPr/>
        </p:nvSpPr>
        <p:spPr>
          <a:xfrm>
            <a:off x="429168" y="3257689"/>
            <a:ext cx="2426472" cy="1323439"/>
          </a:xfrm>
          <a:prstGeom prst="rect">
            <a:avLst/>
          </a:prstGeom>
        </p:spPr>
        <p:txBody>
          <a:bodyPr wrap="square">
            <a:spAutoFit/>
          </a:bodyPr>
          <a:lstStyle/>
          <a:p>
            <a:r>
              <a:rPr lang="en-GB" sz="1600" dirty="0"/>
              <a:t>Percentage of UEs with total </a:t>
            </a:r>
            <a:r>
              <a:rPr lang="en-GB" sz="1600" i="1" dirty="0"/>
              <a:t>N</a:t>
            </a:r>
            <a:r>
              <a:rPr lang="en-GB" sz="1600" dirty="0"/>
              <a:t> strong interfering TPs corresponding to all same-type UEs at same height (threshold = -6dB) </a:t>
            </a:r>
          </a:p>
        </p:txBody>
      </p:sp>
      <p:cxnSp>
        <p:nvCxnSpPr>
          <p:cNvPr id="12" name="Straight Arrow Connector 11">
            <a:extLst>
              <a:ext uri="{FF2B5EF4-FFF2-40B4-BE49-F238E27FC236}">
                <a16:creationId xmlns:a16="http://schemas.microsoft.com/office/drawing/2014/main" id="{868B5E4E-4155-4EF3-AC96-F79E623DD2C9}"/>
              </a:ext>
            </a:extLst>
          </p:cNvPr>
          <p:cNvCxnSpPr/>
          <p:nvPr/>
        </p:nvCxnSpPr>
        <p:spPr>
          <a:xfrm>
            <a:off x="2639616" y="3861048"/>
            <a:ext cx="4320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481FF41-84BA-46F7-AE08-F7180D407B0D}"/>
              </a:ext>
            </a:extLst>
          </p:cNvPr>
          <p:cNvCxnSpPr>
            <a:cxnSpLocks/>
          </p:cNvCxnSpPr>
          <p:nvPr/>
        </p:nvCxnSpPr>
        <p:spPr>
          <a:xfrm>
            <a:off x="1415480" y="4650368"/>
            <a:ext cx="0" cy="4348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001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Proposal</a:t>
            </a:r>
          </a:p>
        </p:txBody>
      </p:sp>
      <p:sp>
        <p:nvSpPr>
          <p:cNvPr id="3" name="Content Placeholder 2">
            <a:extLst>
              <a:ext uri="{FF2B5EF4-FFF2-40B4-BE49-F238E27FC236}">
                <a16:creationId xmlns:a16="http://schemas.microsoft.com/office/drawing/2014/main" id="{7135ED3D-66FC-4177-89B0-3F73197FCCC1}"/>
              </a:ext>
            </a:extLst>
          </p:cNvPr>
          <p:cNvSpPr>
            <a:spLocks noGrp="1"/>
          </p:cNvSpPr>
          <p:nvPr>
            <p:ph idx="1"/>
          </p:nvPr>
        </p:nvSpPr>
        <p:spPr>
          <a:xfrm>
            <a:off x="631168" y="1628800"/>
            <a:ext cx="11103024" cy="3456384"/>
          </a:xfrm>
        </p:spPr>
        <p:txBody>
          <a:bodyPr>
            <a:noAutofit/>
          </a:bodyPr>
          <a:lstStyle/>
          <a:p>
            <a:pPr>
              <a:spcAft>
                <a:spcPts val="1000"/>
              </a:spcAft>
            </a:pPr>
            <a:r>
              <a:rPr lang="en-GB" sz="2000" b="1" dirty="0"/>
              <a:t>Proposal 1</a:t>
            </a:r>
            <a:r>
              <a:rPr lang="en-GB" sz="2000" dirty="0"/>
              <a:t>: Capture CDF of RSRP gap between the serving cell and the </a:t>
            </a:r>
            <a:r>
              <a:rPr lang="en-GB" sz="2000" i="1" dirty="0"/>
              <a:t>N</a:t>
            </a:r>
            <a:r>
              <a:rPr lang="en-GB" sz="2000" baseline="30000" dirty="0"/>
              <a:t>th</a:t>
            </a:r>
            <a:r>
              <a:rPr lang="en-GB" sz="2000" dirty="0"/>
              <a:t> strongest interfering TP for all same-type UEs at same height with uniform UE distribution into TR, where </a:t>
            </a:r>
            <a:r>
              <a:rPr lang="en-GB" sz="2000" i="1" dirty="0"/>
              <a:t>N</a:t>
            </a:r>
            <a:r>
              <a:rPr lang="en-GB" sz="2000" dirty="0"/>
              <a:t> is up to 16.</a:t>
            </a:r>
          </a:p>
          <a:p>
            <a:pPr>
              <a:spcAft>
                <a:spcPts val="1000"/>
              </a:spcAft>
            </a:pPr>
            <a:r>
              <a:rPr lang="en-GB" sz="2000" b="1" dirty="0"/>
              <a:t>Proposal 2</a:t>
            </a:r>
            <a:r>
              <a:rPr lang="en-GB" sz="2000" dirty="0"/>
              <a:t>: Capture the percentages of UEs with at least </a:t>
            </a:r>
            <a:r>
              <a:rPr lang="en-GB" sz="2000" i="1" dirty="0"/>
              <a:t>N</a:t>
            </a:r>
            <a:r>
              <a:rPr lang="en-GB" sz="2000" dirty="0"/>
              <a:t> strong interference cells compared to all same-type UEs at same height in </a:t>
            </a:r>
            <a:r>
              <a:rPr lang="en-GB" sz="2000" dirty="0" err="1"/>
              <a:t>UMi</a:t>
            </a:r>
            <a:r>
              <a:rPr lang="en-GB" sz="2000" dirty="0"/>
              <a:t>-AV and </a:t>
            </a:r>
            <a:r>
              <a:rPr lang="en-GB" sz="2000" dirty="0" err="1"/>
              <a:t>UMa</a:t>
            </a:r>
            <a:r>
              <a:rPr lang="en-GB" sz="2000" dirty="0"/>
              <a:t>-AV scenarios into TR, where </a:t>
            </a:r>
            <a:r>
              <a:rPr lang="en-GB" sz="2000" i="1" dirty="0"/>
              <a:t>N</a:t>
            </a:r>
            <a:r>
              <a:rPr lang="en-GB" sz="2000" dirty="0"/>
              <a:t> is up to 16. </a:t>
            </a:r>
          </a:p>
          <a:p>
            <a:pPr>
              <a:spcAft>
                <a:spcPts val="1000"/>
              </a:spcAft>
            </a:pPr>
            <a:r>
              <a:rPr lang="en-GB" sz="2000" b="1" dirty="0"/>
              <a:t>Proposal 3</a:t>
            </a:r>
            <a:r>
              <a:rPr lang="en-GB" sz="2000" dirty="0"/>
              <a:t>: Study RSRP/CSI-RSRP reporting enhancement for RSRP/CSI-RSRP measurement report with more TPs, for example 16 (neighbouring) TPs.</a:t>
            </a:r>
          </a:p>
          <a:p>
            <a:pPr>
              <a:spcAft>
                <a:spcPts val="1000"/>
              </a:spcAft>
            </a:pPr>
            <a:r>
              <a:rPr lang="en-GB" sz="2000" b="1" dirty="0"/>
              <a:t>Proposal 4</a:t>
            </a:r>
            <a:r>
              <a:rPr lang="en-GB" sz="2000" dirty="0"/>
              <a:t>: Aerial UEs have higher probability of having more strong interfering TPs than terrestrial UEs, and have lower probability of having zero or fewer strong interfering TPs than terrestrial UEs.</a:t>
            </a:r>
            <a:endParaRPr lang="en-GB" sz="1600" dirty="0"/>
          </a:p>
          <a:p>
            <a:pPr marL="0" indent="0">
              <a:spcAft>
                <a:spcPts val="1000"/>
              </a:spcAft>
              <a:buNone/>
            </a:pPr>
            <a:endParaRPr lang="en-GB" sz="2000" dirty="0"/>
          </a:p>
        </p:txBody>
      </p:sp>
    </p:spTree>
    <p:extLst>
      <p:ext uri="{BB962C8B-B14F-4D97-AF65-F5344CB8AC3E}">
        <p14:creationId xmlns:p14="http://schemas.microsoft.com/office/powerpoint/2010/main" val="160955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F8D4BBA6-2551-4B51-9E97-11232B2665AC}"/>
              </a:ext>
            </a:extLst>
          </p:cNvPr>
          <p:cNvSpPr>
            <a:spLocks noGrp="1"/>
          </p:cNvSpPr>
          <p:nvPr>
            <p:ph type="title"/>
          </p:nvPr>
        </p:nvSpPr>
        <p:spPr>
          <a:xfrm>
            <a:off x="609600" y="274638"/>
            <a:ext cx="4910336" cy="1143000"/>
          </a:xfrm>
        </p:spPr>
        <p:txBody>
          <a:bodyPr>
            <a:normAutofit fontScale="90000"/>
          </a:bodyPr>
          <a:lstStyle/>
          <a:p>
            <a:pPr algn="l"/>
            <a:r>
              <a:rPr lang="en-GB" dirty="0"/>
              <a:t>Annex A: CDF of RSRP gap in </a:t>
            </a:r>
            <a:r>
              <a:rPr lang="en-GB" dirty="0" err="1"/>
              <a:t>UMi</a:t>
            </a:r>
            <a:r>
              <a:rPr lang="en-GB" dirty="0"/>
              <a:t>-AV</a:t>
            </a:r>
          </a:p>
        </p:txBody>
      </p:sp>
      <p:pic>
        <p:nvPicPr>
          <p:cNvPr id="11" name="Picture 10">
            <a:extLst>
              <a:ext uri="{FF2B5EF4-FFF2-40B4-BE49-F238E27FC236}">
                <a16:creationId xmlns:a16="http://schemas.microsoft.com/office/drawing/2014/main" id="{12B575F9-E27B-4C1D-81B1-C89D97D17EB4}"/>
              </a:ext>
            </a:extLst>
          </p:cNvPr>
          <p:cNvPicPr/>
          <p:nvPr/>
        </p:nvPicPr>
        <p:blipFill>
          <a:blip r:embed="rId2"/>
          <a:stretch>
            <a:fillRect/>
          </a:stretch>
        </p:blipFill>
        <p:spPr>
          <a:xfrm>
            <a:off x="349200" y="2206800"/>
            <a:ext cx="4021200" cy="2970000"/>
          </a:xfrm>
          <a:prstGeom prst="rect">
            <a:avLst/>
          </a:prstGeom>
        </p:spPr>
      </p:pic>
      <p:pic>
        <p:nvPicPr>
          <p:cNvPr id="12" name="Picture 11">
            <a:extLst>
              <a:ext uri="{FF2B5EF4-FFF2-40B4-BE49-F238E27FC236}">
                <a16:creationId xmlns:a16="http://schemas.microsoft.com/office/drawing/2014/main" id="{DA252D8F-AA34-484F-925A-EFFA231B09E9}"/>
              </a:ext>
            </a:extLst>
          </p:cNvPr>
          <p:cNvPicPr/>
          <p:nvPr/>
        </p:nvPicPr>
        <p:blipFill>
          <a:blip r:embed="rId3"/>
          <a:stretch>
            <a:fillRect/>
          </a:stretch>
        </p:blipFill>
        <p:spPr>
          <a:xfrm>
            <a:off x="4150800" y="741600"/>
            <a:ext cx="4021200" cy="2970000"/>
          </a:xfrm>
          <a:prstGeom prst="rect">
            <a:avLst/>
          </a:prstGeom>
        </p:spPr>
      </p:pic>
      <p:pic>
        <p:nvPicPr>
          <p:cNvPr id="13" name="Picture 12">
            <a:extLst>
              <a:ext uri="{FF2B5EF4-FFF2-40B4-BE49-F238E27FC236}">
                <a16:creationId xmlns:a16="http://schemas.microsoft.com/office/drawing/2014/main" id="{04A2F307-55BB-423B-AEE1-C58B85B3199A}"/>
              </a:ext>
            </a:extLst>
          </p:cNvPr>
          <p:cNvPicPr/>
          <p:nvPr/>
        </p:nvPicPr>
        <p:blipFill>
          <a:blip r:embed="rId4"/>
          <a:stretch>
            <a:fillRect/>
          </a:stretch>
        </p:blipFill>
        <p:spPr>
          <a:xfrm>
            <a:off x="7894800" y="741600"/>
            <a:ext cx="4021200" cy="2970000"/>
          </a:xfrm>
          <a:prstGeom prst="rect">
            <a:avLst/>
          </a:prstGeom>
        </p:spPr>
      </p:pic>
      <p:pic>
        <p:nvPicPr>
          <p:cNvPr id="14" name="Picture 13">
            <a:extLst>
              <a:ext uri="{FF2B5EF4-FFF2-40B4-BE49-F238E27FC236}">
                <a16:creationId xmlns:a16="http://schemas.microsoft.com/office/drawing/2014/main" id="{0C5F73BD-2102-46AA-AE9D-011C9EEAE22B}"/>
              </a:ext>
            </a:extLst>
          </p:cNvPr>
          <p:cNvPicPr/>
          <p:nvPr/>
        </p:nvPicPr>
        <p:blipFill>
          <a:blip r:embed="rId5"/>
          <a:stretch>
            <a:fillRect/>
          </a:stretch>
        </p:blipFill>
        <p:spPr>
          <a:xfrm>
            <a:off x="4154400" y="3765600"/>
            <a:ext cx="4021200" cy="2970000"/>
          </a:xfrm>
          <a:prstGeom prst="rect">
            <a:avLst/>
          </a:prstGeom>
        </p:spPr>
      </p:pic>
      <p:pic>
        <p:nvPicPr>
          <p:cNvPr id="15" name="Picture 14">
            <a:extLst>
              <a:ext uri="{FF2B5EF4-FFF2-40B4-BE49-F238E27FC236}">
                <a16:creationId xmlns:a16="http://schemas.microsoft.com/office/drawing/2014/main" id="{2D5913A1-8645-4DF8-83E5-10627EFF8EEA}"/>
              </a:ext>
            </a:extLst>
          </p:cNvPr>
          <p:cNvPicPr/>
          <p:nvPr/>
        </p:nvPicPr>
        <p:blipFill>
          <a:blip r:embed="rId6"/>
          <a:stretch>
            <a:fillRect/>
          </a:stretch>
        </p:blipFill>
        <p:spPr>
          <a:xfrm>
            <a:off x="7894800" y="3765600"/>
            <a:ext cx="4021200" cy="2970000"/>
          </a:xfrm>
          <a:prstGeom prst="rect">
            <a:avLst/>
          </a:prstGeom>
        </p:spPr>
      </p:pic>
    </p:spTree>
    <p:extLst>
      <p:ext uri="{BB962C8B-B14F-4D97-AF65-F5344CB8AC3E}">
        <p14:creationId xmlns:p14="http://schemas.microsoft.com/office/powerpoint/2010/main" val="2413043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BABA3A-1FA4-4C56-B94B-2B6557D39C98}"/>
              </a:ext>
            </a:extLst>
          </p:cNvPr>
          <p:cNvPicPr/>
          <p:nvPr/>
        </p:nvPicPr>
        <p:blipFill>
          <a:blip r:embed="rId2"/>
          <a:stretch>
            <a:fillRect/>
          </a:stretch>
        </p:blipFill>
        <p:spPr>
          <a:xfrm>
            <a:off x="348072" y="2204864"/>
            <a:ext cx="4019736" cy="2968825"/>
          </a:xfrm>
          <a:prstGeom prst="rect">
            <a:avLst/>
          </a:prstGeom>
        </p:spPr>
      </p:pic>
      <p:pic>
        <p:nvPicPr>
          <p:cNvPr id="5" name="Picture 4">
            <a:extLst>
              <a:ext uri="{FF2B5EF4-FFF2-40B4-BE49-F238E27FC236}">
                <a16:creationId xmlns:a16="http://schemas.microsoft.com/office/drawing/2014/main" id="{7D0A8597-9B87-4E91-92B6-9B914D335F54}"/>
              </a:ext>
            </a:extLst>
          </p:cNvPr>
          <p:cNvPicPr/>
          <p:nvPr/>
        </p:nvPicPr>
        <p:blipFill>
          <a:blip r:embed="rId3"/>
          <a:stretch>
            <a:fillRect/>
          </a:stretch>
        </p:blipFill>
        <p:spPr>
          <a:xfrm>
            <a:off x="4151784" y="741715"/>
            <a:ext cx="4021200" cy="2970000"/>
          </a:xfrm>
          <a:prstGeom prst="rect">
            <a:avLst/>
          </a:prstGeom>
        </p:spPr>
      </p:pic>
      <p:pic>
        <p:nvPicPr>
          <p:cNvPr id="6" name="Picture 5">
            <a:extLst>
              <a:ext uri="{FF2B5EF4-FFF2-40B4-BE49-F238E27FC236}">
                <a16:creationId xmlns:a16="http://schemas.microsoft.com/office/drawing/2014/main" id="{9811FC22-AB11-4710-A756-0566D49A2770}"/>
              </a:ext>
            </a:extLst>
          </p:cNvPr>
          <p:cNvPicPr/>
          <p:nvPr/>
        </p:nvPicPr>
        <p:blipFill>
          <a:blip r:embed="rId4"/>
          <a:stretch>
            <a:fillRect/>
          </a:stretch>
        </p:blipFill>
        <p:spPr>
          <a:xfrm>
            <a:off x="7896200" y="741715"/>
            <a:ext cx="4021200" cy="2971530"/>
          </a:xfrm>
          <a:prstGeom prst="rect">
            <a:avLst/>
          </a:prstGeom>
        </p:spPr>
      </p:pic>
      <p:pic>
        <p:nvPicPr>
          <p:cNvPr id="7" name="Picture 6">
            <a:extLst>
              <a:ext uri="{FF2B5EF4-FFF2-40B4-BE49-F238E27FC236}">
                <a16:creationId xmlns:a16="http://schemas.microsoft.com/office/drawing/2014/main" id="{A801E4E0-80D1-46E1-8BB0-ADF7DB8E258D}"/>
              </a:ext>
            </a:extLst>
          </p:cNvPr>
          <p:cNvPicPr/>
          <p:nvPr/>
        </p:nvPicPr>
        <p:blipFill>
          <a:blip r:embed="rId5"/>
          <a:stretch>
            <a:fillRect/>
          </a:stretch>
        </p:blipFill>
        <p:spPr>
          <a:xfrm>
            <a:off x="7896200" y="3767149"/>
            <a:ext cx="4021200" cy="2970000"/>
          </a:xfrm>
          <a:prstGeom prst="rect">
            <a:avLst/>
          </a:prstGeom>
        </p:spPr>
      </p:pic>
      <p:pic>
        <p:nvPicPr>
          <p:cNvPr id="9" name="Picture 8">
            <a:extLst>
              <a:ext uri="{FF2B5EF4-FFF2-40B4-BE49-F238E27FC236}">
                <a16:creationId xmlns:a16="http://schemas.microsoft.com/office/drawing/2014/main" id="{D384843C-EF93-4679-8972-19E5EE228500}"/>
              </a:ext>
            </a:extLst>
          </p:cNvPr>
          <p:cNvPicPr/>
          <p:nvPr/>
        </p:nvPicPr>
        <p:blipFill>
          <a:blip r:embed="rId6"/>
          <a:stretch>
            <a:fillRect/>
          </a:stretch>
        </p:blipFill>
        <p:spPr>
          <a:xfrm>
            <a:off x="4153248" y="3767149"/>
            <a:ext cx="4019736" cy="2970000"/>
          </a:xfrm>
          <a:prstGeom prst="rect">
            <a:avLst/>
          </a:prstGeom>
        </p:spPr>
      </p:pic>
      <p:sp>
        <p:nvSpPr>
          <p:cNvPr id="10" name="Title 1">
            <a:extLst>
              <a:ext uri="{FF2B5EF4-FFF2-40B4-BE49-F238E27FC236}">
                <a16:creationId xmlns:a16="http://schemas.microsoft.com/office/drawing/2014/main" id="{F8D4BBA6-2551-4B51-9E97-11232B2665AC}"/>
              </a:ext>
            </a:extLst>
          </p:cNvPr>
          <p:cNvSpPr>
            <a:spLocks noGrp="1"/>
          </p:cNvSpPr>
          <p:nvPr>
            <p:ph type="title"/>
          </p:nvPr>
        </p:nvSpPr>
        <p:spPr>
          <a:xfrm>
            <a:off x="609600" y="274638"/>
            <a:ext cx="4910336" cy="1143000"/>
          </a:xfrm>
        </p:spPr>
        <p:txBody>
          <a:bodyPr>
            <a:normAutofit fontScale="90000"/>
          </a:bodyPr>
          <a:lstStyle/>
          <a:p>
            <a:pPr algn="l"/>
            <a:r>
              <a:rPr lang="en-GB" dirty="0"/>
              <a:t>Annex B: CDF of RSRP gap in </a:t>
            </a:r>
            <a:r>
              <a:rPr lang="en-GB" dirty="0" err="1"/>
              <a:t>UMa</a:t>
            </a:r>
            <a:r>
              <a:rPr lang="en-GB" dirty="0"/>
              <a:t>-AV</a:t>
            </a:r>
          </a:p>
        </p:txBody>
      </p:sp>
    </p:spTree>
    <p:extLst>
      <p:ext uri="{BB962C8B-B14F-4D97-AF65-F5344CB8AC3E}">
        <p14:creationId xmlns:p14="http://schemas.microsoft.com/office/powerpoint/2010/main" val="2853529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1DCAF23-FDC2-4601-AE5A-2BC97B55B43A}"/>
              </a:ext>
            </a:extLst>
          </p:cNvPr>
          <p:cNvGraphicFramePr>
            <a:graphicFrameLocks noGrp="1"/>
          </p:cNvGraphicFramePr>
          <p:nvPr>
            <p:extLst>
              <p:ext uri="{D42A27DB-BD31-4B8C-83A1-F6EECF244321}">
                <p14:modId xmlns:p14="http://schemas.microsoft.com/office/powerpoint/2010/main" val="3887165671"/>
              </p:ext>
            </p:extLst>
          </p:nvPr>
        </p:nvGraphicFramePr>
        <p:xfrm>
          <a:off x="2711624" y="2204864"/>
          <a:ext cx="6768752" cy="4510151"/>
        </p:xfrm>
        <a:graphic>
          <a:graphicData uri="http://schemas.openxmlformats.org/drawingml/2006/table">
            <a:tbl>
              <a:tblPr firstRow="1" firstCol="1" bandRow="1">
                <a:tableStyleId>{5C22544A-7EE6-4342-B048-85BDC9FD1C3A}</a:tableStyleId>
              </a:tblPr>
              <a:tblGrid>
                <a:gridCol w="887705">
                  <a:extLst>
                    <a:ext uri="{9D8B030D-6E8A-4147-A177-3AD203B41FA5}">
                      <a16:colId xmlns:a16="http://schemas.microsoft.com/office/drawing/2014/main" val="11383736"/>
                    </a:ext>
                  </a:extLst>
                </a:gridCol>
                <a:gridCol w="1239088">
                  <a:extLst>
                    <a:ext uri="{9D8B030D-6E8A-4147-A177-3AD203B41FA5}">
                      <a16:colId xmlns:a16="http://schemas.microsoft.com/office/drawing/2014/main" val="1056250019"/>
                    </a:ext>
                  </a:extLst>
                </a:gridCol>
                <a:gridCol w="1091138">
                  <a:extLst>
                    <a:ext uri="{9D8B030D-6E8A-4147-A177-3AD203B41FA5}">
                      <a16:colId xmlns:a16="http://schemas.microsoft.com/office/drawing/2014/main" val="1714717993"/>
                    </a:ext>
                  </a:extLst>
                </a:gridCol>
                <a:gridCol w="1202101">
                  <a:extLst>
                    <a:ext uri="{9D8B030D-6E8A-4147-A177-3AD203B41FA5}">
                      <a16:colId xmlns:a16="http://schemas.microsoft.com/office/drawing/2014/main" val="1611272201"/>
                    </a:ext>
                  </a:extLst>
                </a:gridCol>
                <a:gridCol w="1202101">
                  <a:extLst>
                    <a:ext uri="{9D8B030D-6E8A-4147-A177-3AD203B41FA5}">
                      <a16:colId xmlns:a16="http://schemas.microsoft.com/office/drawing/2014/main" val="2793356791"/>
                    </a:ext>
                  </a:extLst>
                </a:gridCol>
                <a:gridCol w="1146619">
                  <a:extLst>
                    <a:ext uri="{9D8B030D-6E8A-4147-A177-3AD203B41FA5}">
                      <a16:colId xmlns:a16="http://schemas.microsoft.com/office/drawing/2014/main" val="146741539"/>
                    </a:ext>
                  </a:extLst>
                </a:gridCol>
              </a:tblGrid>
              <a:tr h="169431">
                <a:tc>
                  <a:txBody>
                    <a:bodyPr/>
                    <a:lstStyle/>
                    <a:p>
                      <a:pPr algn="ctr" fontAlgn="auto" hangingPunct="1">
                        <a:lnSpc>
                          <a:spcPct val="115000"/>
                        </a:lnSpc>
                        <a:spcAft>
                          <a:spcPts val="0"/>
                        </a:spcAft>
                      </a:pPr>
                      <a:r>
                        <a:rPr lang="en-US" sz="1500" dirty="0">
                          <a:solidFill>
                            <a:schemeClr val="tx1"/>
                          </a:solidFill>
                          <a:effectLst/>
                        </a:rPr>
                        <a:t>N</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dirty="0">
                          <a:solidFill>
                            <a:schemeClr val="tx1"/>
                          </a:solidFill>
                          <a:effectLst/>
                          <a:hlinkClick r:id="rId2"/>
                        </a:rPr>
                        <a:t>TU@1.5m</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a:solidFill>
                            <a:schemeClr val="tx1"/>
                          </a:solidFill>
                          <a:effectLst/>
                          <a:hlinkClick r:id="rId3"/>
                        </a:rPr>
                        <a:t>AV@50m</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a:solidFill>
                            <a:schemeClr val="tx1"/>
                          </a:solidFill>
                          <a:effectLst/>
                          <a:hlinkClick r:id="rId4"/>
                        </a:rPr>
                        <a:t>AV@100m</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a:solidFill>
                            <a:schemeClr val="tx1"/>
                          </a:solidFill>
                          <a:effectLst/>
                          <a:hlinkClick r:id="rId5"/>
                        </a:rPr>
                        <a:t>AV@200m</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u="none" strike="noStrike">
                          <a:solidFill>
                            <a:schemeClr val="tx1"/>
                          </a:solidFill>
                          <a:effectLst/>
                          <a:hlinkClick r:id="rId6"/>
                        </a:rPr>
                        <a:t>AV@300m</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2209882"/>
                  </a:ext>
                </a:extLst>
              </a:tr>
              <a:tr h="169431">
                <a:tc>
                  <a:txBody>
                    <a:bodyPr/>
                    <a:lstStyle/>
                    <a:p>
                      <a:pPr algn="ctr" fontAlgn="auto" hangingPunct="1">
                        <a:lnSpc>
                          <a:spcPct val="115000"/>
                        </a:lnSpc>
                        <a:spcAft>
                          <a:spcPts val="0"/>
                        </a:spcAft>
                      </a:pPr>
                      <a:r>
                        <a:rPr lang="en-US" sz="1500" dirty="0">
                          <a:solidFill>
                            <a:schemeClr val="tx1"/>
                          </a:solidFill>
                          <a:effectLst/>
                        </a:rPr>
                        <a:t>1</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39.9%</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78.2%</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83.1%</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83.4%</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82.7%</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1187388"/>
                  </a:ext>
                </a:extLst>
              </a:tr>
              <a:tr h="169431">
                <a:tc>
                  <a:txBody>
                    <a:bodyPr/>
                    <a:lstStyle/>
                    <a:p>
                      <a:pPr algn="ctr" fontAlgn="auto" hangingPunct="1">
                        <a:lnSpc>
                          <a:spcPct val="115000"/>
                        </a:lnSpc>
                        <a:spcAft>
                          <a:spcPts val="0"/>
                        </a:spcAft>
                      </a:pPr>
                      <a:r>
                        <a:rPr lang="en-US" sz="1500" dirty="0">
                          <a:solidFill>
                            <a:schemeClr val="tx1"/>
                          </a:solidFill>
                          <a:effectLst/>
                        </a:rPr>
                        <a:t>2</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16.7%</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58.9%</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66.1%</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65.4%</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65.8%</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9498821"/>
                  </a:ext>
                </a:extLst>
              </a:tr>
              <a:tr h="169431">
                <a:tc>
                  <a:txBody>
                    <a:bodyPr/>
                    <a:lstStyle/>
                    <a:p>
                      <a:pPr algn="ctr" fontAlgn="auto" hangingPunct="1">
                        <a:lnSpc>
                          <a:spcPct val="115000"/>
                        </a:lnSpc>
                        <a:spcAft>
                          <a:spcPts val="0"/>
                        </a:spcAft>
                      </a:pPr>
                      <a:r>
                        <a:rPr lang="en-US" sz="1500" dirty="0">
                          <a:solidFill>
                            <a:schemeClr val="tx1"/>
                          </a:solidFill>
                          <a:effectLst/>
                        </a:rPr>
                        <a:t>3</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7.5%</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39.7%</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51.3%</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51.5%</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48.4%</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53739738"/>
                  </a:ext>
                </a:extLst>
              </a:tr>
              <a:tr h="169431">
                <a:tc>
                  <a:txBody>
                    <a:bodyPr/>
                    <a:lstStyle/>
                    <a:p>
                      <a:pPr algn="ctr" fontAlgn="auto" hangingPunct="1">
                        <a:lnSpc>
                          <a:spcPct val="115000"/>
                        </a:lnSpc>
                        <a:spcAft>
                          <a:spcPts val="0"/>
                        </a:spcAft>
                      </a:pPr>
                      <a:r>
                        <a:rPr lang="en-US" sz="1500" dirty="0">
                          <a:solidFill>
                            <a:schemeClr val="tx1"/>
                          </a:solidFill>
                          <a:effectLst/>
                        </a:rPr>
                        <a:t>4</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3.4%</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23.7%</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35.4%</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39.2%</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33.0%</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1225338"/>
                  </a:ext>
                </a:extLst>
              </a:tr>
              <a:tr h="169431">
                <a:tc>
                  <a:txBody>
                    <a:bodyPr/>
                    <a:lstStyle/>
                    <a:p>
                      <a:pPr algn="ctr" fontAlgn="auto" hangingPunct="1">
                        <a:lnSpc>
                          <a:spcPct val="115000"/>
                        </a:lnSpc>
                        <a:spcAft>
                          <a:spcPts val="0"/>
                        </a:spcAft>
                      </a:pPr>
                      <a:r>
                        <a:rPr lang="en-US" sz="1500" dirty="0">
                          <a:solidFill>
                            <a:schemeClr val="tx1"/>
                          </a:solidFill>
                          <a:effectLst/>
                        </a:rPr>
                        <a:t>5</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1.5%</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12.4%</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21.8%</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27.3%</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20.8%</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5977151"/>
                  </a:ext>
                </a:extLst>
              </a:tr>
              <a:tr h="169431">
                <a:tc>
                  <a:txBody>
                    <a:bodyPr/>
                    <a:lstStyle/>
                    <a:p>
                      <a:pPr algn="ctr" fontAlgn="auto" hangingPunct="1">
                        <a:lnSpc>
                          <a:spcPct val="115000"/>
                        </a:lnSpc>
                        <a:spcAft>
                          <a:spcPts val="0"/>
                        </a:spcAft>
                      </a:pPr>
                      <a:r>
                        <a:rPr lang="en-US" sz="1500" dirty="0">
                          <a:solidFill>
                            <a:schemeClr val="tx1"/>
                          </a:solidFill>
                          <a:effectLst/>
                        </a:rPr>
                        <a:t>6</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0.7%</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5.4%</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11.4%</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16.5%</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11.9%</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9505526"/>
                  </a:ext>
                </a:extLst>
              </a:tr>
              <a:tr h="169431">
                <a:tc>
                  <a:txBody>
                    <a:bodyPr/>
                    <a:lstStyle/>
                    <a:p>
                      <a:pPr algn="ctr" fontAlgn="auto" hangingPunct="1">
                        <a:lnSpc>
                          <a:spcPct val="115000"/>
                        </a:lnSpc>
                        <a:spcAft>
                          <a:spcPts val="0"/>
                        </a:spcAft>
                      </a:pPr>
                      <a:r>
                        <a:rPr lang="en-US" sz="1500" dirty="0">
                          <a:solidFill>
                            <a:schemeClr val="tx1"/>
                          </a:solidFill>
                          <a:effectLst/>
                        </a:rPr>
                        <a:t>7</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0.3%</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2.0%</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5.5%</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8.7%</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6.7%</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3249664"/>
                  </a:ext>
                </a:extLst>
              </a:tr>
              <a:tr h="169431">
                <a:tc>
                  <a:txBody>
                    <a:bodyPr/>
                    <a:lstStyle/>
                    <a:p>
                      <a:pPr algn="ctr" fontAlgn="auto" hangingPunct="1">
                        <a:lnSpc>
                          <a:spcPct val="115000"/>
                        </a:lnSpc>
                        <a:spcAft>
                          <a:spcPts val="0"/>
                        </a:spcAft>
                      </a:pPr>
                      <a:r>
                        <a:rPr lang="en-US" sz="1500" dirty="0">
                          <a:solidFill>
                            <a:schemeClr val="tx1"/>
                          </a:solidFill>
                          <a:effectLst/>
                        </a:rPr>
                        <a:t>8</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0.1%</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0.7%</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1.9%</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4.2%</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3.5%</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2127818"/>
                  </a:ext>
                </a:extLst>
              </a:tr>
              <a:tr h="169431">
                <a:tc>
                  <a:txBody>
                    <a:bodyPr/>
                    <a:lstStyle/>
                    <a:p>
                      <a:pPr algn="ctr" fontAlgn="auto" hangingPunct="1">
                        <a:lnSpc>
                          <a:spcPct val="115000"/>
                        </a:lnSpc>
                        <a:spcAft>
                          <a:spcPts val="0"/>
                        </a:spcAft>
                      </a:pPr>
                      <a:r>
                        <a:rPr lang="en-US" sz="1500" dirty="0">
                          <a:solidFill>
                            <a:schemeClr val="tx1"/>
                          </a:solidFill>
                          <a:effectLst/>
                        </a:rPr>
                        <a:t>9</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0.2%</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0.6%</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2.0%</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1.9%</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1896067"/>
                  </a:ext>
                </a:extLst>
              </a:tr>
              <a:tr h="169431">
                <a:tc>
                  <a:txBody>
                    <a:bodyPr/>
                    <a:lstStyle/>
                    <a:p>
                      <a:pPr algn="ctr" fontAlgn="auto" hangingPunct="1">
                        <a:lnSpc>
                          <a:spcPct val="115000"/>
                        </a:lnSpc>
                        <a:spcAft>
                          <a:spcPts val="0"/>
                        </a:spcAft>
                      </a:pPr>
                      <a:r>
                        <a:rPr lang="en-US" sz="1500" dirty="0">
                          <a:solidFill>
                            <a:schemeClr val="tx1"/>
                          </a:solidFill>
                          <a:effectLst/>
                        </a:rPr>
                        <a:t>10</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bg1">
                              <a:lumMod val="65000"/>
                            </a:schemeClr>
                          </a:solidFill>
                          <a:effectLst/>
                        </a:rPr>
                        <a:t>0.0%</a:t>
                      </a:r>
                      <a:endParaRPr lang="en-GB" sz="150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0.2%</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1.1%</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0.8%</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9970595"/>
                  </a:ext>
                </a:extLst>
              </a:tr>
              <a:tr h="169431">
                <a:tc>
                  <a:txBody>
                    <a:bodyPr/>
                    <a:lstStyle/>
                    <a:p>
                      <a:pPr algn="ctr" fontAlgn="auto" hangingPunct="1">
                        <a:lnSpc>
                          <a:spcPct val="115000"/>
                        </a:lnSpc>
                        <a:spcAft>
                          <a:spcPts val="0"/>
                        </a:spcAft>
                      </a:pPr>
                      <a:r>
                        <a:rPr lang="en-US" sz="1500" dirty="0">
                          <a:solidFill>
                            <a:schemeClr val="tx1"/>
                          </a:solidFill>
                          <a:effectLst/>
                        </a:rPr>
                        <a:t>11</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0.6%</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0.4%</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3876014"/>
                  </a:ext>
                </a:extLst>
              </a:tr>
              <a:tr h="169431">
                <a:tc>
                  <a:txBody>
                    <a:bodyPr/>
                    <a:lstStyle/>
                    <a:p>
                      <a:pPr algn="ctr" fontAlgn="auto" hangingPunct="1">
                        <a:lnSpc>
                          <a:spcPct val="115000"/>
                        </a:lnSpc>
                        <a:spcAft>
                          <a:spcPts val="0"/>
                        </a:spcAft>
                      </a:pPr>
                      <a:r>
                        <a:rPr lang="en-US" sz="1500" dirty="0">
                          <a:solidFill>
                            <a:schemeClr val="tx1"/>
                          </a:solidFill>
                          <a:effectLst/>
                        </a:rPr>
                        <a:t>12</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bg1">
                              <a:lumMod val="65000"/>
                            </a:schemeClr>
                          </a:solidFill>
                          <a:effectLst/>
                        </a:rPr>
                        <a:t>0.0%</a:t>
                      </a:r>
                      <a:endParaRPr lang="en-GB" sz="150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0.2%</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0.2%</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490556"/>
                  </a:ext>
                </a:extLst>
              </a:tr>
              <a:tr h="169431">
                <a:tc>
                  <a:txBody>
                    <a:bodyPr/>
                    <a:lstStyle/>
                    <a:p>
                      <a:pPr algn="ctr" fontAlgn="auto" hangingPunct="1">
                        <a:lnSpc>
                          <a:spcPct val="115000"/>
                        </a:lnSpc>
                        <a:spcAft>
                          <a:spcPts val="0"/>
                        </a:spcAft>
                      </a:pPr>
                      <a:r>
                        <a:rPr lang="en-US" sz="1500" dirty="0">
                          <a:solidFill>
                            <a:schemeClr val="tx1"/>
                          </a:solidFill>
                          <a:effectLst/>
                        </a:rPr>
                        <a:t>13</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a:solidFill>
                            <a:schemeClr val="tx1"/>
                          </a:solidFill>
                          <a:effectLst/>
                        </a:rPr>
                        <a:t>0.1%</a:t>
                      </a:r>
                      <a:endParaRPr lang="en-GB" sz="150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tx1"/>
                          </a:solidFill>
                          <a:effectLst/>
                        </a:rPr>
                        <a:t>0.1%</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5684326"/>
                  </a:ext>
                </a:extLst>
              </a:tr>
              <a:tr h="169431">
                <a:tc>
                  <a:txBody>
                    <a:bodyPr/>
                    <a:lstStyle/>
                    <a:p>
                      <a:pPr algn="ctr" fontAlgn="auto" hangingPunct="1">
                        <a:lnSpc>
                          <a:spcPct val="115000"/>
                        </a:lnSpc>
                        <a:spcAft>
                          <a:spcPts val="0"/>
                        </a:spcAft>
                      </a:pPr>
                      <a:r>
                        <a:rPr lang="en-US" sz="1500" dirty="0">
                          <a:solidFill>
                            <a:schemeClr val="tx1"/>
                          </a:solidFill>
                          <a:effectLst/>
                        </a:rPr>
                        <a:t>14</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2572200"/>
                  </a:ext>
                </a:extLst>
              </a:tr>
              <a:tr h="169431">
                <a:tc>
                  <a:txBody>
                    <a:bodyPr/>
                    <a:lstStyle/>
                    <a:p>
                      <a:pPr algn="ctr" fontAlgn="auto" hangingPunct="1">
                        <a:lnSpc>
                          <a:spcPct val="115000"/>
                        </a:lnSpc>
                        <a:spcAft>
                          <a:spcPts val="0"/>
                        </a:spcAft>
                      </a:pPr>
                      <a:r>
                        <a:rPr lang="en-US" sz="1500" dirty="0">
                          <a:solidFill>
                            <a:schemeClr val="tx1"/>
                          </a:solidFill>
                          <a:effectLst/>
                        </a:rPr>
                        <a:t>15</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4630124"/>
                  </a:ext>
                </a:extLst>
              </a:tr>
              <a:tr h="169431">
                <a:tc>
                  <a:txBody>
                    <a:bodyPr/>
                    <a:lstStyle/>
                    <a:p>
                      <a:pPr algn="ctr" fontAlgn="auto" hangingPunct="1">
                        <a:lnSpc>
                          <a:spcPct val="115000"/>
                        </a:lnSpc>
                        <a:spcAft>
                          <a:spcPts val="0"/>
                        </a:spcAft>
                      </a:pPr>
                      <a:r>
                        <a:rPr lang="en-US" sz="1500" dirty="0">
                          <a:solidFill>
                            <a:schemeClr val="tx1"/>
                          </a:solidFill>
                          <a:effectLst/>
                        </a:rPr>
                        <a:t>16</a:t>
                      </a:r>
                      <a:endParaRPr lang="en-GB" sz="1500" dirty="0">
                        <a:solidFill>
                          <a:schemeClr val="tx1"/>
                        </a:solidFill>
                        <a:effectLst/>
                        <a:latin typeface="Times New Roman" panose="02020603050405020304" pitchFamily="18" charset="0"/>
                        <a:ea typeface="宋体" panose="02010600030101010101" pitchFamily="2" charset="-122"/>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lnSpc>
                          <a:spcPct val="115000"/>
                        </a:lnSpc>
                        <a:spcAft>
                          <a:spcPts val="0"/>
                        </a:spcAft>
                      </a:pPr>
                      <a:r>
                        <a:rPr lang="en-US" sz="1500" dirty="0">
                          <a:solidFill>
                            <a:schemeClr val="bg1">
                              <a:lumMod val="65000"/>
                            </a:schemeClr>
                          </a:solidFill>
                          <a:effectLst/>
                        </a:rPr>
                        <a:t>0.0%</a:t>
                      </a:r>
                      <a:endParaRPr lang="en-GB" sz="1500" dirty="0">
                        <a:solidFill>
                          <a:schemeClr val="bg1">
                            <a:lumMod val="65000"/>
                          </a:schemeClr>
                        </a:solidFill>
                        <a:effectLst/>
                        <a:latin typeface="Times New Roman" panose="02020603050405020304" pitchFamily="18" charset="0"/>
                        <a:ea typeface="宋体" panose="02010600030101010101" pitchFamily="2" charset="-122"/>
                      </a:endParaRPr>
                    </a:p>
                  </a:txBody>
                  <a:tcPr marL="68580" marR="68580" marT="9525" marB="952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052765"/>
                  </a:ext>
                </a:extLst>
              </a:tr>
            </a:tbl>
          </a:graphicData>
        </a:graphic>
      </p:graphicFrame>
      <p:sp>
        <p:nvSpPr>
          <p:cNvPr id="4" name="Title 1">
            <a:extLst>
              <a:ext uri="{FF2B5EF4-FFF2-40B4-BE49-F238E27FC236}">
                <a16:creationId xmlns:a16="http://schemas.microsoft.com/office/drawing/2014/main" id="{2EB6FA41-251E-4342-9ADD-FD151B07D158}"/>
              </a:ext>
            </a:extLst>
          </p:cNvPr>
          <p:cNvSpPr>
            <a:spLocks noGrp="1"/>
          </p:cNvSpPr>
          <p:nvPr>
            <p:ph type="title"/>
          </p:nvPr>
        </p:nvSpPr>
        <p:spPr>
          <a:xfrm>
            <a:off x="609600" y="274638"/>
            <a:ext cx="10972800" cy="1143000"/>
          </a:xfrm>
        </p:spPr>
        <p:txBody>
          <a:bodyPr>
            <a:normAutofit fontScale="90000"/>
          </a:bodyPr>
          <a:lstStyle/>
          <a:p>
            <a:pPr algn="l" hangingPunct="0"/>
            <a:r>
              <a:rPr lang="en-GB" dirty="0"/>
              <a:t>Annex C: Percentage of UEs with at least </a:t>
            </a:r>
            <a:r>
              <a:rPr lang="en-GB" i="1" dirty="0"/>
              <a:t>N</a:t>
            </a:r>
            <a:r>
              <a:rPr lang="en-GB" dirty="0"/>
              <a:t> strong interfering TPs in </a:t>
            </a:r>
            <a:r>
              <a:rPr lang="en-GB" dirty="0" err="1"/>
              <a:t>UMi</a:t>
            </a:r>
            <a:r>
              <a:rPr lang="en-GB" dirty="0"/>
              <a:t>-AV</a:t>
            </a:r>
          </a:p>
        </p:txBody>
      </p:sp>
      <p:sp>
        <p:nvSpPr>
          <p:cNvPr id="5" name="Rectangle 4">
            <a:extLst>
              <a:ext uri="{FF2B5EF4-FFF2-40B4-BE49-F238E27FC236}">
                <a16:creationId xmlns:a16="http://schemas.microsoft.com/office/drawing/2014/main" id="{1036551E-17BD-4BE2-8030-00C67A0BB3B6}"/>
              </a:ext>
            </a:extLst>
          </p:cNvPr>
          <p:cNvSpPr/>
          <p:nvPr/>
        </p:nvSpPr>
        <p:spPr>
          <a:xfrm>
            <a:off x="3143672" y="1555558"/>
            <a:ext cx="7346776" cy="646331"/>
          </a:xfrm>
          <a:prstGeom prst="rect">
            <a:avLst/>
          </a:prstGeom>
        </p:spPr>
        <p:txBody>
          <a:bodyPr wrap="square">
            <a:spAutoFit/>
          </a:bodyPr>
          <a:lstStyle/>
          <a:p>
            <a:r>
              <a:rPr lang="en-GB" dirty="0"/>
              <a:t>Table 1 Percentage of UEs with at least N strong interfering TPs corresponding to all same-type UEs at same height (</a:t>
            </a:r>
            <a:r>
              <a:rPr lang="en-GB" dirty="0" err="1"/>
              <a:t>UMi</a:t>
            </a:r>
            <a:r>
              <a:rPr lang="en-GB" dirty="0"/>
              <a:t>-AV)</a:t>
            </a:r>
          </a:p>
        </p:txBody>
      </p:sp>
    </p:spTree>
    <p:extLst>
      <p:ext uri="{BB962C8B-B14F-4D97-AF65-F5344CB8AC3E}">
        <p14:creationId xmlns:p14="http://schemas.microsoft.com/office/powerpoint/2010/main" val="37895826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14138</TotalTime>
  <Words>1186</Words>
  <Application>Microsoft Office PowerPoint</Application>
  <PresentationFormat>Widescreen</PresentationFormat>
  <Paragraphs>309</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 Unicode MS</vt:lpstr>
      <vt:lpstr>宋体</vt:lpstr>
      <vt:lpstr>Arial</vt:lpstr>
      <vt:lpstr>Calibri</vt:lpstr>
      <vt:lpstr>Times New Roman</vt:lpstr>
      <vt:lpstr>Office Theme</vt:lpstr>
      <vt:lpstr>WF on RSRP statistics for interference detection</vt:lpstr>
      <vt:lpstr>Background</vt:lpstr>
      <vt:lpstr>Observation</vt:lpstr>
      <vt:lpstr>Observation</vt:lpstr>
      <vt:lpstr>Observation</vt:lpstr>
      <vt:lpstr>Proposal</vt:lpstr>
      <vt:lpstr>Annex A: CDF of RSRP gap in UMi-AV</vt:lpstr>
      <vt:lpstr>Annex B: CDF of RSRP gap in UMa-AV</vt:lpstr>
      <vt:lpstr>Annex C: Percentage of UEs with at least N strong interfering TPs in UMi-AV</vt:lpstr>
      <vt:lpstr>Annex D: Percentage of UEs with at least N strong interfering TPs in UMa-AV</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Xiong, Zhilan (Nokia - GB/Bristol)</cp:lastModifiedBy>
  <cp:revision>1567</cp:revision>
  <dcterms:created xsi:type="dcterms:W3CDTF">2015-04-22T00:12:23Z</dcterms:created>
  <dcterms:modified xsi:type="dcterms:W3CDTF">2017-10-10T07:50:13Z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