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0" r:id="rId3"/>
    <p:sldId id="263" r:id="rId4"/>
    <p:sldId id="264" r:id="rId5"/>
    <p:sldId id="262" r:id="rId6"/>
    <p:sldId id="265" r:id="rId7"/>
    <p:sldId id="266" r:id="rId8"/>
    <p:sldId id="267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1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505E6D-7AB7-074C-88E2-82E152FF4152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341938-2295-AE48-A268-2F610AC675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54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84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214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219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9581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45022"/>
            <a:ext cx="10515600" cy="463194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572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404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8003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604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43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48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620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B958-665A-43BC-B745-6C0F9066A7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195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ACB958-665A-43BC-B745-6C0F9066A7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44BC6-5FAA-4DF9-9334-5EA871A0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770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 txBox="1">
            <a:spLocks/>
          </p:cNvSpPr>
          <p:nvPr/>
        </p:nvSpPr>
        <p:spPr>
          <a:xfrm>
            <a:off x="1524000" y="2505693"/>
            <a:ext cx="9144000" cy="100426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ja-JP" dirty="0"/>
              <a:t>WF on Slot Format Configuration</a:t>
            </a:r>
            <a:endParaRPr kumimoji="1" lang="ja-JP" altLang="en-US" dirty="0"/>
          </a:p>
        </p:txBody>
      </p:sp>
      <p:sp>
        <p:nvSpPr>
          <p:cNvPr id="5" name="サブタイトル 2"/>
          <p:cNvSpPr txBox="1">
            <a:spLocks/>
          </p:cNvSpPr>
          <p:nvPr/>
        </p:nvSpPr>
        <p:spPr>
          <a:xfrm>
            <a:off x="1524000" y="4305874"/>
            <a:ext cx="9144000" cy="12833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ja-JP" dirty="0"/>
              <a:t>Qualcomm, …</a:t>
            </a:r>
            <a:endParaRPr kumimoji="1" lang="ja-JP" altLang="en-US" dirty="0"/>
          </a:p>
        </p:txBody>
      </p:sp>
      <p:sp>
        <p:nvSpPr>
          <p:cNvPr id="6" name="テキスト ボックス 3"/>
          <p:cNvSpPr txBox="1"/>
          <p:nvPr/>
        </p:nvSpPr>
        <p:spPr>
          <a:xfrm>
            <a:off x="106509" y="314072"/>
            <a:ext cx="669433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/>
              <a:t>3GPP TSG RAN WG1 #90</a:t>
            </a:r>
          </a:p>
          <a:p>
            <a:r>
              <a:rPr lang="en-GB" altLang="ja-JP" sz="2800" dirty="0"/>
              <a:t>Prague, Czech Republic, 21 – 25 August 2017</a:t>
            </a:r>
            <a:endParaRPr lang="en-US" altLang="ja-JP" sz="2800" dirty="0"/>
          </a:p>
          <a:p>
            <a:r>
              <a:rPr kumimoji="1" lang="en-US" altLang="ja-JP" sz="2800" dirty="0"/>
              <a:t>Agenda: 6.1.3.1.4</a:t>
            </a:r>
            <a:endParaRPr kumimoji="1" lang="ja-JP" altLang="en-US" sz="2800" dirty="0"/>
          </a:p>
        </p:txBody>
      </p:sp>
      <p:sp>
        <p:nvSpPr>
          <p:cNvPr id="7" name="テキスト ボックス 4"/>
          <p:cNvSpPr txBox="1"/>
          <p:nvPr/>
        </p:nvSpPr>
        <p:spPr>
          <a:xfrm>
            <a:off x="10148085" y="314072"/>
            <a:ext cx="19527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/>
              <a:t>R1-1715271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9861116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52353"/>
            <a:ext cx="10515600" cy="462461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GB" dirty="0"/>
              <a:t>Agreements on Semi-static slot format configuration</a:t>
            </a:r>
          </a:p>
          <a:p>
            <a:pPr lvl="1"/>
            <a:r>
              <a:rPr lang="en-GB" dirty="0"/>
              <a:t>NR supports at least semi-statically assigned DL/UL transmission direction as </a:t>
            </a:r>
            <a:r>
              <a:rPr lang="en-GB" dirty="0" err="1"/>
              <a:t>gNB</a:t>
            </a:r>
            <a:r>
              <a:rPr lang="en-GB" dirty="0"/>
              <a:t> operation</a:t>
            </a:r>
            <a:endParaRPr lang="en-US" dirty="0"/>
          </a:p>
          <a:p>
            <a:pPr lvl="2"/>
            <a:r>
              <a:rPr lang="en-GB" dirty="0"/>
              <a:t>The assigned DL/UL transmission direction can be signalled to UE by higher layer signalling</a:t>
            </a:r>
            <a:endParaRPr lang="en-US" dirty="0"/>
          </a:p>
          <a:p>
            <a:pPr lvl="1"/>
            <a:r>
              <a:rPr lang="en-US" dirty="0"/>
              <a:t>From UE signaling perspective,</a:t>
            </a:r>
          </a:p>
          <a:p>
            <a:pPr lvl="2"/>
            <a:r>
              <a:rPr lang="en-US" dirty="0"/>
              <a:t>The higher layer </a:t>
            </a:r>
            <a:r>
              <a:rPr lang="en-US" dirty="0" err="1"/>
              <a:t>signalling</a:t>
            </a:r>
            <a:r>
              <a:rPr lang="en-US" dirty="0"/>
              <a:t> for the semi-static assignment of DL/UL transmission direction for NR can achieve at least the followings</a:t>
            </a:r>
          </a:p>
          <a:p>
            <a:pPr lvl="3"/>
            <a:r>
              <a:rPr lang="en-US" dirty="0"/>
              <a:t>A periodicity where the configuration applies; </a:t>
            </a:r>
          </a:p>
          <a:p>
            <a:pPr lvl="4"/>
            <a:r>
              <a:rPr lang="en-US" dirty="0"/>
              <a:t>FFS: Detailed periodicity set; </a:t>
            </a:r>
          </a:p>
          <a:p>
            <a:pPr lvl="4"/>
            <a:r>
              <a:rPr lang="en-US" dirty="0"/>
              <a:t>FFS: how to achieve the signaling of periodicity</a:t>
            </a:r>
          </a:p>
          <a:p>
            <a:pPr lvl="3"/>
            <a:r>
              <a:rPr lang="en-US" dirty="0"/>
              <a:t>A subset of resources with fixed DL transmission;</a:t>
            </a:r>
          </a:p>
          <a:p>
            <a:pPr lvl="4"/>
            <a:r>
              <a:rPr lang="en-US" dirty="0"/>
              <a:t>FFS: The subset of resources can be assigned in granularity of slot and/or symbol;</a:t>
            </a:r>
          </a:p>
          <a:p>
            <a:pPr lvl="3"/>
            <a:r>
              <a:rPr lang="en-US" dirty="0"/>
              <a:t>A subset of resources with fixed UL transmission;</a:t>
            </a:r>
          </a:p>
          <a:p>
            <a:pPr lvl="4"/>
            <a:r>
              <a:rPr lang="en-US" dirty="0"/>
              <a:t>Resources with fixed UL transmission happens in the ending part of the periodicity is supported;</a:t>
            </a:r>
          </a:p>
          <a:p>
            <a:pPr lvl="4"/>
            <a:r>
              <a:rPr lang="en-US" dirty="0"/>
              <a:t>FFS: The subset of resources can be assigned in granularity of slot and/or symbol;</a:t>
            </a:r>
          </a:p>
          <a:p>
            <a:pPr lvl="2"/>
            <a:r>
              <a:rPr lang="en-US" dirty="0"/>
              <a:t>FFS: Other resources not indicated as </a:t>
            </a:r>
            <a:r>
              <a:rPr lang="ja-JP" altLang="en-US" dirty="0"/>
              <a:t>“</a:t>
            </a:r>
            <a:r>
              <a:rPr lang="en-US" dirty="0"/>
              <a:t>fixed UL</a:t>
            </a:r>
            <a:r>
              <a:rPr lang="ja-JP" altLang="en-US" dirty="0"/>
              <a:t>”</a:t>
            </a:r>
            <a:r>
              <a:rPr lang="en-US" dirty="0"/>
              <a:t> or </a:t>
            </a:r>
            <a:r>
              <a:rPr lang="ja-JP" altLang="en-US" dirty="0"/>
              <a:t>“</a:t>
            </a:r>
            <a:r>
              <a:rPr lang="en-US" dirty="0"/>
              <a:t>fixed DL</a:t>
            </a:r>
            <a:r>
              <a:rPr lang="ja-JP" altLang="en-US" dirty="0"/>
              <a:t>”</a:t>
            </a:r>
            <a:r>
              <a:rPr lang="en-US" dirty="0"/>
              <a:t> or </a:t>
            </a:r>
            <a:r>
              <a:rPr lang="ja-JP" altLang="en-US" dirty="0"/>
              <a:t>“</a:t>
            </a:r>
            <a:r>
              <a:rPr lang="en-US" dirty="0"/>
              <a:t>reserved/blank</a:t>
            </a:r>
            <a:r>
              <a:rPr lang="ja-JP" altLang="en-US" dirty="0"/>
              <a:t>”</a:t>
            </a:r>
            <a:r>
              <a:rPr lang="en-US" dirty="0"/>
              <a:t> can be considered as </a:t>
            </a:r>
            <a:r>
              <a:rPr lang="ja-JP" altLang="en-US" dirty="0"/>
              <a:t>“</a:t>
            </a:r>
            <a:r>
              <a:rPr lang="en-US" dirty="0"/>
              <a:t>flexible resource</a:t>
            </a:r>
            <a:r>
              <a:rPr lang="ja-JP" altLang="en-US" dirty="0"/>
              <a:t>”</a:t>
            </a:r>
            <a:r>
              <a:rPr lang="en-US" dirty="0"/>
              <a:t>, where transmission direction can be changed dynamically.</a:t>
            </a:r>
          </a:p>
        </p:txBody>
      </p:sp>
    </p:spTree>
    <p:extLst>
      <p:ext uri="{BB962C8B-B14F-4D97-AF65-F5344CB8AC3E}">
        <p14:creationId xmlns:p14="http://schemas.microsoft.com/office/powerpoint/2010/main" val="3190939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73619"/>
            <a:ext cx="10515600" cy="4603344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GB" dirty="0"/>
              <a:t>Agreements on Semi-static slot format configuration (Continued)</a:t>
            </a:r>
          </a:p>
          <a:p>
            <a:pPr lvl="1"/>
            <a:r>
              <a:rPr lang="en-US" dirty="0"/>
              <a:t>Strive for unified design regardless of whether the DL/UL resource partition is dynamic or semi-static</a:t>
            </a:r>
          </a:p>
          <a:p>
            <a:pPr lvl="1"/>
            <a:r>
              <a:rPr lang="en-US" dirty="0"/>
              <a:t>UE behaviors at least the following are common regardless of whether the DL/UL resource partition is dynamic or semi-static:</a:t>
            </a:r>
          </a:p>
          <a:p>
            <a:pPr lvl="2"/>
            <a:r>
              <a:rPr lang="en-US" dirty="0"/>
              <a:t>Scheduling timing between control to the scheduled data</a:t>
            </a:r>
          </a:p>
          <a:p>
            <a:pPr lvl="2"/>
            <a:r>
              <a:rPr lang="en-US" dirty="0"/>
              <a:t>HARQ-ACK feedback including timing</a:t>
            </a:r>
          </a:p>
          <a:p>
            <a:pPr lvl="1"/>
            <a:r>
              <a:rPr lang="en-US" dirty="0"/>
              <a:t>Strive for a limited number of semi-static DL/UL resource partition.</a:t>
            </a:r>
          </a:p>
          <a:p>
            <a:pPr lvl="1"/>
            <a:r>
              <a:rPr lang="en-US" dirty="0"/>
              <a:t>NR may include tools motivated by either dynamic or semi-static.</a:t>
            </a:r>
          </a:p>
          <a:p>
            <a:pPr lvl="1"/>
            <a:r>
              <a:rPr lang="en-US" dirty="0"/>
              <a:t>FFS: UE behavior if there is a conflict between dynamic and semi-static signaling.</a:t>
            </a:r>
          </a:p>
          <a:p>
            <a:pPr lvl="1"/>
            <a:r>
              <a:rPr lang="en-US" dirty="0"/>
              <a:t>Regarding to the periodicity that included in the higher layer </a:t>
            </a:r>
            <a:r>
              <a:rPr lang="en-US" dirty="0" err="1"/>
              <a:t>signalling</a:t>
            </a:r>
            <a:r>
              <a:rPr lang="en-US" dirty="0"/>
              <a:t> for the semi-static assignment of DL/UL transmission direction for NR, at least the following values are supported:</a:t>
            </a:r>
          </a:p>
          <a:p>
            <a:pPr lvl="2"/>
            <a:r>
              <a:rPr lang="en-US" dirty="0"/>
              <a:t>[Roughly 0.125ms, roughly 0.25ms,] 0.5ms, 1ms, 2ms, 5ms, 10ms;</a:t>
            </a:r>
          </a:p>
          <a:p>
            <a:pPr lvl="3"/>
            <a:r>
              <a:rPr lang="en-US" dirty="0"/>
              <a:t>Each periodicity is supported for particular SCS(s)/slot duration(s)</a:t>
            </a:r>
          </a:p>
          <a:p>
            <a:pPr lvl="2"/>
            <a:r>
              <a:rPr lang="en-US" dirty="0"/>
              <a:t>FFS: details</a:t>
            </a:r>
          </a:p>
        </p:txBody>
      </p:sp>
    </p:spTree>
    <p:extLst>
      <p:ext uri="{BB962C8B-B14F-4D97-AF65-F5344CB8AC3E}">
        <p14:creationId xmlns:p14="http://schemas.microsoft.com/office/powerpoint/2010/main" val="2444801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n-GB" dirty="0"/>
              <a:t>Agreements on Dynamic SFI </a:t>
            </a:r>
            <a:r>
              <a:rPr lang="en-GB" dirty="0" err="1"/>
              <a:t>signaling</a:t>
            </a:r>
            <a:endParaRPr lang="en-GB" dirty="0"/>
          </a:p>
          <a:p>
            <a:pPr lvl="1"/>
            <a:r>
              <a:rPr lang="en-US" dirty="0"/>
              <a:t>‘Slot format related information’</a:t>
            </a:r>
          </a:p>
          <a:p>
            <a:pPr lvl="2"/>
            <a:r>
              <a:rPr lang="en-US" dirty="0"/>
              <a:t>Information from which the UE can derive at least which symbols in a slot that are ‘DL’, ‘UL’ (for Rel-15), and ‘other’, respectively</a:t>
            </a:r>
          </a:p>
          <a:p>
            <a:pPr lvl="2"/>
            <a:r>
              <a:rPr lang="en-US" dirty="0"/>
              <a:t>FFS: if ‘other’ can be subdivided into ‘blank’, ‘</a:t>
            </a:r>
            <a:r>
              <a:rPr lang="en-US" dirty="0" err="1"/>
              <a:t>sidelink</a:t>
            </a:r>
            <a:r>
              <a:rPr lang="en-US" dirty="0"/>
              <a:t>’, </a:t>
            </a:r>
            <a:r>
              <a:rPr lang="en-US" dirty="0" err="1"/>
              <a:t>etc</a:t>
            </a:r>
            <a:endParaRPr lang="en-US" dirty="0"/>
          </a:p>
          <a:p>
            <a:pPr lvl="1"/>
            <a:r>
              <a:rPr lang="en-US" dirty="0"/>
              <a:t>The SFI transmitted in a group-common PDCCH can indicate the slot format related information for one or more slots</a:t>
            </a:r>
          </a:p>
          <a:p>
            <a:pPr lvl="2"/>
            <a:r>
              <a:rPr lang="en-US" dirty="0"/>
              <a:t>The slot format related information informs the UEs of the number of slots and the slot format(s) related information of those slots</a:t>
            </a:r>
          </a:p>
          <a:p>
            <a:pPr lvl="2"/>
            <a:r>
              <a:rPr lang="en-US" dirty="0"/>
              <a:t>FFS: how to interpret the SFI when the UE is configured with multiple bandwidth parts</a:t>
            </a:r>
          </a:p>
          <a:p>
            <a:pPr lvl="2"/>
            <a:r>
              <a:rPr lang="en-US" dirty="0"/>
              <a:t>FFS: details for UE </a:t>
            </a:r>
            <a:r>
              <a:rPr lang="en-US" dirty="0" err="1"/>
              <a:t>behaviour</a:t>
            </a:r>
            <a:endParaRPr lang="en-US" dirty="0"/>
          </a:p>
          <a:p>
            <a:pPr lvl="1"/>
            <a:r>
              <a:rPr lang="en-US" dirty="0"/>
              <a:t>FFS: A UE may be configured to monitor for at most one group-common PDCCH carrying slot format related information (SFI) in a slot</a:t>
            </a:r>
          </a:p>
          <a:p>
            <a:pPr lvl="1"/>
            <a:r>
              <a:rPr lang="en-US" dirty="0"/>
              <a:t>In ‘Slot format related information’, ‘other’ is at least:</a:t>
            </a:r>
          </a:p>
          <a:p>
            <a:pPr lvl="2"/>
            <a:r>
              <a:rPr lang="en-US" dirty="0"/>
              <a:t>‘Unknown’</a:t>
            </a:r>
          </a:p>
          <a:p>
            <a:pPr lvl="3"/>
            <a:r>
              <a:rPr lang="en-US" dirty="0"/>
              <a:t>UE shall not assume anything for the symbol with ‘Unknown’ by this information</a:t>
            </a:r>
          </a:p>
          <a:p>
            <a:pPr lvl="3"/>
            <a:r>
              <a:rPr lang="en-US" dirty="0"/>
              <a:t>FFS: UE behavior when the UE receives the information for the symbol from SFI and broadcast DCI and/or UE-specific DCI and/or semi-static signaling/configuration</a:t>
            </a:r>
          </a:p>
          <a:p>
            <a:pPr lvl="2"/>
            <a:r>
              <a:rPr lang="en-US" dirty="0"/>
              <a:t>FFS: ‘Empty’</a:t>
            </a:r>
          </a:p>
          <a:p>
            <a:pPr lvl="3"/>
            <a:r>
              <a:rPr lang="en-US" dirty="0"/>
              <a:t>UEs can use this resource for interference measurement</a:t>
            </a:r>
          </a:p>
          <a:p>
            <a:pPr lvl="3"/>
            <a:r>
              <a:rPr lang="en-US" dirty="0"/>
              <a:t>UE may assume there is no transmission</a:t>
            </a:r>
          </a:p>
          <a:p>
            <a:pPr lvl="1"/>
            <a:r>
              <a:rPr lang="en-US" dirty="0"/>
              <a:t>In ‘Slot format related information’, ‘Empty’ is not indicated explicitly.</a:t>
            </a:r>
          </a:p>
          <a:p>
            <a:pPr lvl="1"/>
            <a:r>
              <a:rPr lang="en-US" dirty="0"/>
              <a:t>Note: RAN1 specification ensures that UE(s) is/are aware of which resources can be for ‘gap for DL-UL switching’ and/or ‘gap’</a:t>
            </a:r>
          </a:p>
          <a:p>
            <a:pPr lvl="1"/>
            <a:r>
              <a:rPr lang="en-US" dirty="0"/>
              <a:t>Note: RAN1 specification ensures that UE(s) is/are aware of which resources are for ‘CSI/interference measurement’.</a:t>
            </a:r>
          </a:p>
        </p:txBody>
      </p:sp>
    </p:spTree>
    <p:extLst>
      <p:ext uri="{BB962C8B-B14F-4D97-AF65-F5344CB8AC3E}">
        <p14:creationId xmlns:p14="http://schemas.microsoft.com/office/powerpoint/2010/main" val="1365363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NR supports the following options for slot format configuration</a:t>
            </a:r>
          </a:p>
          <a:p>
            <a:pPr lvl="1"/>
            <a:r>
              <a:rPr lang="en-GB" dirty="0"/>
              <a:t>Semi-static SFI configuration only</a:t>
            </a:r>
          </a:p>
          <a:p>
            <a:pPr lvl="1"/>
            <a:r>
              <a:rPr lang="en-GB" dirty="0"/>
              <a:t>Semi-static SFI configuration + Dynamic SFI </a:t>
            </a:r>
            <a:r>
              <a:rPr lang="en-GB" dirty="0" err="1"/>
              <a:t>signaling</a:t>
            </a:r>
            <a:endParaRPr lang="en-GB" dirty="0"/>
          </a:p>
          <a:p>
            <a:pPr lvl="1"/>
            <a:r>
              <a:rPr lang="en-GB" dirty="0"/>
              <a:t>Dynamic SFI </a:t>
            </a:r>
            <a:r>
              <a:rPr lang="en-GB" dirty="0" err="1"/>
              <a:t>signaling</a:t>
            </a:r>
            <a:r>
              <a:rPr lang="en-GB" dirty="0"/>
              <a:t> only</a:t>
            </a:r>
          </a:p>
          <a:p>
            <a:pPr lvl="1"/>
            <a:r>
              <a:rPr lang="en-GB" dirty="0"/>
              <a:t>No semi-static SFI configuration and no dynamic SFI </a:t>
            </a:r>
            <a:r>
              <a:rPr lang="en-GB" dirty="0" err="1"/>
              <a:t>signaling</a:t>
            </a:r>
            <a:endParaRPr lang="en-GB" dirty="0"/>
          </a:p>
          <a:p>
            <a:pPr marL="0" indent="0">
              <a:buNone/>
            </a:pPr>
            <a:r>
              <a:rPr lang="en-GB" dirty="0"/>
              <a:t>where semi-static SFI configuration refers to the configuration via higher layer signalling, dynamic SFI </a:t>
            </a:r>
            <a:r>
              <a:rPr lang="en-GB" dirty="0" err="1"/>
              <a:t>signaling</a:t>
            </a:r>
            <a:r>
              <a:rPr lang="en-GB" dirty="0"/>
              <a:t> refers to the configuration via group common PDCCH.</a:t>
            </a:r>
          </a:p>
        </p:txBody>
      </p:sp>
    </p:spTree>
    <p:extLst>
      <p:ext uri="{BB962C8B-B14F-4D97-AF65-F5344CB8AC3E}">
        <p14:creationId xmlns:p14="http://schemas.microsoft.com/office/powerpoint/2010/main" val="5789156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Align the terminology and meaning for slot format configuration regardless of semi-static or dynamic</a:t>
            </a:r>
          </a:p>
          <a:p>
            <a:pPr lvl="1"/>
            <a:r>
              <a:rPr lang="en-GB" dirty="0"/>
              <a:t>‘DL’: Resources are used for DL</a:t>
            </a:r>
          </a:p>
          <a:p>
            <a:pPr lvl="1"/>
            <a:r>
              <a:rPr lang="en-GB" dirty="0"/>
              <a:t>‘UL’: Resources are used for UL</a:t>
            </a:r>
          </a:p>
          <a:p>
            <a:pPr lvl="1"/>
            <a:r>
              <a:rPr lang="en-GB" dirty="0"/>
              <a:t>‘Reserved’: Resources are reserved for other purposes</a:t>
            </a:r>
          </a:p>
          <a:p>
            <a:pPr lvl="2"/>
            <a:r>
              <a:rPr lang="en-GB" dirty="0"/>
              <a:t>‘unknown’ for group common PDCCH is replaced</a:t>
            </a:r>
          </a:p>
          <a:p>
            <a:pPr lvl="1"/>
            <a:r>
              <a:rPr lang="en-GB" dirty="0"/>
              <a:t>Resource granularity in semi-static configuration</a:t>
            </a:r>
          </a:p>
          <a:p>
            <a:pPr lvl="2"/>
            <a:r>
              <a:rPr lang="en-GB" dirty="0"/>
              <a:t>Time: Symbol</a:t>
            </a:r>
          </a:p>
          <a:p>
            <a:pPr lvl="2"/>
            <a:r>
              <a:rPr lang="en-GB" dirty="0"/>
              <a:t>Frequency: CC for ‘DL’/ ‘UL’, PRB or BWP or CC for ‘Reserved’</a:t>
            </a:r>
          </a:p>
          <a:p>
            <a:pPr lvl="1"/>
            <a:r>
              <a:rPr lang="en-GB" dirty="0"/>
              <a:t>Resource granularity in dynamic configuration</a:t>
            </a:r>
          </a:p>
          <a:p>
            <a:pPr lvl="2"/>
            <a:r>
              <a:rPr lang="en-GB" dirty="0"/>
              <a:t>Time: Symbol</a:t>
            </a:r>
          </a:p>
          <a:p>
            <a:pPr lvl="2"/>
            <a:r>
              <a:rPr lang="en-GB" dirty="0"/>
              <a:t>Frequency: CC or BWP</a:t>
            </a:r>
          </a:p>
        </p:txBody>
      </p:sp>
    </p:spTree>
    <p:extLst>
      <p:ext uri="{BB962C8B-B14F-4D97-AF65-F5344CB8AC3E}">
        <p14:creationId xmlns:p14="http://schemas.microsoft.com/office/powerpoint/2010/main" val="6562279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UE behavior for ‘Reserved’ resources</a:t>
            </a:r>
          </a:p>
          <a:p>
            <a:pPr lvl="1"/>
            <a:r>
              <a:rPr lang="en-US" dirty="0"/>
              <a:t>UE shall not assume the transmission from the serving cell</a:t>
            </a:r>
          </a:p>
          <a:p>
            <a:pPr lvl="1"/>
            <a:r>
              <a:rPr lang="en-US" dirty="0"/>
              <a:t>UE shall not assume any measurement</a:t>
            </a:r>
          </a:p>
          <a:p>
            <a:pPr lvl="1"/>
            <a:r>
              <a:rPr lang="en-US" dirty="0"/>
              <a:t>UE shall not assume UE is allowed to transmit</a:t>
            </a:r>
          </a:p>
          <a:p>
            <a:pPr lvl="2"/>
            <a:r>
              <a:rPr lang="en-US" dirty="0"/>
              <a:t>FFS on the exact definition of UE transmit OFF and receive OFF</a:t>
            </a:r>
          </a:p>
        </p:txBody>
      </p:sp>
    </p:spTree>
    <p:extLst>
      <p:ext uri="{BB962C8B-B14F-4D97-AF65-F5344CB8AC3E}">
        <p14:creationId xmlns:p14="http://schemas.microsoft.com/office/powerpoint/2010/main" val="3740621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 case of simultaneous use of semi-static configuration and dynamic configuration, UE behavior can be defined as one of the following:</a:t>
            </a:r>
          </a:p>
          <a:p>
            <a:pPr lvl="1"/>
            <a:r>
              <a:rPr lang="en-US" dirty="0"/>
              <a:t>Option 1</a:t>
            </a:r>
          </a:p>
          <a:p>
            <a:pPr lvl="2"/>
            <a:r>
              <a:rPr lang="en-US" dirty="0"/>
              <a:t>No conflict is assumed by UE between semi-static configuration and dynamic configuration</a:t>
            </a:r>
          </a:p>
          <a:p>
            <a:pPr lvl="3"/>
            <a:r>
              <a:rPr lang="en-US" dirty="0"/>
              <a:t>Introduce ‘Flexible’ resources indication for semi-static configuration</a:t>
            </a:r>
          </a:p>
          <a:p>
            <a:pPr lvl="3"/>
            <a:r>
              <a:rPr lang="en-US" dirty="0"/>
              <a:t>Only ‘Flexible’ resources in semi-static configuration can be indicated by dynamic configuration</a:t>
            </a:r>
          </a:p>
          <a:p>
            <a:pPr lvl="1"/>
            <a:r>
              <a:rPr lang="en-US" dirty="0"/>
              <a:t>Option 2</a:t>
            </a:r>
          </a:p>
          <a:p>
            <a:pPr lvl="2"/>
            <a:r>
              <a:rPr lang="en-US" dirty="0"/>
              <a:t>Similar to Option 1 but ‘Reserved’ resources via dynamic configuration overrides semi-static configuration</a:t>
            </a:r>
          </a:p>
          <a:p>
            <a:pPr lvl="1"/>
            <a:r>
              <a:rPr lang="en-US" dirty="0"/>
              <a:t>Option 3</a:t>
            </a:r>
          </a:p>
          <a:p>
            <a:pPr lvl="2"/>
            <a:r>
              <a:rPr lang="en-US" dirty="0"/>
              <a:t>Dynamic configuration always overrides semi-static configuration</a:t>
            </a:r>
          </a:p>
        </p:txBody>
      </p:sp>
    </p:spTree>
    <p:extLst>
      <p:ext uri="{BB962C8B-B14F-4D97-AF65-F5344CB8AC3E}">
        <p14:creationId xmlns:p14="http://schemas.microsoft.com/office/powerpoint/2010/main" val="577778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3640</TotalTime>
  <Words>975</Words>
  <Application>Microsoft Office PowerPoint</Application>
  <PresentationFormat>Widescreen</PresentationFormat>
  <Paragraphs>89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游ゴシック</vt:lpstr>
      <vt:lpstr>游ゴシック Light</vt:lpstr>
      <vt:lpstr>Arial</vt:lpstr>
      <vt:lpstr>Calibri</vt:lpstr>
      <vt:lpstr>Calibri Light</vt:lpstr>
      <vt:lpstr>Office Theme</vt:lpstr>
      <vt:lpstr>PowerPoint Presentation</vt:lpstr>
      <vt:lpstr>Backgrounds</vt:lpstr>
      <vt:lpstr>Backgrounds</vt:lpstr>
      <vt:lpstr>Backgrounds</vt:lpstr>
      <vt:lpstr>Proposals</vt:lpstr>
      <vt:lpstr>Proposals</vt:lpstr>
      <vt:lpstr>Proposals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Heechoon Lee</dc:creator>
  <cp:lastModifiedBy>Heechoon Lee</cp:lastModifiedBy>
  <cp:revision>70</cp:revision>
  <dcterms:created xsi:type="dcterms:W3CDTF">2017-05-16T10:48:06Z</dcterms:created>
  <dcterms:modified xsi:type="dcterms:W3CDTF">2017-08-25T12:20:57Z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-161315205</vt:i4>
  </property>
  <property fmtid="{D5CDD505-2E9C-101B-9397-08002B2CF9AE}" pid="3" name="_NewReviewCycle">
    <vt:lpwstr/>
  </property>
  <property fmtid="{D5CDD505-2E9C-101B-9397-08002B2CF9AE}" pid="4" name="_EmailSubject">
    <vt:lpwstr>[SFI] draft WF on SFI issues including semi-static and dynamic configuration</vt:lpwstr>
  </property>
  <property fmtid="{D5CDD505-2E9C-101B-9397-08002B2CF9AE}" pid="5" name="_AuthorEmail">
    <vt:lpwstr>heechoon@qti.qualcomm.com</vt:lpwstr>
  </property>
  <property fmtid="{D5CDD505-2E9C-101B-9397-08002B2CF9AE}" pid="6" name="_AuthorEmailDisplayName">
    <vt:lpwstr>Heechoon Lee</vt:lpwstr>
  </property>
</Properties>
</file>