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">
  <p:sldMasterIdLst>
    <p:sldMasterId id="2147483648" r:id="rId1"/>
    <p:sldMasterId id="2147483660" r:id="rId2"/>
  </p:sldMasterIdLst>
  <p:notesMasterIdLst>
    <p:notesMasterId r:id="rId8"/>
  </p:notesMasterIdLst>
  <p:handoutMasterIdLst>
    <p:handoutMasterId r:id="rId9"/>
  </p:handoutMasterIdLst>
  <p:sldIdLst>
    <p:sldId id="340" r:id="rId3"/>
    <p:sldId id="344" r:id="rId4"/>
    <p:sldId id="345" r:id="rId5"/>
    <p:sldId id="343" r:id="rId6"/>
    <p:sldId id="341" r:id="rId7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99"/>
    <a:srgbClr val="FFFF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58" autoAdjust="0"/>
    <p:restoredTop sz="95210" autoAdjust="0"/>
  </p:normalViewPr>
  <p:slideViewPr>
    <p:cSldViewPr>
      <p:cViewPr varScale="1">
        <p:scale>
          <a:sx n="66" d="100"/>
          <a:sy n="66" d="100"/>
        </p:scale>
        <p:origin x="147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15" d="100"/>
          <a:sy n="115" d="100"/>
        </p:scale>
        <p:origin x="-5214" y="-114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8872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F8A4A-1E51-4B37-91CA-C6C7DC3C77A5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75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/>
          <a:lstStyle/>
          <a:p>
            <a:fld id="{17CB692C-F023-4763-970E-740AB334F171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5196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/>
          <a:lstStyle/>
          <a:p>
            <a:fld id="{17CB692C-F023-4763-970E-740AB334F171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4113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/>
          <a:lstStyle/>
          <a:p>
            <a:fld id="{17CB692C-F023-4763-970E-740AB334F171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238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/>
          <a:lstStyle/>
          <a:p>
            <a:fld id="{17CB692C-F023-4763-970E-740AB334F171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1605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092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2074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7665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7202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3555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4065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97067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4871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4633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49242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4081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970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22680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83930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5616C-A943-4B5C-A4CF-D33A1C3D6F6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1624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9483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885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3458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9965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7926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899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5F74CEC-02CD-47CB-AC66-EC4C08E9B3F7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629EA9-4D13-462A-A59D-7C9AFE3C52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979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 bwMode="auto">
          <a:xfrm>
            <a:off x="7245821" y="6486103"/>
            <a:ext cx="1905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L="0" algn="r" defTabSz="914400" rtl="0" eaLnBrk="1" latinLnBrk="0" hangingPunct="1">
              <a:defRPr kumimoji="1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DBEFF64-15C5-4CED-B87A-5A348AA72764}" type="slidenum">
              <a:rPr lang="en-US" altLang="ja-JP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altLang="ja-JP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081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J01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5616C-A943-4B5C-A4CF-D33A1C3D6F6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4FB64-904E-4DBA-8C87-43C1436C54C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2" name="フッター プレースホルダー 1"/>
          <p:cNvSpPr txBox="1">
            <a:spLocks/>
          </p:cNvSpPr>
          <p:nvPr userDrawn="1"/>
        </p:nvSpPr>
        <p:spPr>
          <a:xfrm>
            <a:off x="7687570" y="6687751"/>
            <a:ext cx="1214435" cy="138499"/>
          </a:xfrm>
          <a:prstGeom prst="rect">
            <a:avLst/>
          </a:prstGeom>
        </p:spPr>
        <p:txBody>
          <a:bodyPr vert="horz" wrap="none" lIns="91440" tIns="45720" rIns="0" bIns="0" rtlCol="0" anchor="b" anchorCtr="0">
            <a:spAutoFit/>
          </a:bodyPr>
          <a:lstStyle>
            <a:defPPr>
              <a:defRPr lang="ja-JP"/>
            </a:defPPr>
            <a:lvl1pPr marL="0" algn="r" defTabSz="914400" rtl="0" eaLnBrk="1" fontAlgn="b" latinLnBrk="0" hangingPunct="1">
              <a:defRPr kumimoji="1" sz="6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solidFill>
                  <a:prstClr val="black"/>
                </a:solidFill>
              </a:rPr>
              <a:t>© Mitsubishi Electric Corporation</a:t>
            </a: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228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en-US" altLang="ja-JP" dirty="0"/>
              <a:t>WF</a:t>
            </a:r>
            <a:r>
              <a:rPr lang="ja-JP" altLang="en-US" dirty="0"/>
              <a:t> </a:t>
            </a:r>
            <a:r>
              <a:rPr lang="en-US" altLang="ja-JP" dirty="0"/>
              <a:t>on</a:t>
            </a:r>
            <a:r>
              <a:rPr lang="ja-JP" altLang="en-US" dirty="0"/>
              <a:t> </a:t>
            </a:r>
            <a:r>
              <a:rPr lang="en-US" altLang="ja-JP" dirty="0" smtClean="0"/>
              <a:t>Maximum Number of PRACH Transmission </a:t>
            </a:r>
            <a:endParaRPr lang="en-US" altLang="ja-JP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Mitsubishi Electric, …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R1-1715230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3082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#90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ja-JP" sz="2400" dirty="0"/>
              <a:t>Prague, Czech Republic, </a:t>
            </a:r>
            <a:r>
              <a:rPr lang="pt-BR" altLang="ja-JP" sz="2400" dirty="0" smtClean="0"/>
              <a:t>21st </a:t>
            </a:r>
            <a:r>
              <a:rPr lang="en-GB" altLang="ja-JP" sz="2400" dirty="0"/>
              <a:t>– </a:t>
            </a:r>
            <a:r>
              <a:rPr lang="en-GB" altLang="ja-JP" sz="2400" dirty="0" smtClean="0"/>
              <a:t>25th </a:t>
            </a:r>
            <a:r>
              <a:rPr lang="en-GB" altLang="ja-JP" sz="2400" dirty="0"/>
              <a:t>August, 2017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6</a:t>
            </a:r>
            <a:r>
              <a:rPr lang="en-US" altLang="ja-JP" sz="2400" dirty="0" smtClean="0"/>
              <a:t>.1.1.4.3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6909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547664" y="115888"/>
            <a:ext cx="6048201" cy="6492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Background 1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95536" y="899428"/>
            <a:ext cx="8568952" cy="592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ja-JP" sz="2000" b="1" dirty="0" smtClean="0">
                <a:ea typeface="ＭＳ 明朝" panose="02020609040205080304" pitchFamily="17" charset="-128"/>
              </a:rPr>
              <a:t>In LTE MAC layer specification TS36.321, “PREAMBLE_TRANSMISSION_COUNTER” and “</a:t>
            </a:r>
            <a:r>
              <a:rPr lang="en-US" altLang="ja-JP" sz="2000" b="1" dirty="0" err="1" smtClean="0">
                <a:ea typeface="ＭＳ 明朝" panose="02020609040205080304" pitchFamily="17" charset="-128"/>
              </a:rPr>
              <a:t>preambleTransMax</a:t>
            </a:r>
            <a:r>
              <a:rPr lang="en-US" altLang="ja-JP" sz="2000" b="1" dirty="0" smtClean="0">
                <a:ea typeface="ＭＳ 明朝" panose="02020609040205080304" pitchFamily="17" charset="-128"/>
              </a:rPr>
              <a:t>” are defined to indicate Random Access problem</a:t>
            </a:r>
          </a:p>
          <a:p>
            <a:pPr>
              <a:spcAft>
                <a:spcPts val="0"/>
              </a:spcAft>
            </a:pPr>
            <a:endParaRPr lang="en-US" altLang="ja-JP" sz="2000" b="1" dirty="0" smtClean="0">
              <a:ea typeface="ＭＳ 明朝" panose="02020609040205080304" pitchFamily="17" charset="-128"/>
            </a:endParaRPr>
          </a:p>
          <a:p>
            <a:pPr>
              <a:spcAft>
                <a:spcPts val="0"/>
              </a:spcAft>
            </a:pPr>
            <a:r>
              <a:rPr lang="en-US" altLang="ja-JP" sz="2000" b="1" dirty="0" smtClean="0">
                <a:ea typeface="ＭＳ 明朝" panose="02020609040205080304" pitchFamily="17" charset="-128"/>
              </a:rPr>
              <a:t>From TS36.321 V14.3.0</a:t>
            </a:r>
          </a:p>
          <a:p>
            <a:pPr hangingPunct="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If no Random Access Response or, for BL UEs or UEs in enhanced coverage for mode B operation, no PDCCH scheduling Random Access Response is received within the RA Response window, or if none of all received Random Access Responses contains a Random Access Preamble identifier corresponding to the transmitted Random Access Preamble, 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the Random Access Response reception is considered not successful and the MAC entity shall</a:t>
            </a:r>
            <a:r>
              <a:rPr lang="en-GB" altLang="ja-JP" dirty="0" smtClean="0">
                <a:latin typeface="Times New Roman" panose="02020603050405020304" pitchFamily="18" charset="0"/>
                <a:ea typeface="ＭＳ 明朝" panose="02020609040205080304" pitchFamily="17" charset="-128"/>
              </a:rPr>
              <a:t>:</a:t>
            </a:r>
          </a:p>
          <a:p>
            <a:pPr marL="360680" indent="-180340" hangingPunct="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-	if the notification of power ramping suspension has not been received from lower layers: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540385" indent="-180340" hangingPunct="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-	increment PREAMBLE_TRANSMISSION_COUNTER by 1;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hangingPunct="0"/>
            <a:r>
              <a:rPr lang="en-GB" altLang="ja-JP" dirty="0" smtClean="0"/>
              <a:t>                                                   --- omitted ---</a:t>
            </a:r>
            <a:endParaRPr lang="en-GB" altLang="ja-JP" dirty="0"/>
          </a:p>
          <a:p>
            <a:pPr marL="360680" indent="-180340" hangingPunct="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-	else: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540385" indent="-180340" hangingPunct="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-	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if PREAMBLE_TRANSMISSION_COUNTER = </a:t>
            </a:r>
            <a:r>
              <a:rPr lang="en-GB" altLang="ja-JP" i="1" dirty="0" err="1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preambleTransMax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 + 1:</a:t>
            </a:r>
            <a:endParaRPr lang="ja-JP" altLang="ja-JP" dirty="0">
              <a:solidFill>
                <a:srgbClr val="FF0000"/>
              </a:solidFill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20725" indent="-180340" hangingPunct="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-	if the Random Access Preamble is transmitted on the </a:t>
            </a:r>
            <a:r>
              <a:rPr lang="en-GB" altLang="ja-JP" dirty="0" err="1">
                <a:latin typeface="Times New Roman" panose="02020603050405020304" pitchFamily="18" charset="0"/>
                <a:ea typeface="ＭＳ 明朝" panose="02020609040205080304" pitchFamily="17" charset="-128"/>
              </a:rPr>
              <a:t>SpCell</a:t>
            </a: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: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900430" indent="-180340" hangingPunct="0">
              <a:spcAft>
                <a:spcPts val="900"/>
              </a:spcAft>
            </a:pPr>
            <a:r>
              <a:rPr lang="en-GB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-	</a:t>
            </a:r>
            <a:r>
              <a:rPr lang="en-GB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indicate a Random Access problem to upper layers</a:t>
            </a:r>
            <a:r>
              <a:rPr lang="en-GB" altLang="ja-JP" dirty="0" smtClean="0">
                <a:solidFill>
                  <a:srgbClr val="FF0000"/>
                </a:solidFill>
                <a:latin typeface="Times New Roman" panose="02020603050405020304" pitchFamily="18" charset="0"/>
                <a:ea typeface="ＭＳ 明朝" panose="02020609040205080304" pitchFamily="17" charset="-128"/>
              </a:rPr>
              <a:t>;</a:t>
            </a:r>
            <a:endParaRPr lang="ja-JP" altLang="ja-JP" dirty="0">
              <a:solidFill>
                <a:srgbClr val="FF0000"/>
              </a:solidFill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646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547664" y="115888"/>
            <a:ext cx="6048201" cy="6492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Background 2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95536" y="899428"/>
            <a:ext cx="85689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ja-JP" sz="2000" b="1" dirty="0" smtClean="0">
                <a:ea typeface="ＭＳ 明朝" panose="02020609040205080304" pitchFamily="17" charset="-128"/>
              </a:rPr>
              <a:t>Agreement on the UE behavior for PRACH transmit power calculation in RAN1 NR-AH#2:</a:t>
            </a:r>
          </a:p>
          <a:p>
            <a:pPr>
              <a:spcAft>
                <a:spcPts val="0"/>
              </a:spcAft>
            </a:pPr>
            <a:endParaRPr lang="en-US" altLang="ja-JP" sz="2000" b="1" dirty="0" smtClean="0">
              <a:ea typeface="ＭＳ 明朝" panose="02020609040205080304" pitchFamily="17" charset="-128"/>
            </a:endParaRPr>
          </a:p>
          <a:p>
            <a:pPr marL="342900" lvl="0" indent="-342900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ja-JP" sz="2000" dirty="0" smtClean="0">
                <a:ea typeface="ＭＳ 明朝" panose="02020609040205080304" pitchFamily="17" charset="-128"/>
                <a:cs typeface="Arial" panose="020B0604020202020204" pitchFamily="34" charset="0"/>
              </a:rPr>
              <a:t>The </a:t>
            </a:r>
            <a:r>
              <a:rPr lang="en-GB" altLang="ja-JP" sz="2000" dirty="0">
                <a:ea typeface="ＭＳ 明朝" panose="02020609040205080304" pitchFamily="17" charset="-128"/>
                <a:cs typeface="Arial" panose="020B0604020202020204" pitchFamily="34" charset="0"/>
              </a:rPr>
              <a:t>UE calculates the PRACH transmit power for the retransmission at least based on the most recent estimate </a:t>
            </a:r>
            <a:r>
              <a:rPr lang="en-GB" altLang="ja-JP" sz="2000" dirty="0" err="1">
                <a:ea typeface="ＭＳ 明朝" panose="02020609040205080304" pitchFamily="17" charset="-128"/>
                <a:cs typeface="Arial" panose="020B0604020202020204" pitchFamily="34" charset="0"/>
              </a:rPr>
              <a:t>pathloss</a:t>
            </a:r>
            <a:r>
              <a:rPr lang="en-GB" altLang="ja-JP" sz="2000" dirty="0">
                <a:ea typeface="ＭＳ 明朝" panose="02020609040205080304" pitchFamily="17" charset="-128"/>
                <a:cs typeface="Arial" panose="020B0604020202020204" pitchFamily="34" charset="0"/>
              </a:rPr>
              <a:t> and power ramping</a:t>
            </a:r>
            <a:endParaRPr lang="ja-JP" altLang="ja-JP" sz="2000" dirty="0"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742950" lvl="1" indent="-285750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ja-JP" sz="2000" dirty="0">
                <a:ea typeface="ＭＳ 明朝" panose="02020609040205080304" pitchFamily="17" charset="-128"/>
                <a:cs typeface="Arial" panose="020B0604020202020204" pitchFamily="34" charset="0"/>
              </a:rPr>
              <a:t>The </a:t>
            </a:r>
            <a:r>
              <a:rPr lang="en-GB" altLang="ja-JP" sz="2000" dirty="0" err="1">
                <a:ea typeface="ＭＳ 明朝" panose="02020609040205080304" pitchFamily="17" charset="-128"/>
                <a:cs typeface="Arial" panose="020B0604020202020204" pitchFamily="34" charset="0"/>
              </a:rPr>
              <a:t>pathloss</a:t>
            </a:r>
            <a:r>
              <a:rPr lang="en-GB" altLang="ja-JP" sz="2000" dirty="0">
                <a:ea typeface="ＭＳ 明朝" panose="02020609040205080304" pitchFamily="17" charset="-128"/>
                <a:cs typeface="Arial" panose="020B0604020202020204" pitchFamily="34" charset="0"/>
              </a:rPr>
              <a:t> is measured at least on the SS block associated with the PRACH resources/preamble subset</a:t>
            </a:r>
            <a:endParaRPr lang="ja-JP" altLang="ja-JP" sz="2000" dirty="0"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342900" lvl="0" indent="-342900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ja-JP" sz="2000" dirty="0">
                <a:ea typeface="ＭＳ 明朝" panose="02020609040205080304" pitchFamily="17" charset="-128"/>
                <a:cs typeface="Arial" panose="020B0604020202020204" pitchFamily="34" charset="0"/>
              </a:rPr>
              <a:t>UE </a:t>
            </a:r>
            <a:r>
              <a:rPr lang="en-GB" altLang="ja-JP" sz="2000" dirty="0" err="1">
                <a:ea typeface="ＭＳ 明朝" panose="02020609040205080304" pitchFamily="17" charset="-128"/>
                <a:cs typeface="Arial" panose="020B0604020202020204" pitchFamily="34" charset="0"/>
              </a:rPr>
              <a:t>behavior</a:t>
            </a:r>
            <a:r>
              <a:rPr lang="en-GB" altLang="ja-JP" sz="2000" dirty="0">
                <a:ea typeface="ＭＳ 明朝" panose="02020609040205080304" pitchFamily="17" charset="-128"/>
                <a:cs typeface="Arial" panose="020B0604020202020204" pitchFamily="34" charset="0"/>
              </a:rPr>
              <a:t> when reaching the maximum power</a:t>
            </a:r>
            <a:endParaRPr lang="ja-JP" altLang="ja-JP" sz="2000" dirty="0"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742950" lvl="1" indent="-285750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ja-JP" sz="2000" dirty="0">
                <a:ea typeface="ＭＳ 明朝" panose="02020609040205080304" pitchFamily="17" charset="-128"/>
                <a:cs typeface="Arial" panose="020B0604020202020204" pitchFamily="34" charset="0"/>
              </a:rPr>
              <a:t>If the recalculated power is still at or above the </a:t>
            </a:r>
            <a:r>
              <a:rPr lang="en-GB" altLang="ja-JP" sz="2000" dirty="0" err="1">
                <a:ea typeface="ＭＳ 明朝" panose="02020609040205080304" pitchFamily="17" charset="-128"/>
                <a:cs typeface="Arial" panose="020B0604020202020204" pitchFamily="34" charset="0"/>
              </a:rPr>
              <a:t>Pc,max</a:t>
            </a:r>
            <a:endParaRPr lang="ja-JP" altLang="ja-JP" sz="2000" dirty="0"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1143000" lvl="2" indent="-228600" hangingPunct="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altLang="ja-JP" sz="2000" dirty="0">
                <a:solidFill>
                  <a:srgbClr val="FF0000"/>
                </a:solidFill>
                <a:ea typeface="ＭＳ 明朝" panose="02020609040205080304" pitchFamily="17" charset="-128"/>
                <a:cs typeface="Arial" panose="020B0604020202020204" pitchFamily="34" charset="0"/>
              </a:rPr>
              <a:t>The UE can transmit at maximum power even if it changes its TX </a:t>
            </a:r>
            <a:r>
              <a:rPr lang="en-GB" altLang="ja-JP" sz="2000" dirty="0" smtClean="0">
                <a:solidFill>
                  <a:srgbClr val="FF0000"/>
                </a:solidFill>
                <a:ea typeface="ＭＳ 明朝" panose="02020609040205080304" pitchFamily="17" charset="-128"/>
                <a:cs typeface="Arial" panose="020B0604020202020204" pitchFamily="34" charset="0"/>
              </a:rPr>
              <a:t>beam</a:t>
            </a:r>
            <a:endParaRPr lang="ja-JP" altLang="ja-JP" sz="2000" dirty="0">
              <a:solidFill>
                <a:srgbClr val="FF0000"/>
              </a:solidFill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67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547664" y="115888"/>
            <a:ext cx="6048201" cy="6492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Motivation of </a:t>
            </a:r>
            <a:r>
              <a:rPr lang="en-US" altLang="ja-JP" sz="2800" dirty="0" err="1" smtClean="0">
                <a:latin typeface="+mj-lt"/>
                <a:ea typeface="+mj-ea"/>
                <a:cs typeface="+mj-cs"/>
              </a:rPr>
              <a:t>pr</a:t>
            </a:r>
            <a:r>
              <a:rPr kumimoji="1" lang="en-US" altLang="ja-JP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oposal</a:t>
            </a:r>
            <a:endParaRPr kumimoji="1" lang="en-US" altLang="ja-JP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95536" y="899428"/>
            <a:ext cx="840395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ja-JP" sz="2000" dirty="0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Like LTE, NR </a:t>
            </a:r>
            <a:r>
              <a:rPr lang="en-US" altLang="ja-JP" sz="2000" dirty="0">
                <a:ea typeface="ＭＳ ゴシック" panose="020B0609070205080204" pitchFamily="49" charset="-128"/>
                <a:cs typeface="Times New Roman" panose="02020603050405020304" pitchFamily="18" charset="0"/>
              </a:rPr>
              <a:t>needs </a:t>
            </a:r>
            <a:r>
              <a:rPr lang="en-US" altLang="ja-JP" sz="2000" dirty="0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the </a:t>
            </a:r>
            <a:r>
              <a:rPr lang="en-US" altLang="ja-JP" sz="2000" dirty="0">
                <a:ea typeface="ＭＳ ゴシック" panose="020B0609070205080204" pitchFamily="49" charset="-128"/>
                <a:cs typeface="Times New Roman" panose="02020603050405020304" pitchFamily="18" charset="0"/>
              </a:rPr>
              <a:t>definition of the maximum transmission number </a:t>
            </a:r>
            <a:r>
              <a:rPr lang="en-US" altLang="ja-JP" sz="2000" dirty="0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and the counter or alternative definition to indicate Random Access problem. </a:t>
            </a:r>
            <a:r>
              <a:rPr lang="en-US" altLang="ja-JP" sz="2000" dirty="0">
                <a:ea typeface="ＭＳ ゴシック" panose="020B0609070205080204" pitchFamily="49" charset="-128"/>
                <a:cs typeface="Times New Roman" panose="02020603050405020304" pitchFamily="18" charset="0"/>
              </a:rPr>
              <a:t>However, </a:t>
            </a:r>
            <a:r>
              <a:rPr lang="en-US" altLang="ja-JP" sz="2000" dirty="0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they are not defined yet.</a:t>
            </a:r>
            <a:endParaRPr lang="en-US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ja-JP" sz="2000" dirty="0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The </a:t>
            </a:r>
            <a:r>
              <a:rPr lang="en-US" altLang="ja-JP" sz="2000" dirty="0">
                <a:ea typeface="ＭＳ ゴシック" panose="020B0609070205080204" pitchFamily="49" charset="-128"/>
                <a:cs typeface="Times New Roman" panose="02020603050405020304" pitchFamily="18" charset="0"/>
              </a:rPr>
              <a:t>following </a:t>
            </a:r>
            <a:r>
              <a:rPr lang="en-US" altLang="ja-JP" sz="2000" dirty="0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contributions claim the necessity of them; </a:t>
            </a:r>
            <a:endParaRPr lang="en-US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lvl="2"/>
            <a:r>
              <a:rPr lang="en-US" altLang="ja-JP" sz="2000" dirty="0">
                <a:ea typeface="ＭＳ ゴシック" panose="020B0609070205080204" pitchFamily="49" charset="-128"/>
                <a:cs typeface="Times New Roman" panose="02020603050405020304" pitchFamily="18" charset="0"/>
              </a:rPr>
              <a:t>R1-1712278[Mitsubishi], R1-1712358[CATT], R1-1712960[SONY], </a:t>
            </a:r>
          </a:p>
          <a:p>
            <a:pPr lvl="2"/>
            <a:r>
              <a:rPr lang="en-US" altLang="ja-JP" sz="2000" dirty="0">
                <a:ea typeface="ＭＳ ゴシック" panose="020B0609070205080204" pitchFamily="49" charset="-128"/>
                <a:cs typeface="Times New Roman" panose="02020603050405020304" pitchFamily="18" charset="0"/>
              </a:rPr>
              <a:t>R1-1713130[LG Electronics], R1-1713326[Sharp], </a:t>
            </a:r>
          </a:p>
          <a:p>
            <a:pPr lvl="2"/>
            <a:r>
              <a:rPr lang="en-US" altLang="ja-JP" sz="2000" dirty="0">
                <a:ea typeface="ＭＳ ゴシック" panose="020B0609070205080204" pitchFamily="49" charset="-128"/>
                <a:cs typeface="Times New Roman" panose="02020603050405020304" pitchFamily="18" charset="0"/>
              </a:rPr>
              <a:t>R1-1713381[Qualcomm], R1-1713700[</a:t>
            </a:r>
            <a:r>
              <a:rPr lang="en-US" altLang="ja-JP" sz="2000" dirty="0" err="1">
                <a:ea typeface="ＭＳ ゴシック" panose="020B0609070205080204" pitchFamily="49" charset="-128"/>
                <a:cs typeface="Times New Roman" panose="02020603050405020304" pitchFamily="18" charset="0"/>
              </a:rPr>
              <a:t>MediaTek</a:t>
            </a:r>
            <a:r>
              <a:rPr lang="en-US" altLang="ja-JP" sz="2000" dirty="0">
                <a:ea typeface="ＭＳ ゴシック" panose="020B0609070205080204" pitchFamily="49" charset="-128"/>
                <a:cs typeface="Times New Roman" panose="02020603050405020304" pitchFamily="18" charset="0"/>
              </a:rPr>
              <a:t>], R1-1713807[ETRI], R1-1713904[NTT DOCOMO</a:t>
            </a:r>
            <a:r>
              <a:rPr lang="en-US" altLang="ja-JP" sz="2000" dirty="0" smtClean="0">
                <a:ea typeface="ＭＳ ゴシック" panose="020B0609070205080204" pitchFamily="49" charset="-128"/>
                <a:cs typeface="Times New Roman" panose="02020603050405020304" pitchFamily="18" charset="0"/>
              </a:rPr>
              <a:t>]</a:t>
            </a:r>
          </a:p>
          <a:p>
            <a:endParaRPr lang="en-US" altLang="ja-JP" sz="2000" dirty="0"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ja-JP" sz="2000" dirty="0"/>
              <a:t>T</a:t>
            </a:r>
            <a:r>
              <a:rPr lang="en-US" altLang="ja-JP" sz="2000" dirty="0"/>
              <a:t>here is </a:t>
            </a:r>
            <a:r>
              <a:rPr lang="en-US" altLang="ja-JP" sz="2000" dirty="0" smtClean="0"/>
              <a:t>a </a:t>
            </a:r>
            <a:r>
              <a:rPr lang="en-US" altLang="ja-JP" sz="2000" dirty="0"/>
              <a:t>concern about interference to other </a:t>
            </a:r>
            <a:r>
              <a:rPr lang="en-US" altLang="ja-JP" sz="2000" dirty="0" err="1"/>
              <a:t>gNBs</a:t>
            </a:r>
            <a:r>
              <a:rPr lang="en-US" altLang="ja-JP" sz="2000" dirty="0"/>
              <a:t> caused by the UE behavior after reaching the maximum power.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ja-JP" sz="2000" dirty="0"/>
              <a:t>Even if the maximum number of PRACH transmissions is defined, the transmission with the maximum power might happen many times if the UE begins PRACH transmission with relatively higher power</a:t>
            </a:r>
            <a:r>
              <a:rPr lang="en-GB" altLang="ja-JP" sz="2000" dirty="0" smtClean="0"/>
              <a:t>.</a:t>
            </a:r>
            <a:endParaRPr lang="en-GB" altLang="ja-JP" sz="2000" dirty="0"/>
          </a:p>
        </p:txBody>
      </p:sp>
    </p:spTree>
    <p:extLst>
      <p:ext uri="{BB962C8B-B14F-4D97-AF65-F5344CB8AC3E}">
        <p14:creationId xmlns:p14="http://schemas.microsoft.com/office/powerpoint/2010/main" val="50828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547664" y="115888"/>
            <a:ext cx="6048201" cy="6492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Proposal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95536" y="899428"/>
            <a:ext cx="840395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ja-JP" sz="2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NR supports one out of the following three alternatives to indicate Random Access problem.</a:t>
            </a:r>
          </a:p>
          <a:p>
            <a:pPr marL="800100" lvl="1" indent="-342900">
              <a:spcBef>
                <a:spcPts val="600"/>
              </a:spcBef>
              <a:buFont typeface="Calibri" panose="020F0502020204030204" pitchFamily="34" charset="0"/>
              <a:buChar char="◦"/>
            </a:pPr>
            <a:r>
              <a:rPr lang="en-US" altLang="ja-JP" sz="2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Alt 1: The total maximum number of transmissions, M (like LTE)</a:t>
            </a:r>
          </a:p>
          <a:p>
            <a:pPr marL="1257300" lvl="2" indent="-342900">
              <a:spcBef>
                <a:spcPts val="600"/>
              </a:spcBef>
              <a:buFontTx/>
              <a:buChar char="-"/>
            </a:pPr>
            <a:r>
              <a:rPr lang="en-US" altLang="ja-JP" sz="2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M is NW configurable parameter</a:t>
            </a:r>
          </a:p>
          <a:p>
            <a:pPr marL="800100" lvl="1" indent="-342900">
              <a:spcBef>
                <a:spcPts val="600"/>
              </a:spcBef>
              <a:buFont typeface="Calibri" panose="020F0502020204030204" pitchFamily="34" charset="0"/>
              <a:buChar char="◦"/>
            </a:pPr>
            <a:r>
              <a:rPr lang="en-US" altLang="ja-JP" sz="2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Alt 2: The maximum number of transmissions, N*K</a:t>
            </a:r>
            <a:r>
              <a:rPr lang="en-US" altLang="ja-JP" sz="2000" smtClean="0">
                <a:solidFill>
                  <a:srgbClr val="000000"/>
                </a:solidFill>
                <a:cs typeface="Times New Roman" panose="02020603050405020304" pitchFamily="18" charset="0"/>
              </a:rPr>
              <a:t>, applied after </a:t>
            </a:r>
            <a:r>
              <a:rPr lang="en-US" altLang="ja-JP" sz="2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reaching maximum power</a:t>
            </a:r>
          </a:p>
          <a:p>
            <a:pPr marL="1257300" lvl="2" indent="-342900">
              <a:spcBef>
                <a:spcPts val="600"/>
              </a:spcBef>
              <a:buFontTx/>
              <a:buChar char="-"/>
            </a:pPr>
            <a:r>
              <a:rPr lang="en-US" altLang="ja-JP" sz="2000" dirty="0" smtClean="0">
                <a:solidFill>
                  <a:srgbClr val="000000"/>
                </a:solidFill>
                <a:cs typeface="ＭＳ Ｐゴシック" panose="020B0600070205080204" pitchFamily="50" charset="-128"/>
              </a:rPr>
              <a:t>N </a:t>
            </a:r>
            <a:r>
              <a:rPr lang="en-US" altLang="ja-JP" sz="2000" dirty="0">
                <a:solidFill>
                  <a:srgbClr val="000000"/>
                </a:solidFill>
                <a:cs typeface="ＭＳ Ｐゴシック" panose="020B0600070205080204" pitchFamily="50" charset="-128"/>
              </a:rPr>
              <a:t>is </a:t>
            </a:r>
            <a:r>
              <a:rPr lang="en-US" altLang="ja-JP" sz="2000" dirty="0" smtClean="0">
                <a:solidFill>
                  <a:srgbClr val="000000"/>
                </a:solidFill>
                <a:cs typeface="ＭＳ Ｐゴシック" panose="020B0600070205080204" pitchFamily="50" charset="-128"/>
              </a:rPr>
              <a:t>NW configurable parameter</a:t>
            </a:r>
          </a:p>
          <a:p>
            <a:pPr marL="1257300" lvl="2" indent="-342900">
              <a:spcBef>
                <a:spcPts val="600"/>
              </a:spcBef>
              <a:buFontTx/>
              <a:buChar char="-"/>
            </a:pPr>
            <a:r>
              <a:rPr lang="en-US" altLang="ja-JP" sz="2000" dirty="0" smtClean="0">
                <a:solidFill>
                  <a:srgbClr val="000000"/>
                </a:solidFill>
                <a:cs typeface="ＭＳ Ｐゴシック" panose="020B0600070205080204" pitchFamily="50" charset="-128"/>
              </a:rPr>
              <a:t>K </a:t>
            </a:r>
            <a:r>
              <a:rPr lang="en-US" altLang="ja-JP" sz="2000" dirty="0">
                <a:solidFill>
                  <a:srgbClr val="000000"/>
                </a:solidFill>
                <a:cs typeface="ＭＳ Ｐゴシック" panose="020B0600070205080204" pitchFamily="50" charset="-128"/>
              </a:rPr>
              <a:t>corresponds to the available number of different </a:t>
            </a:r>
            <a:r>
              <a:rPr lang="en-US" altLang="ja-JP" sz="2000" dirty="0" err="1">
                <a:solidFill>
                  <a:srgbClr val="000000"/>
                </a:solidFill>
                <a:cs typeface="ＭＳ Ｐゴシック" panose="020B0600070205080204" pitchFamily="50" charset="-128"/>
              </a:rPr>
              <a:t>Tx</a:t>
            </a:r>
            <a:r>
              <a:rPr lang="en-US" altLang="ja-JP" sz="2000" dirty="0">
                <a:solidFill>
                  <a:srgbClr val="000000"/>
                </a:solidFill>
                <a:cs typeface="ＭＳ Ｐゴシック" panose="020B0600070205080204" pitchFamily="50" charset="-128"/>
              </a:rPr>
              <a:t> beam directions for a given UE if the UE beam correspondence is not available, and K is 1 </a:t>
            </a:r>
            <a:r>
              <a:rPr lang="en-US" altLang="ja-JP" sz="2000" dirty="0" smtClean="0">
                <a:solidFill>
                  <a:srgbClr val="000000"/>
                </a:solidFill>
                <a:cs typeface="ＭＳ Ｐゴシック" panose="020B0600070205080204" pitchFamily="50" charset="-128"/>
              </a:rPr>
              <a:t>otherwise</a:t>
            </a:r>
            <a:endParaRPr lang="en-US" altLang="ja-JP" sz="2000" dirty="0">
              <a:solidFill>
                <a:srgbClr val="000000"/>
              </a:solidFill>
              <a:cs typeface="ＭＳ Ｐゴシック" panose="020B0600070205080204" pitchFamily="50" charset="-128"/>
            </a:endParaRPr>
          </a:p>
          <a:p>
            <a:pPr marL="800100" lvl="1" indent="-342900">
              <a:spcBef>
                <a:spcPts val="600"/>
              </a:spcBef>
              <a:buFont typeface="Calibri" panose="020F0502020204030204" pitchFamily="34" charset="0"/>
              <a:buChar char="◦"/>
            </a:pPr>
            <a:r>
              <a:rPr lang="en-US" altLang="ja-JP" sz="2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Alt 3: Both of Alt1 and Alt2</a:t>
            </a:r>
            <a:endParaRPr lang="en-US" altLang="ja-JP" sz="2000" dirty="0" smtClean="0">
              <a:solidFill>
                <a:srgbClr val="000000"/>
              </a:solidFill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837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433</Words>
  <Application>Microsoft Office PowerPoint</Application>
  <PresentationFormat>画面に合わせる (4:3)</PresentationFormat>
  <Paragraphs>47</Paragraphs>
  <Slides>5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5</vt:i4>
      </vt:variant>
    </vt:vector>
  </HeadingPairs>
  <TitlesOfParts>
    <vt:vector size="17" baseType="lpstr">
      <vt:lpstr>ＭＳ Ｐゴシック</vt:lpstr>
      <vt:lpstr>ＭＳ ゴシック</vt:lpstr>
      <vt:lpstr>ＭＳ 明朝</vt:lpstr>
      <vt:lpstr>SimSun</vt:lpstr>
      <vt:lpstr>Arial</vt:lpstr>
      <vt:lpstr>Calibri</vt:lpstr>
      <vt:lpstr>Courier New</vt:lpstr>
      <vt:lpstr>Symbol</vt:lpstr>
      <vt:lpstr>Times New Roman</vt:lpstr>
      <vt:lpstr>Wingdings</vt:lpstr>
      <vt:lpstr>Office ​​テーマ</vt:lpstr>
      <vt:lpstr>デザインの設定</vt:lpstr>
      <vt:lpstr>WF on Maximum Number of PRACH Transmission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2014-07-29T10:27:40Z</dcterms:created>
  <dcterms:modified xsi:type="dcterms:W3CDTF">2017-08-24T17:19:22Z</dcterms:modified>
</cp:coreProperties>
</file>