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50" r:id="rId2"/>
    <p:sldMasterId id="2147483651" r:id="rId3"/>
  </p:sldMasterIdLst>
  <p:notesMasterIdLst>
    <p:notesMasterId r:id="rId8"/>
  </p:notesMasterIdLst>
  <p:handoutMasterIdLst>
    <p:handoutMasterId r:id="rId9"/>
  </p:handoutMasterIdLst>
  <p:sldIdLst>
    <p:sldId id="374" r:id="rId4"/>
    <p:sldId id="383" r:id="rId5"/>
    <p:sldId id="387" r:id="rId6"/>
    <p:sldId id="392" r:id="rId7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235" autoAdjust="0"/>
    <p:restoredTop sz="50000" autoAdjust="0"/>
  </p:normalViewPr>
  <p:slideViewPr>
    <p:cSldViewPr snapToGrid="0">
      <p:cViewPr>
        <p:scale>
          <a:sx n="80" d="100"/>
          <a:sy n="80" d="100"/>
        </p:scale>
        <p:origin x="-978" y="-72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3362967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608148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2437352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42741089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42741089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4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778532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group-based beam reporting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259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dirty="0" smtClean="0"/>
              <a:t>3GPP TSG RAN WG1 Meeting #90			          R1-1715219</a:t>
            </a:r>
            <a:endParaRPr lang="en-US" altLang="zh-CN" sz="20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000" dirty="0" smtClean="0"/>
              <a:t>Prague, </a:t>
            </a:r>
            <a:r>
              <a:rPr lang="en-US" altLang="zh-CN" sz="2000" dirty="0" err="1" smtClean="0"/>
              <a:t>Czechia</a:t>
            </a:r>
            <a:r>
              <a:rPr lang="en-US" altLang="zh-CN" sz="2000" dirty="0" smtClean="0"/>
              <a:t>, 21st – 25th August 2017</a:t>
            </a:r>
          </a:p>
          <a:p>
            <a:pPr>
              <a:spcBef>
                <a:spcPct val="20000"/>
              </a:spcBef>
              <a:defRPr/>
            </a:pPr>
            <a:endParaRPr lang="en-US" altLang="zh-CN" sz="2000" dirty="0" smtClean="0"/>
          </a:p>
          <a:p>
            <a:r>
              <a:rPr lang="x-none" altLang="zh-CN" sz="2000" dirty="0" smtClean="0"/>
              <a:t>Agenda Item:	6.1.2.2.</a:t>
            </a:r>
            <a:r>
              <a:rPr lang="en-US" altLang="zh-CN" sz="2000" dirty="0" smtClean="0"/>
              <a:t>4</a:t>
            </a:r>
            <a:endParaRPr lang="en-GB" altLang="zh-CN" sz="24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199642"/>
            <a:ext cx="686376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 smtClean="0"/>
              <a:t>ZTE</a:t>
            </a:r>
            <a:r>
              <a:rPr lang="en-US" altLang="it-IT" sz="2400" dirty="0" smtClean="0"/>
              <a:t>, </a:t>
            </a:r>
            <a:r>
              <a:rPr lang="en-US" altLang="zh-CN" sz="2400" dirty="0" smtClean="0"/>
              <a:t>Samsung, NTT DOCOMO, </a:t>
            </a:r>
            <a:r>
              <a:rPr lang="en-US" altLang="zh-CN" sz="2400" dirty="0" err="1" smtClean="0"/>
              <a:t>Huawei</a:t>
            </a:r>
            <a:r>
              <a:rPr lang="en-US" altLang="zh-CN" sz="2400" dirty="0" smtClean="0"/>
              <a:t>, </a:t>
            </a:r>
            <a:r>
              <a:rPr lang="en-US" altLang="zh-CN" sz="2400" dirty="0" err="1" smtClean="0"/>
              <a:t>HiSilicon</a:t>
            </a:r>
            <a:r>
              <a:rPr lang="en-US" altLang="zh-CN" sz="2400" dirty="0" smtClean="0"/>
              <a:t>, </a:t>
            </a:r>
            <a:r>
              <a:rPr lang="en-US" altLang="it-IT" sz="2400" dirty="0" smtClean="0"/>
              <a:t>vivo, Nokia, NSB, </a:t>
            </a:r>
            <a:r>
              <a:rPr lang="en-US" altLang="zh-CN" sz="2400" dirty="0" smtClean="0"/>
              <a:t>ASTRI</a:t>
            </a:r>
            <a:r>
              <a:rPr lang="en-US" altLang="it-IT" sz="2400" dirty="0" smtClean="0"/>
              <a:t>, </a:t>
            </a:r>
            <a:r>
              <a:rPr lang="en-US" altLang="it-IT" sz="2400" dirty="0" err="1" smtClean="0"/>
              <a:t>MediaTek</a:t>
            </a:r>
            <a:r>
              <a:rPr lang="en-US" altLang="it-IT" sz="2400" dirty="0" smtClean="0"/>
              <a:t>, Ericsson, Qualcomm, Intel</a:t>
            </a:r>
            <a:endParaRPr lang="en-US" altLang="it-IT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561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1600" b="0" dirty="0">
                <a:latin typeface="Times New Roman" pitchFamily="18" charset="0"/>
                <a:cs typeface="Times New Roman" pitchFamily="18" charset="0"/>
              </a:rPr>
              <a:t>The following agreements on </a:t>
            </a: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group-based beam reporting been </a:t>
            </a:r>
            <a:r>
              <a:rPr lang="en-US" altLang="zh-CN" sz="1600" b="0" dirty="0">
                <a:latin typeface="Times New Roman" pitchFamily="18" charset="0"/>
                <a:cs typeface="Times New Roman" pitchFamily="18" charset="0"/>
              </a:rPr>
              <a:t>reached:</a:t>
            </a:r>
          </a:p>
          <a:p>
            <a:pPr lvl="2" indent="-342900" algn="just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Alt 1:</a:t>
            </a:r>
            <a:endParaRPr lang="zh-CN" altLang="zh-CN" sz="1600" b="0" i="1" dirty="0" smtClean="0">
              <a:latin typeface="Times New Roman" pitchFamily="18" charset="0"/>
              <a:cs typeface="Times New Roman" pitchFamily="18" charset="0"/>
            </a:endParaRPr>
          </a:p>
          <a:p>
            <a:pPr marL="987425" lvl="1" indent="-530225" algn="just"/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-	UE reports information about TRP </a:t>
            </a:r>
            <a:r>
              <a:rPr lang="en-US" altLang="zh-CN" sz="1600" b="0" i="1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 Beam(s) that can be received using selected UE Rx beam set(s) where a Rx beam set refers to a set of UE Rx beams that are used for receiving a DL signal. </a:t>
            </a:r>
            <a:endParaRPr lang="zh-CN" altLang="zh-CN" sz="1600" b="0" i="1" dirty="0" smtClean="0">
              <a:latin typeface="Times New Roman" pitchFamily="18" charset="0"/>
              <a:cs typeface="Times New Roman" pitchFamily="18" charset="0"/>
            </a:endParaRPr>
          </a:p>
          <a:p>
            <a:pPr marL="1430338" lvl="2" algn="just"/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-	NOTE: Different TRP </a:t>
            </a:r>
            <a:r>
              <a:rPr lang="en-US" altLang="zh-CN" sz="1600" b="0" i="1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 beams reported for the same Rx beam set can be received simultaneously at the UE.</a:t>
            </a:r>
            <a:endParaRPr lang="zh-CN" altLang="zh-CN" sz="1600" b="0" i="1" dirty="0" smtClean="0">
              <a:latin typeface="Times New Roman" pitchFamily="18" charset="0"/>
              <a:cs typeface="Times New Roman" pitchFamily="18" charset="0"/>
            </a:endParaRPr>
          </a:p>
          <a:p>
            <a:pPr marL="1430338" lvl="2" algn="just"/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-	NOTE: Different TRP TX beams reported for different UE Rx beam set may not be possible to be received simultaneously at the UE</a:t>
            </a:r>
            <a:endParaRPr lang="zh-CN" altLang="zh-CN" sz="1600" b="0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         Alt 2:</a:t>
            </a:r>
            <a:endParaRPr lang="zh-CN" altLang="zh-CN" sz="1600" b="0" i="1" dirty="0" smtClean="0">
              <a:latin typeface="Times New Roman" pitchFamily="18" charset="0"/>
              <a:cs typeface="Times New Roman" pitchFamily="18" charset="0"/>
            </a:endParaRPr>
          </a:p>
          <a:p>
            <a:pPr marL="900113" lvl="1" indent="-442913" algn="just"/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-	UE reports information about TRP </a:t>
            </a:r>
            <a:r>
              <a:rPr lang="en-US" altLang="zh-CN" sz="1600" b="0" i="1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 Beam(s) per UE antenna group basis where UE antenna group refers to receive UE antenna panel or </a:t>
            </a:r>
            <a:r>
              <a:rPr lang="en-US" altLang="zh-CN" sz="1600" b="0" i="1" dirty="0" err="1" smtClean="0">
                <a:latin typeface="Times New Roman" pitchFamily="18" charset="0"/>
                <a:cs typeface="Times New Roman" pitchFamily="18" charset="0"/>
              </a:rPr>
              <a:t>subarray</a:t>
            </a: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zh-CN" altLang="zh-CN" sz="1600" b="0" i="1" dirty="0" smtClean="0">
              <a:latin typeface="Times New Roman" pitchFamily="18" charset="0"/>
              <a:cs typeface="Times New Roman" pitchFamily="18" charset="0"/>
            </a:endParaRPr>
          </a:p>
          <a:p>
            <a:pPr marL="1430338" lvl="2" algn="just"/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-	NOTE: Different TX beams reported for different antenna groups can be received simultaneously at the UE.</a:t>
            </a:r>
            <a:endParaRPr lang="zh-CN" altLang="zh-CN" sz="1600" b="0" i="1" dirty="0" smtClean="0">
              <a:latin typeface="Times New Roman" pitchFamily="18" charset="0"/>
              <a:cs typeface="Times New Roman" pitchFamily="18" charset="0"/>
            </a:endParaRPr>
          </a:p>
          <a:p>
            <a:pPr marL="1430338" lvl="2" indent="457200" algn="just">
              <a:buFontTx/>
              <a:buChar char="-"/>
            </a:pPr>
            <a:r>
              <a:rPr lang="en-US" altLang="zh-CN" sz="1600" b="0" i="1" dirty="0" smtClean="0">
                <a:latin typeface="Times New Roman" pitchFamily="18" charset="0"/>
                <a:cs typeface="Times New Roman" pitchFamily="18" charset="0"/>
              </a:rPr>
              <a:t>NOTE: Different TX beams reported for the same UE antenna group may not be possible to be received simultaneously at the UE</a:t>
            </a:r>
            <a:endParaRPr lang="zh-CN" altLang="zh-CN" b="0" i="1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665501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561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The following agreements on details of group-based beam reporting have been reached:</a:t>
            </a:r>
          </a:p>
          <a:p>
            <a:pPr lvl="1" indent="-342900" algn="just" eaLnBrk="1" hangingPunct="1"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NR supports the following beam reporting considering </a:t>
            </a: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 groups where </a:t>
            </a: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&gt;=1 and each </a:t>
            </a: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group</a:t>
            </a: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 refers to a Rx beam set (Alt1) or a UE antenna group (Alt2) depending on which alternative is adopted. </a:t>
            </a: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For each group </a:t>
            </a: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, UE reports at least the following information: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Information indicating group at least for some cases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FFS: condition(s) to omit this parameter e.g. when L=1 or </a:t>
            </a:r>
            <a:r>
              <a:rPr lang="en-US" altLang="zh-CN" sz="1400" b="0" i="1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sz="1400" b="0" i="1" baseline="-25000" dirty="0" err="1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=1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Measurement quantities for </a:t>
            </a:r>
            <a:r>
              <a:rPr lang="en-US" altLang="zh-CN" sz="1400" b="0" i="1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sz="1400" b="0" i="1" baseline="-25000" dirty="0" err="1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 beam (s)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Support L1 RSRP and CSI report (when CSI-RS is for CSI acquisition)</a:t>
            </a:r>
          </a:p>
          <a:p>
            <a:pPr lvl="4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FFS: the details of RSRP/CSI derivation and content</a:t>
            </a:r>
          </a:p>
          <a:p>
            <a:pPr lvl="4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FFS: Other reporting contents, e.g., RSRQ  </a:t>
            </a:r>
          </a:p>
          <a:p>
            <a:pPr lvl="4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FFS: Configurability between L1 RSRP and CSI report</a:t>
            </a:r>
          </a:p>
          <a:p>
            <a:pPr lvl="4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FFS: whether or not to support differential L1 RSRP feedback</a:t>
            </a:r>
          </a:p>
          <a:p>
            <a:pPr lvl="4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FFS: How to select </a:t>
            </a:r>
            <a:r>
              <a:rPr lang="en-US" altLang="zh-CN" sz="1400" b="0" i="1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sz="1400" b="0" i="1" baseline="-25000" dirty="0" err="1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 beam(s)</a:t>
            </a: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1400" b="0" i="1" dirty="0" err="1" smtClean="0">
                <a:latin typeface="Times New Roman" pitchFamily="18" charset="0"/>
                <a:cs typeface="Times New Roman" pitchFamily="18" charset="0"/>
              </a:rPr>
              <a:t>e.g</a:t>
            </a: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 max </a:t>
            </a:r>
            <a:r>
              <a:rPr lang="en-US" altLang="zh-CN" sz="1400" b="0" i="1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sz="1400" b="0" i="1" baseline="-25000" dirty="0" err="1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altLang="zh-CN" sz="1400" b="0" i="1" dirty="0" smtClean="0">
                <a:latin typeface="Times New Roman" pitchFamily="18" charset="0"/>
                <a:cs typeface="Times New Roman" pitchFamily="18" charset="0"/>
              </a:rPr>
              <a:t> beams in terms of received power being above a certain threshold or in terms of correlation less than a certain threshold</a:t>
            </a:r>
            <a:endParaRPr lang="en-US" altLang="zh-CN" sz="14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Information indicating </a:t>
            </a:r>
            <a:r>
              <a:rPr lang="en-US" altLang="zh-CN" sz="1400" b="0" i="1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sz="1400" b="0" i="1" baseline="-25000" dirty="0" err="1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 DL </a:t>
            </a:r>
            <a:r>
              <a:rPr lang="en-US" altLang="zh-CN" sz="1400" b="0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 beam(s) when applicable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FFS: the details on this information, e.g., CSI-RS resource IDs, antenna port index, a combination of antenna port index and a time index, sequence index, beam selection rules for assisting rank selection for MIMO </a:t>
            </a:r>
            <a:r>
              <a:rPr lang="en-US" altLang="zh-CN" sz="1400" b="0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, etc.</a:t>
            </a:r>
          </a:p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This group based beam reporting is configurable per UE basis.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This group based beam reporting can be turned off per UE basis e.g. when L=1 or </a:t>
            </a:r>
            <a:r>
              <a:rPr lang="en-US" altLang="zh-CN" sz="1400" b="0" i="1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sz="1400" b="0" i="1" baseline="-25000" dirty="0" err="1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=1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NOTE: No group identifier is reported when it is turned off 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FFS: how L is determined. e.g. by network configuration or UE selection or UE capability e.g. how many beams can be received simultaneously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FFS: how is configured using the CSI framework to support multi-panel or multi-TRP transmission</a:t>
            </a:r>
            <a:endParaRPr lang="zh-CN" altLang="zh-CN" sz="14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600"/>
              </a:spcBef>
              <a:spcAft>
                <a:spcPts val="600"/>
              </a:spcAft>
              <a:buFont typeface="Arial" charset="0"/>
              <a:buChar char="•"/>
              <a:defRPr/>
            </a:pP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665501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5787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Support the following for group based beam reporting, if group based beam reporting is configured: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In a beam reporting instance, a UE can be configured to report N different </a:t>
            </a:r>
            <a:r>
              <a:rPr lang="en-US" altLang="zh-CN" b="0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 beams that can be received simultaneously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Note: UE may report  N or fewer beams in a given reporting instance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N is configured by the </a:t>
            </a:r>
            <a:r>
              <a:rPr lang="en-US" altLang="zh-CN" b="0" dirty="0" err="1" smtClean="0">
                <a:latin typeface="Times New Roman" pitchFamily="18" charset="0"/>
                <a:cs typeface="Times New Roman" pitchFamily="18" charset="0"/>
              </a:rPr>
              <a:t>gNB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 where N&lt;= </a:t>
            </a:r>
            <a:r>
              <a:rPr lang="en-US" altLang="zh-CN" b="0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b="0" baseline="-25000" dirty="0" err="1" smtClean="0">
                <a:latin typeface="Times New Roman" pitchFamily="18" charset="0"/>
                <a:cs typeface="Times New Roman" pitchFamily="18" charset="0"/>
              </a:rPr>
              <a:t>max</a:t>
            </a: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4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b="0" baseline="-25000" dirty="0" err="1" smtClean="0">
                <a:latin typeface="Times New Roman" pitchFamily="18" charset="0"/>
                <a:cs typeface="Times New Roman" pitchFamily="18" charset="0"/>
              </a:rPr>
              <a:t>max</a:t>
            </a:r>
            <a:r>
              <a:rPr lang="en-US" altLang="zh-CN" b="0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 depends on UE capability</a:t>
            </a:r>
          </a:p>
          <a:p>
            <a:pPr lvl="5" indent="-342900" algn="just"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FFS:  how to define the UE capability</a:t>
            </a:r>
          </a:p>
          <a:p>
            <a:pPr lvl="5" indent="-342900" algn="just"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N =2 is supported. Further study {4,8}</a:t>
            </a:r>
          </a:p>
          <a:p>
            <a:pPr lvl="4" indent="-342900" algn="just"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Notes: Information indicating group is not required to be reported in Rel-15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Note: 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For the perspective of Alt-1, the UE reports one group with N </a:t>
            </a:r>
            <a:r>
              <a:rPr lang="en-US" altLang="zh-CN" b="0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 beams.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For the perspective of Alt-2, the UE reports N group with one </a:t>
            </a:r>
            <a:r>
              <a:rPr lang="en-US" altLang="zh-CN" b="0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 beam per each group.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defRPr/>
            </a:pPr>
            <a:endParaRPr lang="en-US" altLang="zh-CN" sz="2400" b="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17592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28192</TotalTime>
  <Words>513</Words>
  <Application>Microsoft Office PowerPoint</Application>
  <PresentationFormat>全屏显示(4:3)</PresentationFormat>
  <Paragraphs>54</Paragraphs>
  <Slides>4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FinalPowerpoint</vt:lpstr>
      <vt:lpstr>Custom Design</vt:lpstr>
      <vt:lpstr>1_Custom Design</vt:lpstr>
      <vt:lpstr>WF on group-based beam reporting</vt:lpstr>
      <vt:lpstr>Background</vt:lpstr>
      <vt:lpstr>Background</vt:lpstr>
      <vt:lpstr>Proposal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GAO Bo</cp:lastModifiedBy>
  <cp:revision>2402</cp:revision>
  <dcterms:created xsi:type="dcterms:W3CDTF">2007-12-19T20:51:45Z</dcterms:created>
  <dcterms:modified xsi:type="dcterms:W3CDTF">2017-08-24T16:06:35Z</dcterms:modified>
</cp:coreProperties>
</file>