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80" r:id="rId3"/>
    <p:sldId id="289" r:id="rId4"/>
    <p:sldId id="288"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964" autoAdjust="0"/>
  </p:normalViewPr>
  <p:slideViewPr>
    <p:cSldViewPr>
      <p:cViewPr varScale="1">
        <p:scale>
          <a:sx n="63" d="100"/>
          <a:sy n="63" d="100"/>
        </p:scale>
        <p:origin x="1596" y="66"/>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pPr/>
              <a:t>8/24/2017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pPr/>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47DDCF-4688-419C-BD92-0BA4A0461CA0}" type="slidenum">
              <a:rPr lang="en-US" smtClean="0"/>
              <a:pPr/>
              <a:t>4</a:t>
            </a:fld>
            <a:endParaRPr lang="en-US"/>
          </a:p>
        </p:txBody>
      </p:sp>
    </p:spTree>
    <p:extLst>
      <p:ext uri="{BB962C8B-B14F-4D97-AF65-F5344CB8AC3E}">
        <p14:creationId xmlns:p14="http://schemas.microsoft.com/office/powerpoint/2010/main" val="1600852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pPr/>
              <a:t>8/24/2017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pPr/>
              <a:t>8/24/2017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pPr/>
              <a:t>8/24/2017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pPr/>
              <a:t>8/24/2017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8/24/2017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8/24/2017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pPr/>
              <a:t>8/24/2017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pPr/>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en-US" altLang="zh-CN" sz="2400" b="1" dirty="0"/>
              <a:t>3GPP TSG RAN WG1 Meeting #</a:t>
            </a:r>
            <a:r>
              <a:rPr lang="en-US" altLang="zh-CN" sz="2400" b="1" dirty="0" smtClean="0"/>
              <a:t>90        </a:t>
            </a:r>
            <a:r>
              <a:rPr lang="en-US" sz="2400" b="1" dirty="0" smtClean="0"/>
              <a:t> 		   R1-1715208</a:t>
            </a:r>
          </a:p>
          <a:p>
            <a:r>
              <a:rPr lang="en-US" altLang="zh-CN" sz="2400" b="1" dirty="0" smtClean="0"/>
              <a:t>Prague</a:t>
            </a:r>
            <a:r>
              <a:rPr lang="en-US" altLang="zh-CN" sz="2400" b="1" dirty="0"/>
              <a:t>, Czech Republic, 21-25 August 2017</a:t>
            </a:r>
            <a:endParaRPr lang="en-US" sz="2400" b="1" dirty="0"/>
          </a:p>
          <a:p>
            <a:r>
              <a:rPr kumimoji="1" lang="en-US" altLang="ja-JP" sz="2400" b="1" dirty="0" smtClean="0"/>
              <a:t>Agenda item: </a:t>
            </a:r>
            <a:r>
              <a:rPr lang="en-US" altLang="zh-CN" sz="2400" b="1" dirty="0" smtClean="0"/>
              <a:t>6.1.1.5.3</a:t>
            </a:r>
            <a:endParaRPr kumimoji="1" lang="ja-JP" altLang="en-US" sz="2400" b="1" dirty="0"/>
          </a:p>
        </p:txBody>
      </p:sp>
      <p:sp>
        <p:nvSpPr>
          <p:cNvPr id="2" name="TextBox 1"/>
          <p:cNvSpPr txBox="1"/>
          <p:nvPr/>
        </p:nvSpPr>
        <p:spPr>
          <a:xfrm>
            <a:off x="381000" y="2416314"/>
            <a:ext cx="8382000" cy="1323439"/>
          </a:xfrm>
          <a:prstGeom prst="rect">
            <a:avLst/>
          </a:prstGeom>
          <a:noFill/>
        </p:spPr>
        <p:txBody>
          <a:bodyPr wrap="square" rtlCol="0">
            <a:spAutoFit/>
          </a:bodyPr>
          <a:lstStyle/>
          <a:p>
            <a:pPr algn="ctr"/>
            <a:r>
              <a:rPr lang="en-US" altLang="zh-CN" sz="4000" dirty="0"/>
              <a:t>WF on radio link monitoring and beam failure recovery</a:t>
            </a:r>
            <a:endParaRPr lang="en-US" sz="4000" dirty="0"/>
          </a:p>
        </p:txBody>
      </p:sp>
      <p:sp>
        <p:nvSpPr>
          <p:cNvPr id="3" name="TextBox 2"/>
          <p:cNvSpPr txBox="1"/>
          <p:nvPr/>
        </p:nvSpPr>
        <p:spPr>
          <a:xfrm>
            <a:off x="228600" y="3733800"/>
            <a:ext cx="8686800" cy="523220"/>
          </a:xfrm>
          <a:prstGeom prst="rect">
            <a:avLst/>
          </a:prstGeom>
          <a:noFill/>
        </p:spPr>
        <p:txBody>
          <a:bodyPr wrap="square" rtlCol="0">
            <a:spAutoFit/>
          </a:bodyPr>
          <a:lstStyle/>
          <a:p>
            <a:pPr algn="ctr"/>
            <a:r>
              <a:rPr lang="en-US" sz="2800" dirty="0" smtClean="0"/>
              <a:t>Huawei, HiSilicon, Qualcomm, </a:t>
            </a:r>
            <a:r>
              <a:rPr lang="en-US" altLang="zh-CN" sz="2800" dirty="0"/>
              <a:t>ATT, </a:t>
            </a:r>
            <a:r>
              <a:rPr lang="en-US" sz="2800" dirty="0" smtClean="0"/>
              <a:t>MediaTek, CATT, […]</a:t>
            </a:r>
            <a:endParaRPr lang="en-US" sz="2800" dirty="0"/>
          </a:p>
        </p:txBody>
      </p:sp>
    </p:spTree>
    <p:extLst>
      <p:ext uri="{BB962C8B-B14F-4D97-AF65-F5344CB8AC3E}">
        <p14:creationId xmlns:p14="http://schemas.microsoft.com/office/powerpoint/2010/main" val="10578119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Background(1)</a:t>
            </a:r>
            <a:endParaRPr lang="zh-CN" altLang="en-US" dirty="0"/>
          </a:p>
        </p:txBody>
      </p:sp>
      <p:sp>
        <p:nvSpPr>
          <p:cNvPr id="3" name="内容占位符 2"/>
          <p:cNvSpPr>
            <a:spLocks noGrp="1"/>
          </p:cNvSpPr>
          <p:nvPr>
            <p:ph idx="1"/>
          </p:nvPr>
        </p:nvSpPr>
        <p:spPr>
          <a:xfrm>
            <a:off x="457200" y="1295400"/>
            <a:ext cx="8458200" cy="5334000"/>
          </a:xfrm>
        </p:spPr>
        <p:txBody>
          <a:bodyPr>
            <a:noAutofit/>
          </a:bodyPr>
          <a:lstStyle/>
          <a:p>
            <a:r>
              <a:rPr lang="en-US" sz="2400" dirty="0"/>
              <a:t>F</a:t>
            </a:r>
            <a:r>
              <a:rPr lang="en-US" sz="2400" dirty="0" smtClean="0"/>
              <a:t>ollowing agreements </a:t>
            </a:r>
            <a:r>
              <a:rPr lang="en-US" altLang="zh-CN" sz="2400" dirty="0" smtClean="0"/>
              <a:t>on </a:t>
            </a:r>
            <a:r>
              <a:rPr lang="en-US" altLang="zh-CN" sz="2400" dirty="0"/>
              <a:t>RLF and RLM </a:t>
            </a:r>
            <a:r>
              <a:rPr lang="en-US" altLang="zh-CN" sz="2400" dirty="0" smtClean="0"/>
              <a:t>in NR </a:t>
            </a:r>
            <a:r>
              <a:rPr lang="en-US" altLang="zh-CN" sz="2400" dirty="0"/>
              <a:t>were achieved </a:t>
            </a:r>
            <a:r>
              <a:rPr lang="en-US" sz="2400" dirty="0" smtClean="0"/>
              <a:t>in RAN1 #NR </a:t>
            </a:r>
            <a:r>
              <a:rPr lang="en-US" sz="2400" dirty="0" err="1" smtClean="0"/>
              <a:t>Adhoc</a:t>
            </a:r>
            <a:r>
              <a:rPr lang="en-US" sz="2400" dirty="0" smtClean="0"/>
              <a:t> 2: </a:t>
            </a:r>
          </a:p>
          <a:p>
            <a:pPr marL="342900" lvl="1" indent="-342900">
              <a:lnSpc>
                <a:spcPct val="80000"/>
              </a:lnSpc>
              <a:buFont typeface="Arial" panose="020B0604020202020204" pitchFamily="34" charset="0"/>
              <a:buChar char="•"/>
            </a:pPr>
            <a:r>
              <a:rPr lang="en-US" sz="2400" b="1" u="sng" dirty="0"/>
              <a:t>Agreements:</a:t>
            </a:r>
          </a:p>
          <a:p>
            <a:pPr marL="742950" lvl="2" indent="-342900">
              <a:lnSpc>
                <a:spcPct val="80000"/>
              </a:lnSpc>
            </a:pPr>
            <a:r>
              <a:rPr lang="en-US" altLang="zh-CN" sz="2000" dirty="0"/>
              <a:t>Both CSI-RS based RLM and SS block based RLM are supported</a:t>
            </a:r>
            <a:endParaRPr lang="zh-CN" altLang="zh-CN" sz="2000" dirty="0"/>
          </a:p>
          <a:p>
            <a:pPr lvl="2"/>
            <a:r>
              <a:rPr lang="en-US" altLang="zh-CN" sz="1800" i="1" dirty="0"/>
              <a:t>FFS: whether or not only a single type of RS is configured to UE for RLM at a time</a:t>
            </a:r>
            <a:endParaRPr lang="zh-CN" altLang="zh-CN" sz="1800" dirty="0"/>
          </a:p>
          <a:p>
            <a:pPr marL="742950" lvl="2" indent="-342900">
              <a:lnSpc>
                <a:spcPct val="80000"/>
              </a:lnSpc>
            </a:pPr>
            <a:r>
              <a:rPr lang="en-US" altLang="zh-CN" sz="2000" dirty="0"/>
              <a:t>NR should strive to provide aperiodic indication(s) based on beam failure recovery procedure to assist radio link failure (RLF) procedure, if same RS is used for beam failure recovery and RLM procedures. </a:t>
            </a:r>
            <a:endParaRPr lang="zh-CN" altLang="zh-CN" sz="2000" dirty="0"/>
          </a:p>
          <a:p>
            <a:pPr lvl="2"/>
            <a:r>
              <a:rPr lang="en-US" altLang="zh-CN" sz="1800" i="1" dirty="0"/>
              <a:t>Example 1: aperiodic indication(s) based on beam failure recovery procedure can reset/stop T310</a:t>
            </a:r>
            <a:endParaRPr lang="zh-CN" altLang="zh-CN" sz="1800" i="1" dirty="0"/>
          </a:p>
          <a:p>
            <a:pPr lvl="3"/>
            <a:r>
              <a:rPr lang="en-US" altLang="zh-CN" sz="1800" i="1" dirty="0"/>
              <a:t>RAN2 can decide specific procedure</a:t>
            </a:r>
            <a:endParaRPr lang="zh-CN" altLang="zh-CN" sz="1800" dirty="0"/>
          </a:p>
          <a:p>
            <a:pPr lvl="2"/>
            <a:r>
              <a:rPr lang="en-US" altLang="zh-CN" sz="1800" i="1" dirty="0"/>
              <a:t>Example 2: aperiodic indication(s) based on failure of beam recovery procedure</a:t>
            </a:r>
            <a:endParaRPr lang="zh-CN" altLang="zh-CN" sz="1800" i="1" dirty="0"/>
          </a:p>
          <a:p>
            <a:pPr lvl="3"/>
            <a:r>
              <a:rPr lang="en-US" altLang="zh-CN" sz="1800" i="1" dirty="0"/>
              <a:t>How to use aperiodic indication can be decided in RAN2</a:t>
            </a:r>
            <a:endParaRPr lang="zh-CN" altLang="zh-CN" sz="1800" dirty="0"/>
          </a:p>
          <a:p>
            <a:pPr lvl="2"/>
            <a:r>
              <a:rPr lang="en-US" altLang="zh-CN" sz="1800" i="1" dirty="0"/>
              <a:t>FFS: aperiodic indication(s) based on beam failure recovery procedure to assist RLF procedure if different RS is used</a:t>
            </a:r>
            <a:endParaRPr lang="zh-CN" altLang="zh-CN" sz="1800" i="1" dirty="0"/>
          </a:p>
        </p:txBody>
      </p:sp>
    </p:spTree>
    <p:extLst>
      <p:ext uri="{BB962C8B-B14F-4D97-AF65-F5344CB8AC3E}">
        <p14:creationId xmlns:p14="http://schemas.microsoft.com/office/powerpoint/2010/main" val="3268600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Background(2)</a:t>
            </a:r>
            <a:endParaRPr lang="zh-CN" altLang="en-US" dirty="0"/>
          </a:p>
        </p:txBody>
      </p:sp>
      <p:sp>
        <p:nvSpPr>
          <p:cNvPr id="3" name="内容占位符 2"/>
          <p:cNvSpPr>
            <a:spLocks noGrp="1"/>
          </p:cNvSpPr>
          <p:nvPr>
            <p:ph idx="1"/>
          </p:nvPr>
        </p:nvSpPr>
        <p:spPr>
          <a:xfrm>
            <a:off x="457200" y="1295400"/>
            <a:ext cx="8458200" cy="5334000"/>
          </a:xfrm>
        </p:spPr>
        <p:txBody>
          <a:bodyPr>
            <a:noAutofit/>
          </a:bodyPr>
          <a:lstStyle/>
          <a:p>
            <a:r>
              <a:rPr lang="en-US" altLang="zh-CN" sz="2400" dirty="0"/>
              <a:t>Following agreements on beam </a:t>
            </a:r>
            <a:r>
              <a:rPr lang="en-US" altLang="zh-CN" sz="2400" dirty="0" smtClean="0"/>
              <a:t>management were </a:t>
            </a:r>
            <a:r>
              <a:rPr lang="en-US" altLang="zh-CN" sz="2400" dirty="0"/>
              <a:t>achieved in RAN1 #NR </a:t>
            </a:r>
            <a:r>
              <a:rPr lang="en-US" altLang="zh-CN" sz="2400" dirty="0" err="1"/>
              <a:t>Adhoc</a:t>
            </a:r>
            <a:r>
              <a:rPr lang="en-US" altLang="zh-CN" sz="2400" dirty="0"/>
              <a:t> 2: </a:t>
            </a:r>
          </a:p>
          <a:p>
            <a:r>
              <a:rPr lang="en-US" altLang="zh-CN" sz="2400" b="1" u="sng" dirty="0"/>
              <a:t>Agreements:</a:t>
            </a:r>
          </a:p>
          <a:p>
            <a:pPr lvl="0"/>
            <a:r>
              <a:rPr lang="en-GB" altLang="zh-CN" sz="2400" dirty="0" smtClean="0"/>
              <a:t>In </a:t>
            </a:r>
            <a:r>
              <a:rPr lang="en-GB" altLang="zh-CN" sz="2400" dirty="0"/>
              <a:t>case of unsuccessful recovery from beam failure, UE sends an indication to higher layers, and refrains from further beam failure recovery</a:t>
            </a:r>
            <a:endParaRPr lang="zh-CN" altLang="zh-CN" sz="2400" dirty="0"/>
          </a:p>
          <a:p>
            <a:pPr lvl="2"/>
            <a:r>
              <a:rPr lang="en-GB" altLang="zh-CN" sz="2000" dirty="0"/>
              <a:t>Relationship between RLF and unsuccessful beam failure recovery indication (if any) e.g. whether beam failure recovery procedure influences or is influenced by the RLF event</a:t>
            </a:r>
            <a:endParaRPr lang="zh-CN" altLang="zh-CN" sz="2000" dirty="0"/>
          </a:p>
          <a:p>
            <a:pPr lvl="2"/>
            <a:r>
              <a:rPr lang="en-GB" altLang="zh-CN" sz="2000" dirty="0"/>
              <a:t>Send LS to inform RAN2 – to be done next </a:t>
            </a:r>
            <a:r>
              <a:rPr lang="en-GB" altLang="zh-CN" sz="2000" dirty="0" smtClean="0"/>
              <a:t>meeting</a:t>
            </a:r>
            <a:endParaRPr lang="zh-CN" altLang="zh-CN" sz="2000" dirty="0"/>
          </a:p>
        </p:txBody>
      </p:sp>
    </p:spTree>
    <p:extLst>
      <p:ext uri="{BB962C8B-B14F-4D97-AF65-F5344CB8AC3E}">
        <p14:creationId xmlns:p14="http://schemas.microsoft.com/office/powerpoint/2010/main" val="16291342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Proposal </a:t>
            </a:r>
            <a:endParaRPr lang="en-US" dirty="0"/>
          </a:p>
        </p:txBody>
      </p:sp>
      <p:sp>
        <p:nvSpPr>
          <p:cNvPr id="3" name="Content Placeholder 2"/>
          <p:cNvSpPr>
            <a:spLocks noGrp="1"/>
          </p:cNvSpPr>
          <p:nvPr>
            <p:ph idx="1"/>
          </p:nvPr>
        </p:nvSpPr>
        <p:spPr>
          <a:xfrm>
            <a:off x="152400" y="1524000"/>
            <a:ext cx="8839200" cy="4114800"/>
          </a:xfrm>
        </p:spPr>
        <p:txBody>
          <a:bodyPr>
            <a:noAutofit/>
          </a:bodyPr>
          <a:lstStyle/>
          <a:p>
            <a:pPr>
              <a:lnSpc>
                <a:spcPct val="80000"/>
              </a:lnSpc>
            </a:pPr>
            <a:r>
              <a:rPr lang="x-none" altLang="zh-CN" sz="2800" dirty="0" smtClean="0"/>
              <a:t>NR </a:t>
            </a:r>
            <a:r>
              <a:rPr lang="x-none" altLang="zh-CN" sz="2800" dirty="0"/>
              <a:t>should support UE to send aperiodic indications from </a:t>
            </a:r>
            <a:r>
              <a:rPr lang="en-US" altLang="zh-CN" sz="2800" dirty="0"/>
              <a:t>success of </a:t>
            </a:r>
            <a:r>
              <a:rPr lang="x-none" altLang="zh-CN" sz="2800" dirty="0"/>
              <a:t>beam recovery procedure to </a:t>
            </a:r>
            <a:r>
              <a:rPr lang="en-US" altLang="zh-CN" sz="2800" dirty="0" smtClean="0"/>
              <a:t>higher layer for RLM.</a:t>
            </a:r>
          </a:p>
          <a:p>
            <a:pPr lvl="1">
              <a:lnSpc>
                <a:spcPct val="80000"/>
              </a:lnSpc>
            </a:pPr>
            <a:r>
              <a:rPr lang="en-US" altLang="zh-CN" sz="2400" i="1" dirty="0"/>
              <a:t>RAN2 can decide specific </a:t>
            </a:r>
            <a:r>
              <a:rPr lang="en-US" altLang="zh-CN" sz="2400" i="1" dirty="0" smtClean="0"/>
              <a:t>procedure for RLM.</a:t>
            </a:r>
            <a:endParaRPr lang="en-US" altLang="zh-CN" sz="2400" dirty="0"/>
          </a:p>
        </p:txBody>
      </p:sp>
    </p:spTree>
    <p:extLst>
      <p:ext uri="{BB962C8B-B14F-4D97-AF65-F5344CB8AC3E}">
        <p14:creationId xmlns:p14="http://schemas.microsoft.com/office/powerpoint/2010/main" val="4379259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5921</TotalTime>
  <Words>292</Words>
  <Application>Microsoft Office PowerPoint</Application>
  <PresentationFormat>全屏显示(4:3)</PresentationFormat>
  <Paragraphs>26</Paragraphs>
  <Slides>4</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ＭＳ Ｐゴシック</vt:lpstr>
      <vt:lpstr>宋体</vt:lpstr>
      <vt:lpstr>Arial</vt:lpstr>
      <vt:lpstr>Calibri</vt:lpstr>
      <vt:lpstr>Office Theme</vt:lpstr>
      <vt:lpstr>PowerPoint 演示文稿</vt:lpstr>
      <vt:lpstr>Background(1)</vt:lpstr>
      <vt:lpstr>Background(2)</vt:lpstr>
      <vt:lpstr>Proposal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Rel.14 eFD-MIMO WID Progress Plan</dc:title>
  <dc:creator>Eko Onggosanusi</dc:creator>
  <cp:keywords>CTPClassification=CTP_PUBLIC:VisualMarkings=</cp:keywords>
  <cp:lastModifiedBy>Luojun (Rossi)</cp:lastModifiedBy>
  <cp:revision>782</cp:revision>
  <dcterms:created xsi:type="dcterms:W3CDTF">2016-03-24T01:14:08Z</dcterms:created>
  <dcterms:modified xsi:type="dcterms:W3CDTF">2017-08-24T15:01:53Z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868a7f80-b3a3-49dc-80fd-b45017cf4999</vt:lpwstr>
  </property>
  <property fmtid="{D5CDD505-2E9C-101B-9397-08002B2CF9AE}" pid="3" name="CTP_TimeStamp">
    <vt:lpwstr>2016-04-14 11:16:18Z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2015_ms_pID_725343">
    <vt:lpwstr>(3)onX8jmi6t4BEnI93Ab/YbV8JqkkkMWGL/iX8ofoBPgcye/BsS/LlbWBdIRG+Xwbia72u3H/w
+FTBYezc3PQaIvSsFC0oJjqmI1pvVcuknewjtoCCEQ8ofUDa86TIDovmPuTA3NlWsDxRP9u3
BLEhUfRItgJmoTnB7FjDEtM7hfwDRGxUWr0rKkuk63T8eflsdzN/bO9UDMkNJX4Cu9I+c0ss
UWcwnhj4tkoNUZeo2i</vt:lpwstr>
  </property>
  <property fmtid="{D5CDD505-2E9C-101B-9397-08002B2CF9AE}" pid="9" name="_2015_ms_pID_7253431">
    <vt:lpwstr>ajgxaeRH4IjanAJnfBxfsgsJiwLAkpT7mHxmHgbWHcGlCh4K5bXV8n
ik1sQyj25bBfHhNvC0JFVTdusuopeXwdkfHs+jeiHtBHxVLVljebjWGP5LCc9hmeCPCnzPxU
HeZ0Kmpx36oOZcVs9OJfW1vq3hgMrTtyxwosSRcNQHEU48p8rhrFi1FvIf1l7ME/UDyUhbGz
MI2p4bhDZbxOORYxzTwafq43aiH124LOPQiY</vt:lpwstr>
  </property>
  <property fmtid="{D5CDD505-2E9C-101B-9397-08002B2CF9AE}" pid="10" name="_2015_ms_pID_7253432">
    <vt:lpwstr>6IdWzlv1XszwY8pEedclt5Uou4gbG48wzGh4
54UhORvkTML3JURzUxl4bbE1Tm6VMg==</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1498284084</vt:lpwstr>
  </property>
</Properties>
</file>