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90" r:id="rId3"/>
    <p:sldId id="292" r:id="rId4"/>
    <p:sldId id="291" r:id="rId5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0"/>
            <p14:sldId id="292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ko Onggosanusi" initials="EO" lastIdx="2" clrIdx="0"/>
  <p:cmAuthor id="1" name="Sebastian Faxér" initials="SF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FABB00"/>
    <a:srgbClr val="3333FF"/>
    <a:srgbClr val="00A9D4"/>
    <a:srgbClr val="9FB7D3"/>
    <a:srgbClr val="8BC5FF"/>
    <a:srgbClr val="99CCFF"/>
    <a:srgbClr val="6A8FBF"/>
    <a:srgbClr val="007B78"/>
    <a:srgbClr val="89BA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49" autoAdjust="0"/>
    <p:restoredTop sz="95270" autoAdjust="0"/>
  </p:normalViewPr>
  <p:slideViewPr>
    <p:cSldViewPr snapToGrid="0" snapToObjects="1">
      <p:cViewPr varScale="1">
        <p:scale>
          <a:sx n="80" d="100"/>
          <a:sy n="80" d="100"/>
        </p:scale>
        <p:origin x="762" y="8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920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992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949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365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701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702644" y="3707057"/>
            <a:ext cx="10693124" cy="2277284"/>
          </a:xfrm>
        </p:spPr>
        <p:txBody>
          <a:bodyPr anchor="ctr" anchorCtr="0"/>
          <a:lstStyle/>
          <a:p>
            <a:pPr algn="ctr">
              <a:lnSpc>
                <a:spcPct val="100000"/>
              </a:lnSpc>
            </a:pPr>
            <a:r>
              <a:rPr lang="en-US" sz="2400" dirty="0"/>
              <a:t>Nokia, Nokia Shanghai Bell, Samsung, Ericsson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65314" y="2208095"/>
            <a:ext cx="9427987" cy="1465548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kumimoji="1" lang="en-US" altLang="ja-JP" sz="4400" dirty="0"/>
              <a:t>WF on Reduced PMI Payload in Type II Codebook</a:t>
            </a:r>
            <a:endParaRPr lang="en-US" sz="4400" dirty="0"/>
          </a:p>
        </p:txBody>
      </p:sp>
      <p:sp>
        <p:nvSpPr>
          <p:cNvPr id="5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GB" sz="2400" b="1" dirty="0"/>
              <a:t>3GPP TSG-RAN WG1#90						R1-</a:t>
            </a:r>
            <a:r>
              <a:rPr lang="en-US" sz="2400" b="1" dirty="0"/>
              <a:t>1715002</a:t>
            </a:r>
            <a:endParaRPr lang="en-GB" sz="24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GB" sz="2400" b="1" dirty="0"/>
              <a:t>Prague, Czech Republic, 21</a:t>
            </a:r>
            <a:r>
              <a:rPr lang="en-GB" sz="2400" b="1" baseline="30000" dirty="0"/>
              <a:t>st</a:t>
            </a:r>
            <a:r>
              <a:rPr lang="en-GB" sz="2400" b="1" dirty="0"/>
              <a:t> – 25</a:t>
            </a:r>
            <a:r>
              <a:rPr lang="en-GB" sz="2400" b="1" baseline="30000" dirty="0"/>
              <a:t>th</a:t>
            </a:r>
            <a:r>
              <a:rPr lang="en-GB" sz="2400" b="1" dirty="0"/>
              <a:t>  August 2017</a:t>
            </a:r>
            <a:endParaRPr lang="en-US" altLang="ja-JP" sz="2400" dirty="0"/>
          </a:p>
          <a:p>
            <a:pPr>
              <a:spcBef>
                <a:spcPts val="0"/>
              </a:spcBef>
            </a:pPr>
            <a:r>
              <a:rPr kumimoji="1" lang="en-US" altLang="ja-JP" sz="2400" dirty="0"/>
              <a:t>Agenda: </a:t>
            </a:r>
            <a:r>
              <a:rPr kumimoji="1" lang="en-US" altLang="ja-JP" sz="2400" dirty="0">
                <a:solidFill>
                  <a:srgbClr val="FF0000"/>
                </a:solidFill>
              </a:rPr>
              <a:t>6.1.2.2.3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Background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015" y="867747"/>
            <a:ext cx="10972800" cy="542108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The Type II NR codebook was agreed at RAN1#89 as described in R1</a:t>
            </a:r>
            <a:r>
              <a:rPr lang="en-US" dirty="0">
                <a:solidFill>
                  <a:srgbClr val="080808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‑</a:t>
            </a:r>
            <a:r>
              <a:rPr lang="en-US" dirty="0">
                <a:solidFill>
                  <a:srgbClr val="080808"/>
                </a:solidFill>
              </a:rPr>
              <a:t>1709232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The agreement includes the following in reference to the wideband (WB) amplitude feedback: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80808"/>
                </a:solidFill>
              </a:rPr>
              <a:t>PMI payload can vary depending on whether an amplitude is zero or not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80808"/>
                </a:solidFill>
              </a:rPr>
              <a:t>Details are FFS</a:t>
            </a:r>
          </a:p>
          <a:p>
            <a:pPr lvl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80808"/>
                </a:solidFill>
              </a:rPr>
              <a:t>This WF proposes the details for achieving the reduced payload, where the payload reduction occurs in the feedback of subband (SB) differential amplitude and subband phase.</a:t>
            </a:r>
            <a:endParaRPr lang="en-US" sz="1800" dirty="0">
              <a:solidFill>
                <a:srgbClr val="080808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solidFill>
                <a:srgbClr val="08080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682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Definitions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  <m:sup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…,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(1)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 be the wideband amplitude coefficient indicators for layer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 where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RI.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the strongest coefficient on layer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be identified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>
                          <m:sSub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2,2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,0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,…,</m:t>
                        </m:r>
                        <m:sSubSup>
                          <m:sSubSupPr>
                            <m:ctrlP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𝐿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  <m:sup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20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) be the subband phase coefficient indicators and the subband amplitude coefficient indicators for layer 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, respectively, where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RI.</a:t>
                </a:r>
              </a:p>
              <a:p>
                <a:pPr lvl="0"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  <m:r>
                          <m:rPr>
                            <m:sty m:val="p"/>
                          </m:rPr>
                          <a:rPr lang="en-US" sz="2000" i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SK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configured PSK constellation size used for SB phase reporting (4 or 8).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0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080808"/>
                    </a:solidFill>
                  </a:rPr>
                  <a:t> is the number of full resolution subband coefficients when WB+SB amplitude is configured.</a:t>
                </a:r>
              </a:p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2000" dirty="0">
                    <a:solidFill>
                      <a:srgbClr val="080808"/>
                    </a:solidFill>
                  </a:rPr>
                  <a:t>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is the higher layer parameter used to configure the amplitude feedback of the Type II codebook.  It may be set to 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WBAmplitude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for WB-only amplitude feedback or to [</a:t>
                </a:r>
                <a:r>
                  <a:rPr lang="en-US" sz="2000" i="1" dirty="0" err="1">
                    <a:solidFill>
                      <a:srgbClr val="080808"/>
                    </a:solidFill>
                  </a:rPr>
                  <a:t>WB+SBAmplitude</a:t>
                </a:r>
                <a:r>
                  <a:rPr lang="en-US" sz="2000" dirty="0">
                    <a:solidFill>
                      <a:srgbClr val="080808"/>
                    </a:solidFill>
                  </a:rPr>
                  <a:t>] for WB amplitude feedback with differential SB amplitude feedback.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867747"/>
                <a:ext cx="10972800" cy="5421086"/>
              </a:xfrm>
              <a:blipFill>
                <a:blip r:embed="rId3"/>
                <a:stretch>
                  <a:fillRect l="-667" t="-1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3509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210" y="126384"/>
            <a:ext cx="8229600" cy="609600"/>
          </a:xfrm>
        </p:spPr>
        <p:txBody>
          <a:bodyPr>
            <a:noAutofit/>
          </a:bodyPr>
          <a:lstStyle/>
          <a:p>
            <a:r>
              <a:rPr lang="en-US" sz="2800" b="1" dirty="0"/>
              <a:t>Proposal</a:t>
            </a:r>
            <a:endParaRPr 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91015" y="639147"/>
                <a:ext cx="10972800" cy="5885478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  <a:spcAft>
                    <a:spcPts val="600"/>
                  </a:spcAft>
                  <a:buFont typeface="Arial" panose="020B0604020202020204" pitchFamily="34" charset="0"/>
                  <a:buChar char="•"/>
                </a:pPr>
                <a:r>
                  <a:rPr lang="en-US" sz="1400" dirty="0">
                    <a:solidFill>
                      <a:srgbClr val="080808"/>
                    </a:solidFill>
                  </a:rPr>
                  <a:t>The reporting procedure for the amplitude and phase coefficients is modified as follows to include payload reduction for the subband indicators (changes in </a:t>
                </a:r>
                <a:r>
                  <a:rPr lang="en-US" sz="1400" dirty="0">
                    <a:solidFill>
                      <a:srgbClr val="FF0000"/>
                    </a:solidFill>
                  </a:rPr>
                  <a:t>red</a:t>
                </a:r>
                <a:r>
                  <a:rPr lang="en-US" sz="1400" dirty="0">
                    <a:solidFill>
                      <a:srgbClr val="080808"/>
                    </a:solidFill>
                  </a:rPr>
                  <a:t>).  The proposal applies to both the Type II codebook and the Type II codebook extension for beamformed CSI-RS.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indicators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=7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).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1,3,</m:t>
                            </m:r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not reported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remaining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are reported,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0,1,…,7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 </a:t>
                </a:r>
                <a:r>
                  <a:rPr lang="en-US" sz="1200" dirty="0">
                    <a:solidFill>
                      <a:srgbClr val="FF0000"/>
                    </a:solidFill>
                  </a:rPr>
                  <a:t>Let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) be the number of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that satisfy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1200" dirty="0">
                  <a:solidFill>
                    <a:srgbClr val="080808"/>
                  </a:solidFill>
                </a:endParaRPr>
              </a:p>
              <a:p>
                <a:pPr lvl="1">
                  <a:spcBef>
                    <a:spcPts val="0"/>
                  </a:spcBef>
                  <a:spcAft>
                    <a:spcPts val="600"/>
                  </a:spcAft>
                  <a:buFont typeface="Nokia Pure Text" panose="020B0504040602060303" pitchFamily="34" charset="0"/>
                  <a:buChar char="‒"/>
                </a:pPr>
                <a:r>
                  <a:rPr lang="en-US" sz="1200" dirty="0">
                    <a:solidFill>
                      <a:srgbClr val="080808"/>
                    </a:solidFill>
                  </a:rPr>
                  <a:t>The remaining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are reported as follows: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 is set to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WBAmplitude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],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and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=0,1,…,2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is not reported 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</a:t>
                </a:r>
                <a:r>
                  <a:rPr lang="en-US" sz="1200" dirty="0">
                    <a:solidFill>
                      <a:srgbClr val="FF0000"/>
                    </a:solidFill>
                  </a:rPr>
                  <a:t>corresponding to the coefficients that satisfy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&gt;0</m:t>
                    </m:r>
                    <m:r>
                      <a:rPr lang="sv-SE" sz="1200" b="0" i="0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sv-SE" sz="1200" b="0" i="0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sv-SE" sz="1200" b="0" i="1" smtClean="0">
                        <a:solidFill>
                          <a:srgbClr val="FABB00"/>
                        </a:solidFill>
                        <a:latin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b="0" i="1" smtClean="0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, as determined by the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, </a:t>
                </a:r>
                <a:r>
                  <a:rPr lang="en-US" sz="1200" dirty="0">
                    <a:solidFill>
                      <a:srgbClr val="080808"/>
                    </a:solidFill>
                  </a:rPr>
                  <a:t>are reported,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sSub>
                          <m:sSubPr>
                            <m:ctrlPr>
                              <a:rPr lang="en-US" sz="12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 b="0" i="0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PSK</m:t>
                            </m:r>
                          </m:sub>
                        </m:s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and the remaining </a:t>
                </a:r>
                <a14:m>
                  <m:oMath xmlns:m="http://schemas.openxmlformats.org/officeDocument/2006/math"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2,1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are not reported and are set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.</a:t>
                </a:r>
              </a:p>
              <a:p>
                <a:pPr lvl="2">
                  <a:spcBef>
                    <a:spcPts val="0"/>
                  </a:spcBef>
                  <a:spcAft>
                    <a:spcPts val="600"/>
                  </a:spcAft>
                  <a:buFont typeface="Courier New" panose="02070309020205020404" pitchFamily="49" charset="0"/>
                  <a:buChar char="o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TypeIIAmplitude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 is set to [</a:t>
                </a:r>
                <a:r>
                  <a:rPr lang="en-US" sz="1200" i="1" dirty="0" err="1">
                    <a:solidFill>
                      <a:srgbClr val="080808"/>
                    </a:solidFill>
                  </a:rPr>
                  <a:t>WB+SBAmplitude</a:t>
                </a:r>
                <a:r>
                  <a:rPr lang="en-US" sz="1200" dirty="0">
                    <a:solidFill>
                      <a:srgbClr val="080808"/>
                    </a:solidFill>
                  </a:rPr>
                  <a:t>],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For 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the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corresponding to 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b="0" i="1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sz="12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strongest coefficients </a:t>
                </a:r>
                <a:r>
                  <a:rPr lang="en-US" sz="1200" dirty="0">
                    <a:solidFill>
                      <a:srgbClr val="FABB00"/>
                    </a:solidFill>
                  </a:rPr>
                  <a:t>(excluding the strongest coefficient indicated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i="1">
                            <a:solidFill>
                              <a:srgbClr val="FABB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ABB00"/>
                    </a:solidFill>
                  </a:rPr>
                  <a:t>)</a:t>
                </a:r>
                <a:r>
                  <a:rPr lang="en-US" sz="1200" dirty="0">
                    <a:solidFill>
                      <a:srgbClr val="080808"/>
                    </a:solidFill>
                  </a:rPr>
                  <a:t>, as determined by the corresponding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, are reported, where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</m:t>
                        </m:r>
                        <m: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sSub>
                          <m:sSubPr>
                            <m:ctrlP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200" i="1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120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PSK</m:t>
                            </m:r>
                          </m:sub>
                        </m:s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The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given in Table 5.2.1.2-21. The remaining </a:t>
                </a:r>
                <a14:m>
                  <m:oMath xmlns:m="http://schemas.openxmlformats.org/officeDocument/2006/math"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not reported and are set to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(2)</m:t>
                        </m:r>
                      </m:sup>
                    </m:sSubSup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 </a:t>
                </a:r>
                <a:r>
                  <a:rPr lang="en-US" sz="1200" dirty="0">
                    <a:solidFill>
                      <a:srgbClr val="FF0000"/>
                    </a:solidFill>
                  </a:rPr>
                  <a:t>The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corresponding to the </a:t>
                </a:r>
                <a:r>
                  <a:rPr lang="en-US" sz="1200" strike="sngStrike" dirty="0">
                    <a:solidFill>
                      <a:srgbClr val="FABB00"/>
                    </a:solidFill>
                  </a:rPr>
                  <a:t>next</a:t>
                </a:r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:r>
                  <a:rPr lang="en-US" sz="1200" dirty="0">
                    <a:solidFill>
                      <a:srgbClr val="00B050"/>
                    </a:solidFill>
                  </a:rPr>
                  <a:t>weakest non-zero</a:t>
                </a:r>
                <a:r>
                  <a:rPr lang="en-US" sz="1200" dirty="0">
                    <a:solidFill>
                      <a:srgbClr val="FF0000"/>
                    </a:solidFill>
                  </a:rPr>
                  <a:t> coefficients</a:t>
                </a:r>
                <a:r>
                  <a:rPr lang="en-US" sz="1200" strike="sngStrike" dirty="0">
                    <a:solidFill>
                      <a:srgbClr val="00B050"/>
                    </a:solidFill>
                  </a:rPr>
                  <a:t> (excluding the strongest coefficient indicated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1,3,</m:t>
                        </m:r>
                        <m:r>
                          <a:rPr lang="sv-SE" sz="1200" i="1" strike="sngStrike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strike="sngStrike" dirty="0">
                    <a:solidFill>
                      <a:srgbClr val="00B050"/>
                    </a:solidFill>
                  </a:rPr>
                  <a:t>)</a:t>
                </a:r>
                <a:r>
                  <a:rPr lang="en-US" sz="1200" dirty="0">
                    <a:solidFill>
                      <a:srgbClr val="080808"/>
                    </a:solidFill>
                  </a:rPr>
                  <a:t> </a:t>
                </a:r>
                <a:r>
                  <a:rPr lang="en-US" sz="1200" dirty="0">
                    <a:solidFill>
                      <a:srgbClr val="FF0000"/>
                    </a:solidFill>
                  </a:rPr>
                  <a:t>are reported,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{"/>
                        <m:endChr m:val="}"/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0,1,…,</m:t>
                        </m:r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  <m: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.</a:t>
                </a:r>
                <a:r>
                  <a:rPr lang="en-US" sz="1200" dirty="0">
                    <a:solidFill>
                      <a:srgbClr val="080808"/>
                    </a:solidFill>
                  </a:rPr>
                  <a:t>  The remaining </a:t>
                </a:r>
                <a14:m>
                  <m:oMath xmlns:m="http://schemas.openxmlformats.org/officeDocument/2006/math"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12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12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</a:t>
                </a:r>
                <a:r>
                  <a:rPr lang="en-US" sz="1200" dirty="0">
                    <a:solidFill>
                      <a:srgbClr val="FF0000"/>
                    </a:solidFill>
                  </a:rPr>
                  <a:t>not</a:t>
                </a:r>
                <a:r>
                  <a:rPr lang="en-US" sz="1200" dirty="0">
                    <a:solidFill>
                      <a:srgbClr val="080808"/>
                    </a:solidFill>
                  </a:rPr>
                  <a:t> reported </a:t>
                </a:r>
                <a:r>
                  <a:rPr lang="en-US" sz="1200" dirty="0">
                    <a:solidFill>
                      <a:srgbClr val="FF0000"/>
                    </a:solidFill>
                  </a:rPr>
                  <a:t>and are set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.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r>
                  <a:rPr lang="en-US" sz="1200" dirty="0">
                    <a:solidFill>
                      <a:srgbClr val="080808"/>
                    </a:solidFill>
                  </a:rPr>
                  <a:t>When two elements,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of the reported elements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1,4,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are identical (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  <m:r>
                      <a:rPr lang="en-US" sz="1200" b="0" i="1" smtClean="0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(1)</m:t>
                        </m:r>
                      </m:sup>
                    </m:sSubSup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), then element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 b="0" i="0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sz="1200" b="0" i="1" smtClean="0">
                                <a:solidFill>
                                  <a:srgbClr val="080808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is prioritized to be included in the set of the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12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12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fName>
                      <m:e>
                        <m:d>
                          <m:dPr>
                            <m:ctrlP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𝑀</m:t>
                                </m:r>
                              </m:e>
                              <m:sub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𝑙</m:t>
                                </m:r>
                              </m:sub>
                            </m:sSub>
                            <m:r>
                              <a:rPr lang="en-US" sz="12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sSup>
                              <m:sSupPr>
                                <m:ctrlP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𝐾</m:t>
                                </m:r>
                              </m:e>
                              <m:sup>
                                <m:r>
                                  <a:rPr lang="en-US" sz="12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</a:rPr>
                                  <m:t>(2)</m:t>
                                </m:r>
                              </m:sup>
                            </m:sSup>
                          </m:e>
                        </m:d>
                      </m:e>
                    </m:func>
                    <m:r>
                      <a:rPr lang="en-US" sz="12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en-US" sz="1200" dirty="0">
                    <a:solidFill>
                      <a:srgbClr val="FF0000"/>
                    </a:solidFill>
                  </a:rPr>
                  <a:t> </a:t>
                </a:r>
                <a:r>
                  <a:rPr lang="en-US" sz="1200" dirty="0">
                    <a:solidFill>
                      <a:srgbClr val="080808"/>
                    </a:solidFill>
                  </a:rPr>
                  <a:t>strongest coefficients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2,1,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2,</m:t>
                        </m:r>
                        <m:r>
                          <a:rPr lang="en-US" sz="1200" b="0" i="1" smtClean="0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200" i="1">
                            <a:solidFill>
                              <a:srgbClr val="080808"/>
                            </a:solidFill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 (</a:t>
                </a:r>
                <a14:m>
                  <m:oMath xmlns:m="http://schemas.openxmlformats.org/officeDocument/2006/math"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</a:rPr>
                      <m:t>=1,…,</m:t>
                    </m:r>
                    <m:r>
                      <a:rPr lang="en-US" sz="1200" i="1">
                        <a:solidFill>
                          <a:srgbClr val="080808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𝜐</m:t>
                    </m:r>
                  </m:oMath>
                </a14:m>
                <a:r>
                  <a:rPr lang="en-US" sz="1200" dirty="0">
                    <a:solidFill>
                      <a:srgbClr val="080808"/>
                    </a:solidFill>
                  </a:rPr>
                  <a:t>) reporting.</a:t>
                </a:r>
                <a:r>
                  <a:rPr lang="en-US" sz="1400" dirty="0">
                    <a:solidFill>
                      <a:srgbClr val="080808"/>
                    </a:solidFill>
                  </a:rPr>
                  <a:t> </a:t>
                </a: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n-US" sz="1200" dirty="0">
                  <a:solidFill>
                    <a:srgbClr val="FF0000"/>
                  </a:solidFill>
                </a:endParaRPr>
              </a:p>
              <a:p>
                <a:pPr lvl="3">
                  <a:spcBef>
                    <a:spcPts val="0"/>
                  </a:spcBef>
                  <a:spcAft>
                    <a:spcPts val="600"/>
                  </a:spcAft>
                  <a:buFont typeface="Wingdings" panose="05000000000000000000" pitchFamily="2" charset="2"/>
                  <a:buChar char="§"/>
                </a:pPr>
                <a:endParaRPr lang="en-US" sz="1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91015" y="639147"/>
                <a:ext cx="10972800" cy="5885478"/>
              </a:xfrm>
              <a:blipFill rotWithShape="0">
                <a:blip r:embed="rId3"/>
                <a:stretch>
                  <a:fillRect l="-278" t="-933" r="-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46044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3667</TotalTime>
  <Words>729</Words>
  <Application>Microsoft Office PowerPoint</Application>
  <PresentationFormat>Widescreen</PresentationFormat>
  <Paragraphs>36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Cambria Math</vt:lpstr>
      <vt:lpstr>Courier New</vt:lpstr>
      <vt:lpstr>Ericsson Capital TT</vt:lpstr>
      <vt:lpstr>Nokia Pure Text</vt:lpstr>
      <vt:lpstr>Nokia Pure Text Light</vt:lpstr>
      <vt:lpstr>Wingdings</vt:lpstr>
      <vt:lpstr>PresentationTemplate2011</vt:lpstr>
      <vt:lpstr>WF on Reduced PMI Payload in Type II Codebook</vt:lpstr>
      <vt:lpstr>Background</vt:lpstr>
      <vt:lpstr>Definitions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Sebastian Faxér</dc:creator>
  <dc:description>Rev PA1</dc:description>
  <cp:lastModifiedBy>Mihai Enescu</cp:lastModifiedBy>
  <cp:revision>466</cp:revision>
  <dcterms:created xsi:type="dcterms:W3CDTF">2017-03-31T09:46:41Z</dcterms:created>
  <dcterms:modified xsi:type="dcterms:W3CDTF">2017-08-23T16:35:32Z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  <property fmtid="{D5CDD505-2E9C-101B-9397-08002B2CF9AE}" pid="48" name="_2015_ms_pID_725343">
    <vt:lpwstr>(2)2ruF4C1fQr/BIUu8Yn3DNvGB8KKkUxvTV1IsOeT5gC2/KGT3FDc5V56Dh0MYZSaI5AWi/6Tl
InQSmxvXQORN3F4c10FDKmVHCPqFxsbo9N9ZzSiFRwM+dpYFZ30GoJB2PyE8DHJ1NvpBmlOI
PB+qZK1VxR9OAyQKWMmQODNQsruTzZd3v9GhmNS58M51WFduU/T+rVIdhvmUllTkNEhjX2Pp
Xb3cRsN6h/8OFIET20</vt:lpwstr>
  </property>
  <property fmtid="{D5CDD505-2E9C-101B-9397-08002B2CF9AE}" pid="49" name="_2015_ms_pID_7253431">
    <vt:lpwstr>7o2xOEuJZwPD53mFxZkrJr2F1O9+R0LAZ5Ol8EadAq4B1qaAcHz6NA
k+aF87hoCWfrGryyrU7thzsKBOkfQ/HpUGkd84jL12cjLa58NeHwu5RBnThdcLnlWqKVK0in
VfMNNq4cQAPQpbJNhbnPlbW/nVXwdDYrs+/AHaN8U4xT288cCA2HVAYCKk0qD0qqpPcqf8nJ
R2m5uOOK6W00NLls</vt:lpwstr>
  </property>
  <property fmtid="{D5CDD505-2E9C-101B-9397-08002B2CF9AE}" pid="50" name="_readonly">
    <vt:lpwstr/>
  </property>
  <property fmtid="{D5CDD505-2E9C-101B-9397-08002B2CF9AE}" pid="51" name="_change">
    <vt:lpwstr/>
  </property>
  <property fmtid="{D5CDD505-2E9C-101B-9397-08002B2CF9AE}" pid="52" name="_full-control">
    <vt:lpwstr/>
  </property>
  <property fmtid="{D5CDD505-2E9C-101B-9397-08002B2CF9AE}" pid="53" name="sflag">
    <vt:lpwstr>1492541148</vt:lpwstr>
  </property>
  <property fmtid="{D5CDD505-2E9C-101B-9397-08002B2CF9AE}" pid="54" name="_NewReviewCycle">
    <vt:lpwstr/>
  </property>
  <property fmtid="{D5CDD505-2E9C-101B-9397-08002B2CF9AE}" pid="55" name="_AdHocReviewCycleID">
    <vt:i4>879461041</vt:i4>
  </property>
  <property fmtid="{D5CDD505-2E9C-101B-9397-08002B2CF9AE}" pid="56" name="_EmailSubject">
    <vt:lpwstr>WF on type II CSI feedback</vt:lpwstr>
  </property>
  <property fmtid="{D5CDD505-2E9C-101B-9397-08002B2CF9AE}" pid="57" name="_AuthorEmail">
    <vt:lpwstr>bill.hillery@nokia-bell-labs.com</vt:lpwstr>
  </property>
  <property fmtid="{D5CDD505-2E9C-101B-9397-08002B2CF9AE}" pid="58" name="_AuthorEmailDisplayName">
    <vt:lpwstr>Hillery, Bill (Nokia - US/Arlington Heights)</vt:lpwstr>
  </property>
</Properties>
</file>