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  <p:sldMasterId id="2147483710" r:id="rId2"/>
  </p:sldMasterIdLst>
  <p:notesMasterIdLst>
    <p:notesMasterId r:id="rId6"/>
  </p:notesMasterIdLst>
  <p:sldIdLst>
    <p:sldId id="271" r:id="rId3"/>
    <p:sldId id="267" r:id="rId4"/>
    <p:sldId id="270" r:id="rId5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86" d="100"/>
          <a:sy n="86" d="100"/>
        </p:scale>
        <p:origin x="918" y="108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8/23/2017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80" y="273113"/>
            <a:ext cx="3008835" cy="116231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71" y="273114"/>
            <a:ext cx="5112638" cy="5854468"/>
          </a:xfrm>
        </p:spPr>
        <p:txBody>
          <a:bodyPr/>
          <a:lstStyle>
            <a:lvl1pPr>
              <a:defRPr sz="3201"/>
            </a:lvl1pPr>
            <a:lvl2pPr>
              <a:defRPr sz="2801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80" y="1435433"/>
            <a:ext cx="3008835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57291" indent="0">
              <a:buNone/>
              <a:defRPr sz="1200"/>
            </a:lvl2pPr>
            <a:lvl3pPr marL="914583" indent="0">
              <a:buNone/>
              <a:defRPr sz="1000"/>
            </a:lvl3pPr>
            <a:lvl4pPr marL="1371874" indent="0">
              <a:buNone/>
              <a:defRPr sz="900"/>
            </a:lvl4pPr>
            <a:lvl5pPr marL="1829166" indent="0">
              <a:buNone/>
              <a:defRPr sz="900"/>
            </a:lvl5pPr>
            <a:lvl6pPr marL="2286457" indent="0">
              <a:buNone/>
              <a:defRPr sz="900"/>
            </a:lvl6pPr>
            <a:lvl7pPr marL="2743749" indent="0">
              <a:buNone/>
              <a:defRPr sz="900"/>
            </a:lvl7pPr>
            <a:lvl8pPr marL="3201040" indent="0">
              <a:buNone/>
              <a:defRPr sz="900"/>
            </a:lvl8pPr>
            <a:lvl9pPr marL="36583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008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599" y="4801712"/>
            <a:ext cx="5487353" cy="5668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599" y="612917"/>
            <a:ext cx="5487353" cy="4115753"/>
          </a:xfrm>
        </p:spPr>
        <p:txBody>
          <a:bodyPr/>
          <a:lstStyle>
            <a:lvl1pPr marL="0" indent="0">
              <a:buNone/>
              <a:defRPr sz="3201"/>
            </a:lvl1pPr>
            <a:lvl2pPr marL="457291" indent="0">
              <a:buNone/>
              <a:defRPr sz="2801"/>
            </a:lvl2pPr>
            <a:lvl3pPr marL="914583" indent="0">
              <a:buNone/>
              <a:defRPr sz="2400"/>
            </a:lvl3pPr>
            <a:lvl4pPr marL="1371874" indent="0">
              <a:buNone/>
              <a:defRPr sz="2000"/>
            </a:lvl4pPr>
            <a:lvl5pPr marL="1829166" indent="0">
              <a:buNone/>
              <a:defRPr sz="2000"/>
            </a:lvl5pPr>
            <a:lvl6pPr marL="2286457" indent="0">
              <a:buNone/>
              <a:defRPr sz="2000"/>
            </a:lvl6pPr>
            <a:lvl7pPr marL="2743749" indent="0">
              <a:buNone/>
              <a:defRPr sz="2000"/>
            </a:lvl7pPr>
            <a:lvl8pPr marL="3201040" indent="0">
              <a:buNone/>
              <a:defRPr sz="2000"/>
            </a:lvl8pPr>
            <a:lvl9pPr marL="3658332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599" y="5368581"/>
            <a:ext cx="5487353" cy="805048"/>
          </a:xfrm>
        </p:spPr>
        <p:txBody>
          <a:bodyPr/>
          <a:lstStyle>
            <a:lvl1pPr marL="0" indent="0">
              <a:buNone/>
              <a:defRPr sz="1400"/>
            </a:lvl1pPr>
            <a:lvl2pPr marL="457291" indent="0">
              <a:buNone/>
              <a:defRPr sz="1200"/>
            </a:lvl2pPr>
            <a:lvl3pPr marL="914583" indent="0">
              <a:buNone/>
              <a:defRPr sz="1000"/>
            </a:lvl3pPr>
            <a:lvl4pPr marL="1371874" indent="0">
              <a:buNone/>
              <a:defRPr sz="900"/>
            </a:lvl4pPr>
            <a:lvl5pPr marL="1829166" indent="0">
              <a:buNone/>
              <a:defRPr sz="900"/>
            </a:lvl5pPr>
            <a:lvl6pPr marL="2286457" indent="0">
              <a:buNone/>
              <a:defRPr sz="900"/>
            </a:lvl6pPr>
            <a:lvl7pPr marL="2743749" indent="0">
              <a:buNone/>
              <a:defRPr sz="900"/>
            </a:lvl7pPr>
            <a:lvl8pPr marL="3201040" indent="0">
              <a:buNone/>
              <a:defRPr sz="900"/>
            </a:lvl8pPr>
            <a:lvl9pPr marL="36583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391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38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551" y="274702"/>
            <a:ext cx="2057757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80" y="274702"/>
            <a:ext cx="6020845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009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19" y="2130919"/>
            <a:ext cx="7773750" cy="14703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38" y="3887100"/>
            <a:ext cx="6401912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638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956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8" y="4407921"/>
            <a:ext cx="7773750" cy="1362390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8" y="2907387"/>
            <a:ext cx="7773750" cy="150053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1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4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7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10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3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414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80" y="1600571"/>
            <a:ext cx="4039301" cy="4527011"/>
          </a:xfrm>
        </p:spPr>
        <p:txBody>
          <a:bodyPr/>
          <a:lstStyle>
            <a:lvl1pPr>
              <a:defRPr sz="280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007" y="1600571"/>
            <a:ext cx="4039301" cy="4527011"/>
          </a:xfrm>
        </p:spPr>
        <p:txBody>
          <a:bodyPr/>
          <a:lstStyle>
            <a:lvl1pPr>
              <a:defRPr sz="280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578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79" y="1535469"/>
            <a:ext cx="4040890" cy="63991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91" indent="0">
              <a:buNone/>
              <a:defRPr sz="2000" b="1"/>
            </a:lvl2pPr>
            <a:lvl3pPr marL="914583" indent="0">
              <a:buNone/>
              <a:defRPr sz="1800" b="1"/>
            </a:lvl3pPr>
            <a:lvl4pPr marL="1371874" indent="0">
              <a:buNone/>
              <a:defRPr sz="1600" b="1"/>
            </a:lvl4pPr>
            <a:lvl5pPr marL="1829166" indent="0">
              <a:buNone/>
              <a:defRPr sz="1600" b="1"/>
            </a:lvl5pPr>
            <a:lvl6pPr marL="2286457" indent="0">
              <a:buNone/>
              <a:defRPr sz="1600" b="1"/>
            </a:lvl6pPr>
            <a:lvl7pPr marL="2743749" indent="0">
              <a:buNone/>
              <a:defRPr sz="1600" b="1"/>
            </a:lvl7pPr>
            <a:lvl8pPr marL="3201040" indent="0">
              <a:buNone/>
              <a:defRPr sz="1600" b="1"/>
            </a:lvl8pPr>
            <a:lvl9pPr marL="36583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79" y="2175379"/>
            <a:ext cx="4040890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2" y="1535469"/>
            <a:ext cx="4042477" cy="63991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91" indent="0">
              <a:buNone/>
              <a:defRPr sz="2000" b="1"/>
            </a:lvl2pPr>
            <a:lvl3pPr marL="914583" indent="0">
              <a:buNone/>
              <a:defRPr sz="1800" b="1"/>
            </a:lvl3pPr>
            <a:lvl4pPr marL="1371874" indent="0">
              <a:buNone/>
              <a:defRPr sz="1600" b="1"/>
            </a:lvl4pPr>
            <a:lvl5pPr marL="1829166" indent="0">
              <a:buNone/>
              <a:defRPr sz="1600" b="1"/>
            </a:lvl5pPr>
            <a:lvl6pPr marL="2286457" indent="0">
              <a:buNone/>
              <a:defRPr sz="1600" b="1"/>
            </a:lvl6pPr>
            <a:lvl7pPr marL="2743749" indent="0">
              <a:buNone/>
              <a:defRPr sz="1600" b="1"/>
            </a:lvl7pPr>
            <a:lvl8pPr marL="3201040" indent="0">
              <a:buNone/>
              <a:defRPr sz="1600" b="1"/>
            </a:lvl8pPr>
            <a:lvl9pPr marL="36583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2" y="2175379"/>
            <a:ext cx="4042477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6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015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766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80" y="274701"/>
            <a:ext cx="8231029" cy="1143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80" y="1600571"/>
            <a:ext cx="8231029" cy="4527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79" y="6357822"/>
            <a:ext cx="2133971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 eaLnBrk="1" fontAlgn="auto" hangingPunct="1">
              <a:spcBef>
                <a:spcPts val="0"/>
              </a:spcBef>
              <a:spcAft>
                <a:spcPts val="0"/>
              </a:spcAft>
            </a:pPr>
            <a:fld id="{38746DBE-BEAB-45F9-A286-6B6498DA039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583"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743" y="6357822"/>
            <a:ext cx="289610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338" y="6357822"/>
            <a:ext cx="2133971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 eaLnBrk="1" fontAlgn="auto" hangingPunct="1">
              <a:spcBef>
                <a:spcPts val="0"/>
              </a:spcBef>
              <a:spcAft>
                <a:spcPts val="0"/>
              </a:spcAft>
            </a:pPr>
            <a:fld id="{E0FA66E7-01A3-4029-BAA4-A6AC36C38E39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583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8737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583" rtl="0" eaLnBrk="1" latinLnBrk="0" hangingPunct="1"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69" indent="-342969" algn="l" defTabSz="914583" rtl="0" eaLnBrk="1" latinLnBrk="0" hangingPunct="1">
        <a:spcBef>
          <a:spcPct val="20000"/>
        </a:spcBef>
        <a:buFont typeface="Arial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1pPr>
      <a:lvl2pPr marL="743099" indent="-285807" algn="l" defTabSz="914583" rtl="0" eaLnBrk="1" latinLnBrk="0" hangingPunct="1">
        <a:spcBef>
          <a:spcPct val="20000"/>
        </a:spcBef>
        <a:buFont typeface="Arial" pitchFamily="34" charset="0"/>
        <a:buChar char="–"/>
        <a:defRPr sz="28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229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520" indent="-228646" algn="l" defTabSz="91458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811" indent="-228646" algn="l" defTabSz="91458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103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394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86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977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91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83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74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166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457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749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4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332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/>
              <a:t>WF on PRACH for beam failure recovery request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[LG Electronics], Ericsson, CATT, NTT DOCOMO, </a:t>
            </a:r>
            <a:r>
              <a:rPr lang="en-US" altLang="zh-CN" dirty="0" err="1" smtClean="0">
                <a:solidFill>
                  <a:schemeClr val="tx1"/>
                </a:solidFill>
              </a:rPr>
              <a:t>Oppo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61" y="155711"/>
            <a:ext cx="8930804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583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en-US" altLang="ko-KR" sz="1800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3GPP TSG RAN WG1 </a:t>
            </a:r>
            <a:r>
              <a:rPr lang="en-GB" altLang="ko-KR" sz="1800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90</a:t>
            </a:r>
            <a:r>
              <a:rPr lang="en-GB" altLang="ko-KR" sz="1800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			                	     </a:t>
            </a:r>
            <a:r>
              <a:rPr lang="en-GB" altLang="ko-KR" sz="1800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		     </a:t>
            </a:r>
            <a:r>
              <a:rPr lang="en-US" altLang="zh-CN" sz="1800" smtClean="0">
                <a:solidFill>
                  <a:prstClr val="black"/>
                </a:solidFill>
                <a:latin typeface="Calibri"/>
              </a:rPr>
              <a:t>R1-1714955  </a:t>
            </a:r>
            <a:endParaRPr lang="en-US" altLang="ru-RU" sz="1800" dirty="0">
              <a:solidFill>
                <a:prstClr val="black"/>
              </a:solidFill>
              <a:latin typeface="Calibri"/>
              <a:ea typeface="+mn-ea"/>
            </a:endParaRPr>
          </a:p>
          <a:p>
            <a:pPr defTabSz="914583" eaLnBrk="1" fontAlgn="auto" hangingPunct="1">
              <a:spcAft>
                <a:spcPts val="0"/>
              </a:spcAft>
              <a:buNone/>
            </a:pPr>
            <a:r>
              <a:rPr lang="en-US" altLang="ko-KR" sz="1800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Prague, Czech Republic, 21 – 25 August </a:t>
            </a:r>
            <a:r>
              <a:rPr lang="en-US" altLang="ko-KR" sz="1800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2017			</a:t>
            </a:r>
            <a:r>
              <a:rPr lang="en-US" altLang="ko-KR" sz="1800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 </a:t>
            </a:r>
            <a:r>
              <a:rPr lang="en-US" altLang="ko-KR" sz="1800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            Agenda: 6.1.2.2.7</a:t>
            </a:r>
            <a:endParaRPr lang="en-US" altLang="ko-KR" sz="180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232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981074"/>
            <a:ext cx="8640508" cy="5473055"/>
          </a:xfrm>
        </p:spPr>
        <p:txBody>
          <a:bodyPr>
            <a:normAutofit fontScale="92500"/>
          </a:bodyPr>
          <a:lstStyle/>
          <a:p>
            <a:r>
              <a:rPr lang="en-US" altLang="zh-CN" b="1" u="sng" dirty="0" smtClean="0"/>
              <a:t>Agreements in RAN1#89 meeting:</a:t>
            </a:r>
          </a:p>
          <a:p>
            <a:pPr lvl="0"/>
            <a:r>
              <a:rPr lang="en-US" altLang="zh-CN" sz="1600" dirty="0"/>
              <a:t>Support the following channel(s) for beam failure recovery request transmission:</a:t>
            </a:r>
            <a:endParaRPr lang="zh-CN" altLang="zh-CN" sz="1600" dirty="0"/>
          </a:p>
          <a:p>
            <a:pPr lvl="1"/>
            <a:r>
              <a:rPr lang="en-US" altLang="zh-CN" sz="1600" dirty="0"/>
              <a:t>Non-contention based channel based on PRACH, which uses a resource orthogonal to resources of other PRACH transmissions, at least for the FDM case</a:t>
            </a:r>
            <a:endParaRPr lang="zh-CN" altLang="zh-CN" sz="1600" dirty="0"/>
          </a:p>
          <a:p>
            <a:pPr lvl="2"/>
            <a:r>
              <a:rPr lang="en-US" altLang="zh-CN" sz="1600" dirty="0"/>
              <a:t>FFS other ways of achieving </a:t>
            </a:r>
            <a:r>
              <a:rPr lang="en-US" altLang="zh-CN" sz="1600" dirty="0" err="1"/>
              <a:t>orthogonality</a:t>
            </a:r>
            <a:r>
              <a:rPr lang="en-US" altLang="zh-CN" sz="1600" dirty="0"/>
              <a:t>, e.g., CDM/TDM with other PRACH resources</a:t>
            </a:r>
            <a:endParaRPr lang="zh-CN" altLang="zh-CN" sz="1600" dirty="0"/>
          </a:p>
          <a:p>
            <a:pPr lvl="2"/>
            <a:r>
              <a:rPr lang="en-US" altLang="zh-CN" sz="1600" dirty="0"/>
              <a:t>FFS whether or not have different sequence and/or format than those of PRACH for other purposes </a:t>
            </a:r>
            <a:endParaRPr lang="zh-CN" altLang="zh-CN" sz="1600" dirty="0"/>
          </a:p>
          <a:p>
            <a:pPr lvl="2"/>
            <a:r>
              <a:rPr lang="en-US" altLang="zh-CN" sz="1600" dirty="0"/>
              <a:t>Note: this does not prevent PRACH design optimization attempt for beam failure recovery request transmission from other agenda item </a:t>
            </a:r>
            <a:endParaRPr lang="zh-CN" altLang="zh-CN" sz="1600" dirty="0"/>
          </a:p>
          <a:p>
            <a:pPr lvl="2"/>
            <a:r>
              <a:rPr lang="en-US" altLang="zh-CN" sz="1600" dirty="0"/>
              <a:t>FFS: Retransmission behavior on this PRACH  resource is similar to regular RACH procedure</a:t>
            </a:r>
            <a:endParaRPr lang="zh-CN" altLang="zh-CN" sz="1600" dirty="0"/>
          </a:p>
          <a:p>
            <a:pPr lvl="1"/>
            <a:r>
              <a:rPr lang="en-US" altLang="zh-CN" sz="1600" dirty="0"/>
              <a:t>Support using PUCCH for beam failure recovery request transmission</a:t>
            </a:r>
            <a:endParaRPr lang="zh-CN" altLang="zh-CN" sz="1600" dirty="0"/>
          </a:p>
          <a:p>
            <a:pPr lvl="2"/>
            <a:r>
              <a:rPr lang="en-US" altLang="zh-CN" sz="1600" dirty="0"/>
              <a:t>FFS whether PUCCH is with beam sweeping or not</a:t>
            </a:r>
            <a:endParaRPr lang="zh-CN" altLang="zh-CN" sz="1600" dirty="0"/>
          </a:p>
          <a:p>
            <a:pPr lvl="2"/>
            <a:r>
              <a:rPr lang="en-US" altLang="zh-CN" sz="1600" dirty="0"/>
              <a:t>Note: this may or may not impact PUCCH design</a:t>
            </a:r>
            <a:endParaRPr lang="zh-CN" altLang="zh-CN" sz="1600" dirty="0"/>
          </a:p>
          <a:p>
            <a:pPr lvl="1"/>
            <a:r>
              <a:rPr lang="en-US" altLang="zh-CN" sz="1600" dirty="0"/>
              <a:t>FFS Contention-based PRACH resources as supplement to contention-free beam failure recovery resources</a:t>
            </a:r>
            <a:endParaRPr lang="zh-CN" altLang="zh-CN" sz="1600" dirty="0"/>
          </a:p>
          <a:p>
            <a:pPr lvl="2"/>
            <a:r>
              <a:rPr lang="en-US" altLang="zh-CN" sz="1600" dirty="0"/>
              <a:t>From traditional RACH resource pool</a:t>
            </a:r>
            <a:endParaRPr lang="zh-CN" altLang="zh-CN" sz="1600" dirty="0"/>
          </a:p>
          <a:p>
            <a:pPr lvl="2"/>
            <a:r>
              <a:rPr lang="en-US" altLang="zh-CN" sz="1600" dirty="0"/>
              <a:t>4-step RACH procedure is used</a:t>
            </a:r>
            <a:endParaRPr lang="zh-CN" altLang="zh-CN" sz="1600" dirty="0"/>
          </a:p>
          <a:p>
            <a:pPr lvl="2"/>
            <a:r>
              <a:rPr lang="en-US" altLang="zh-CN" sz="1600" dirty="0"/>
              <a:t>Note: contention-based PRACH resources is used e.g., if a new candidate beam does not have resources for contention-free PRACH-like transmission </a:t>
            </a:r>
            <a:endParaRPr lang="zh-CN" altLang="zh-CN" sz="1600" dirty="0"/>
          </a:p>
          <a:p>
            <a:pPr lvl="1"/>
            <a:r>
              <a:rPr lang="en-US" altLang="zh-CN" sz="1600" dirty="0"/>
              <a:t>FFS whether a UE is semi-statically configured to use one of them or both, if both, whether or not support dynamic selection of one of the channel(s) by a UE if the UE is configured with both </a:t>
            </a:r>
            <a:endParaRPr lang="zh-CN" altLang="zh-CN" sz="1600" dirty="0"/>
          </a:p>
          <a:p>
            <a:pPr lvl="2"/>
            <a:endParaRPr lang="zh-CN" altLang="zh-CN" dirty="0" smtClean="0"/>
          </a:p>
          <a:p>
            <a:pPr lvl="1"/>
            <a:endParaRPr lang="zh-CN" altLang="zh-CN" dirty="0"/>
          </a:p>
          <a:p>
            <a:pPr lvl="1"/>
            <a:endParaRPr lang="zh-CN" altLang="zh-CN" dirty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Proposal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837506"/>
            <a:ext cx="8640508" cy="5257800"/>
          </a:xfrm>
        </p:spPr>
        <p:txBody>
          <a:bodyPr/>
          <a:lstStyle/>
          <a:p>
            <a:r>
              <a:rPr lang="en-US" altLang="zh-CN" sz="2400" dirty="0"/>
              <a:t>For beam failure recovery request transmission </a:t>
            </a:r>
            <a:r>
              <a:rPr lang="en-US" altLang="zh-CN" sz="2400" dirty="0" smtClean="0"/>
              <a:t>on </a:t>
            </a:r>
            <a:r>
              <a:rPr lang="en-US" altLang="zh-CN" sz="2400" dirty="0"/>
              <a:t>PRACH, support using the resource that is </a:t>
            </a:r>
            <a:r>
              <a:rPr lang="en-US" altLang="zh-CN" sz="2400" dirty="0" smtClean="0"/>
              <a:t>CDM with </a:t>
            </a:r>
            <a:r>
              <a:rPr lang="en-US" altLang="zh-CN" sz="2400" dirty="0"/>
              <a:t>other PRACH  </a:t>
            </a:r>
            <a:r>
              <a:rPr lang="en-US" altLang="zh-CN" sz="2400" dirty="0" smtClean="0"/>
              <a:t>resources.</a:t>
            </a:r>
          </a:p>
          <a:p>
            <a:pPr lvl="1"/>
            <a:r>
              <a:rPr lang="en-GB" altLang="zh-CN" sz="2400" dirty="0" smtClean="0"/>
              <a:t>Note that CDM means the same sequence design with PRACH preambles. </a:t>
            </a:r>
            <a:endParaRPr lang="en-US" altLang="zh-CN" sz="2400" dirty="0" smtClean="0"/>
          </a:p>
          <a:p>
            <a:pPr lvl="1"/>
            <a:r>
              <a:rPr lang="en-GB" altLang="zh-CN" sz="2400" dirty="0" smtClean="0"/>
              <a:t>Further consider whether TDM with other PRACH is needed</a:t>
            </a:r>
            <a:endParaRPr lang="en-US" altLang="zh-CN" sz="2400" dirty="0"/>
          </a:p>
          <a:p>
            <a:endParaRPr lang="en-US" altLang="zh-CN" b="1" dirty="0"/>
          </a:p>
          <a:p>
            <a:pPr marL="541338" lvl="3"/>
            <a:endParaRPr lang="en-US" altLang="zh-CN" i="1" dirty="0" smtClean="0">
              <a:solidFill>
                <a:schemeClr val="accent6"/>
              </a:solidFill>
            </a:endParaRPr>
          </a:p>
          <a:p>
            <a:pPr marL="541338" lvl="3"/>
            <a:endParaRPr lang="zh-CN" altLang="zh-CN" dirty="0"/>
          </a:p>
          <a:p>
            <a:pPr lvl="2"/>
            <a:endParaRPr lang="en-US" altLang="zh-CN" i="1" dirty="0">
              <a:solidFill>
                <a:schemeClr val="accent6"/>
              </a:solidFill>
            </a:endParaRPr>
          </a:p>
          <a:p>
            <a:pPr lvl="2"/>
            <a:endParaRPr lang="en-US" altLang="zh-CN" i="1" dirty="0" smtClean="0">
              <a:solidFill>
                <a:schemeClr val="accent6"/>
              </a:solidFill>
            </a:endParaRPr>
          </a:p>
          <a:p>
            <a:pPr lvl="2"/>
            <a:endParaRPr lang="en-US" altLang="zh-CN" i="1" dirty="0" smtClean="0">
              <a:solidFill>
                <a:schemeClr val="accent6"/>
              </a:solidFill>
            </a:endParaRPr>
          </a:p>
          <a:p>
            <a:pPr lvl="2"/>
            <a:endParaRPr lang="en-US" altLang="zh-CN" i="1" dirty="0">
              <a:solidFill>
                <a:schemeClr val="accent6"/>
              </a:solidFill>
            </a:endParaRPr>
          </a:p>
          <a:p>
            <a:endParaRPr lang="zh-CN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37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9042</TotalTime>
  <Words>294</Words>
  <Application>Microsoft Office PowerPoint</Application>
  <PresentationFormat>Custom</PresentationFormat>
  <Paragraphs>36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Background</vt:lpstr>
      <vt:lpstr>Office 主题</vt:lpstr>
      <vt:lpstr>WF on PRACH for beam failure recovery request transmission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min zhang</cp:lastModifiedBy>
  <cp:revision>668</cp:revision>
  <dcterms:created xsi:type="dcterms:W3CDTF">2014-09-24T01:01:53Z</dcterms:created>
  <dcterms:modified xsi:type="dcterms:W3CDTF">2017-08-23T13:22:34Z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(3)sG3L9KyNXQ876ygpeZSqLZgS1kiYvo0dQHAejne1yt6DTkRLneh2W3M66GJbghXfwdigUG/9
wumHBottYo21u/VJsatlKuPMmOdqGfTrawjl23FgSPguzKDspjq558rDj9rgnyYHVRHMoChs
+7FQjwMYNPukT+4swX8E0cTT9O/hkuInU1ufKOHAqTfQSvfSHKEnDRMPy2sOQrg6iVjdQb8z
9tTieveLDX/z60az84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4Ruhe2YysBdI0Qf5jxZO164EBZoj+/erafda8VaWC2u2CwpYtMhMgy
YbpxrhdY/idhK+8q+GziRXO2dabIJh8LkiooDh2LnEBmBAVh1XvoQnDTIau86Xjo3wKf/AJY
EqX7mahU7kaJouLOCxEZJv4cggp8gRUBSE/hOx5jhhlyHEf0EX4LzQiqtzBOreOIyNfNrsbA
lkV4DVtl+GlEptvZ5ZCwvD1kMmC5EqUx28i1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/Q==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1503494309</vt:lpwstr>
  </property>
</Properties>
</file>