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325" r:id="rId3"/>
    <p:sldId id="328" r:id="rId4"/>
    <p:sldId id="330" r:id="rId5"/>
    <p:sldId id="329" r:id="rId6"/>
    <p:sldId id="331" r:id="rId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FF0066"/>
    <a:srgbClr val="EEEC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E25E649-3F16-4E02-A733-19D2CDBF48F0}" styleName="보통 스타일 3 - 강조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보통 스타일 1 - 강조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887" autoAdjust="0"/>
    <p:restoredTop sz="94660" autoAdjust="0"/>
  </p:normalViewPr>
  <p:slideViewPr>
    <p:cSldViewPr>
      <p:cViewPr varScale="1">
        <p:scale>
          <a:sx n="92" d="100"/>
          <a:sy n="92" d="100"/>
        </p:scale>
        <p:origin x="1668" y="84"/>
      </p:cViewPr>
      <p:guideLst>
        <p:guide orient="horz" pos="2160"/>
        <p:guide pos="2880"/>
      </p:guideLst>
    </p:cSldViewPr>
  </p:slideViewPr>
  <p:outlineViewPr>
    <p:cViewPr>
      <p:scale>
        <a:sx n="33" d="100"/>
        <a:sy n="33" d="100"/>
      </p:scale>
      <p:origin x="36"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pPr>
              <a:defRPr/>
            </a:pPr>
            <a:fld id="{9E814F00-5639-44E0-A858-0CA5F212ED7F}" type="datetimeFigureOut">
              <a:rPr lang="zh-CN" altLang="en-US"/>
              <a:pPr>
                <a:defRPr/>
              </a:pPr>
              <a:t>2017/8/23</a:t>
            </a:fld>
            <a:endParaRPr lang="en-US" altLang="zh-C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pPr>
              <a:defRPr/>
            </a:pPr>
            <a:fld id="{219B0079-8CE4-4AFA-8EEF-DE6CC69CCF6F}" type="slidenum">
              <a:rPr lang="zh-CN" altLang="en-US"/>
              <a:pPr>
                <a:defRPr/>
              </a:pPr>
              <a:t>‹#›</a:t>
            </a:fld>
            <a:endParaRPr lang="en-US" altLang="zh-CN"/>
          </a:p>
        </p:txBody>
      </p:sp>
    </p:spTree>
    <p:extLst>
      <p:ext uri="{BB962C8B-B14F-4D97-AF65-F5344CB8AC3E}">
        <p14:creationId xmlns:p14="http://schemas.microsoft.com/office/powerpoint/2010/main" val="34358061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p:spPr>
      </p:sp>
      <p:sp>
        <p:nvSpPr>
          <p:cNvPr id="61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smtClean="0"/>
          </a:p>
        </p:txBody>
      </p:sp>
      <p:sp>
        <p:nvSpPr>
          <p:cNvPr id="6148" name="Slide Number Placeholder 3"/>
          <p:cNvSpPr>
            <a:spLocks noGrp="1"/>
          </p:cNvSpPr>
          <p:nvPr>
            <p:ph type="sldNum" sz="quarter" idx="5"/>
          </p:nvPr>
        </p:nvSpPr>
        <p:spPr bwMode="auto">
          <a:noFill/>
          <a:ln>
            <a:miter lim="800000"/>
            <a:headEnd/>
            <a:tailEnd/>
          </a:ln>
        </p:spPr>
        <p:txBody>
          <a:bodyPr/>
          <a:lstStyle/>
          <a:p>
            <a:fld id="{F475041C-2E68-449F-B2B4-DFDE878277CB}" type="slidenum">
              <a:rPr lang="zh-CN" altLang="en-US" smtClean="0"/>
              <a:pPr/>
              <a:t>1</a:t>
            </a:fld>
            <a:endParaRPr lang="en-US" altLang="zh-CN" smtClean="0"/>
          </a:p>
        </p:txBody>
      </p:sp>
    </p:spTree>
    <p:extLst>
      <p:ext uri="{BB962C8B-B14F-4D97-AF65-F5344CB8AC3E}">
        <p14:creationId xmlns:p14="http://schemas.microsoft.com/office/powerpoint/2010/main" val="1773801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26B3A2AA-6107-4727-AB87-3027629D62F4}" type="datetimeFigureOut">
              <a:rPr lang="zh-CN" altLang="en-US"/>
              <a:pPr>
                <a:defRPr/>
              </a:pPr>
              <a:t>2017/8/23</a:t>
            </a:fld>
            <a:endParaRPr lang="en-US" altLang="zh-CN" dirty="0"/>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04EFDFB1-5FDB-4074-AF70-4EFA2289478E}" type="slidenum">
              <a:rPr lang="zh-CN" altLang="en-US"/>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5339BFD-85E2-4780-8586-69F206F10660}" type="datetimeFigureOut">
              <a:rPr lang="zh-CN" altLang="en-US"/>
              <a:pPr>
                <a:defRPr/>
              </a:pPr>
              <a:t>2017/8/23</a:t>
            </a:fld>
            <a:endParaRPr lang="en-US" altLang="zh-CN" dirty="0"/>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8B05C7FD-607B-42CD-AAE1-358F16C2460D}" type="slidenum">
              <a:rPr lang="zh-CN" altLang="en-US"/>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D180161-EE9D-4DA1-86EA-94977AC89654}" type="datetimeFigureOut">
              <a:rPr lang="zh-CN" altLang="en-US"/>
              <a:pPr>
                <a:defRPr/>
              </a:pPr>
              <a:t>2017/8/23</a:t>
            </a:fld>
            <a:endParaRPr lang="en-US" altLang="zh-CN" dirty="0"/>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C7C2CA29-9979-4AB8-8A6A-70787DBE8C1F}" type="slidenum">
              <a:rPr lang="zh-CN" altLang="en-US"/>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5F50580-94AE-4899-A8F3-B1D365AE90D7}" type="datetimeFigureOut">
              <a:rPr lang="zh-CN" altLang="en-US"/>
              <a:pPr>
                <a:defRPr/>
              </a:pPr>
              <a:t>2017/8/23</a:t>
            </a:fld>
            <a:endParaRPr lang="en-US" altLang="zh-CN" dirty="0"/>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89DFDAB2-57C3-479C-A7CF-3CD113966DD4}" type="slidenum">
              <a:rPr lang="zh-CN" altLang="en-US"/>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7D28492-A800-4B2E-8E72-B6D9798248F4}" type="datetimeFigureOut">
              <a:rPr lang="zh-CN" altLang="en-US"/>
              <a:pPr>
                <a:defRPr/>
              </a:pPr>
              <a:t>2017/8/23</a:t>
            </a:fld>
            <a:endParaRPr lang="en-US" altLang="zh-CN" dirty="0"/>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0582BC90-3A38-4966-9D16-A1E911DFE767}" type="slidenum">
              <a:rPr lang="zh-CN" altLang="en-US"/>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D4DFE37-A736-4F99-9D43-3C21C47549F0}" type="datetimeFigureOut">
              <a:rPr lang="zh-CN" altLang="en-US"/>
              <a:pPr>
                <a:defRPr/>
              </a:pPr>
              <a:t>2017/8/23</a:t>
            </a:fld>
            <a:endParaRPr lang="en-US" altLang="zh-CN" dirty="0"/>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A50F944E-8BD2-4C1D-B9B4-602E1CA5D049}" type="slidenum">
              <a:rPr lang="zh-CN" altLang="en-US"/>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2E76754-30E3-4C2A-9C88-3A413D2643A3}" type="datetimeFigureOut">
              <a:rPr lang="zh-CN" altLang="en-US"/>
              <a:pPr>
                <a:defRPr/>
              </a:pPr>
              <a:t>2017/8/23</a:t>
            </a:fld>
            <a:endParaRPr lang="en-US" altLang="zh-CN" dirty="0"/>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48F05C29-8268-48EC-A969-26CCD40A6A50}" type="slidenum">
              <a:rPr lang="zh-CN" altLang="en-US"/>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8E8F7C6-EDA8-46C7-849D-D0E778CC524B}" type="datetimeFigureOut">
              <a:rPr lang="zh-CN" altLang="en-US"/>
              <a:pPr>
                <a:defRPr/>
              </a:pPr>
              <a:t>2017/8/23</a:t>
            </a:fld>
            <a:endParaRPr lang="en-US" altLang="zh-CN" dirty="0"/>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D4C6F1DF-2AD3-4F2E-8639-01EE24FE3AC9}" type="slidenum">
              <a:rPr lang="zh-CN" altLang="en-US"/>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8964764-E8E1-4568-AD5A-F93EB11ADAC6}" type="datetimeFigureOut">
              <a:rPr lang="zh-CN" altLang="en-US"/>
              <a:pPr>
                <a:defRPr/>
              </a:pPr>
              <a:t>2017/8/23</a:t>
            </a:fld>
            <a:endParaRPr lang="en-US" altLang="zh-CN" dirty="0"/>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AFC15455-B24C-41DC-A5AA-4C444FEF3B6E}" type="slidenum">
              <a:rPr lang="zh-CN" altLang="en-US"/>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EE4E78A-9406-4A55-9078-9BFF2B4FE9B6}" type="datetimeFigureOut">
              <a:rPr lang="zh-CN" altLang="en-US"/>
              <a:pPr>
                <a:defRPr/>
              </a:pPr>
              <a:t>2017/8/23</a:t>
            </a:fld>
            <a:endParaRPr lang="en-US" altLang="zh-CN" dirty="0"/>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52F6EF4E-1DFB-4C86-97AD-95AE71623DC6}" type="slidenum">
              <a:rPr lang="zh-CN" altLang="en-US"/>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27DDD5E-E703-46C0-9927-E1008699B5D1}" type="datetimeFigureOut">
              <a:rPr lang="zh-CN" altLang="en-US"/>
              <a:pPr>
                <a:defRPr/>
              </a:pPr>
              <a:t>2017/8/23</a:t>
            </a:fld>
            <a:endParaRPr lang="en-US" altLang="zh-CN" dirty="0"/>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1DFC89C5-73BE-4608-B314-1DA5F856B217}"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pPr>
              <a:defRPr/>
            </a:pPr>
            <a:fld id="{7EBC8416-0CD9-4494-B84C-5BBC2537BE48}" type="datetimeFigureOut">
              <a:rPr lang="zh-CN" altLang="en-US"/>
              <a:pPr>
                <a:defRPr/>
              </a:pPr>
              <a:t>2017/8/23</a:t>
            </a:fld>
            <a:endParaRPr lang="en-US" altLang="zh-CN"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defRPr>
            </a:lvl1pPr>
          </a:lstStyle>
          <a:p>
            <a:pPr>
              <a:defRPr/>
            </a:pPr>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defRPr>
            </a:lvl1pPr>
          </a:lstStyle>
          <a:p>
            <a:pPr>
              <a:defRPr/>
            </a:pPr>
            <a:fld id="{ACEEE410-379E-473C-B17E-847ACA1469E2}"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2.e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304800" y="2435225"/>
            <a:ext cx="8534400" cy="1470025"/>
          </a:xfrm>
        </p:spPr>
        <p:txBody>
          <a:bodyPr/>
          <a:lstStyle/>
          <a:p>
            <a:pPr eaLnBrk="1" hangingPunct="1"/>
            <a:r>
              <a:rPr lang="zh-CN" altLang="zh-CN" sz="3600" dirty="0" smtClean="0"/>
              <a:t/>
            </a:r>
            <a:br>
              <a:rPr lang="zh-CN" altLang="zh-CN" sz="3600" dirty="0" smtClean="0"/>
            </a:br>
            <a:r>
              <a:rPr lang="en-GB" altLang="zh-CN" sz="3600" dirty="0" smtClean="0"/>
              <a:t>Further Clarification and WF </a:t>
            </a:r>
            <a:r>
              <a:rPr lang="en-US" altLang="ko-KR" sz="3600" dirty="0" smtClean="0"/>
              <a:t>on NPRACH hopping</a:t>
            </a:r>
            <a:endParaRPr lang="en-US" altLang="zh-CN" sz="3600" dirty="0" smtClean="0"/>
          </a:p>
        </p:txBody>
      </p:sp>
      <p:sp>
        <p:nvSpPr>
          <p:cNvPr id="2051" name="Subtitle 2"/>
          <p:cNvSpPr>
            <a:spLocks noGrp="1"/>
          </p:cNvSpPr>
          <p:nvPr>
            <p:ph type="subTitle" idx="1"/>
          </p:nvPr>
        </p:nvSpPr>
        <p:spPr>
          <a:xfrm>
            <a:off x="914400" y="4267200"/>
            <a:ext cx="7467600" cy="1981200"/>
          </a:xfrm>
        </p:spPr>
        <p:txBody>
          <a:bodyPr/>
          <a:lstStyle/>
          <a:p>
            <a:pPr eaLnBrk="1" hangingPunct="1"/>
            <a:r>
              <a:rPr lang="en-US" altLang="zh-CN" sz="2800" dirty="0" smtClean="0">
                <a:solidFill>
                  <a:schemeClr val="tx1"/>
                </a:solidFill>
                <a:cs typeface="Times New Roman" pitchFamily="18" charset="0"/>
              </a:rPr>
              <a:t>ZTE, </a:t>
            </a:r>
            <a:r>
              <a:rPr lang="en-US" altLang="zh-CN" sz="2800" dirty="0" err="1" smtClean="0">
                <a:solidFill>
                  <a:schemeClr val="tx1"/>
                </a:solidFill>
                <a:cs typeface="Times New Roman" pitchFamily="18" charset="0"/>
              </a:rPr>
              <a:t>Sanechips</a:t>
            </a:r>
            <a:endParaRPr lang="en-US" altLang="zh-CN" sz="2800" dirty="0" smtClean="0">
              <a:solidFill>
                <a:schemeClr val="tx1"/>
              </a:solidFill>
              <a:cs typeface="Times New Roman" pitchFamily="18" charset="0"/>
            </a:endParaRPr>
          </a:p>
        </p:txBody>
      </p:sp>
      <p:sp>
        <p:nvSpPr>
          <p:cNvPr id="2052" name="Rectangle 4"/>
          <p:cNvSpPr>
            <a:spLocks noChangeArrowheads="1"/>
          </p:cNvSpPr>
          <p:nvPr/>
        </p:nvSpPr>
        <p:spPr bwMode="auto">
          <a:xfrm>
            <a:off x="0" y="0"/>
            <a:ext cx="4876800" cy="923925"/>
          </a:xfrm>
          <a:prstGeom prst="rect">
            <a:avLst/>
          </a:prstGeom>
          <a:noFill/>
          <a:ln w="9525">
            <a:noFill/>
            <a:miter lim="800000"/>
            <a:headEnd/>
            <a:tailEnd/>
          </a:ln>
        </p:spPr>
        <p:txBody>
          <a:bodyPr anchor="ctr">
            <a:spAutoFit/>
          </a:bodyPr>
          <a:lstStyle/>
          <a:p>
            <a:r>
              <a:rPr lang="en-GB" altLang="ko-KR" b="1" dirty="0">
                <a:latin typeface="Calibri" pitchFamily="34" charset="0"/>
                <a:cs typeface="Times New Roman" pitchFamily="18" charset="0"/>
              </a:rPr>
              <a:t>3GPP TSG RAN WG1 </a:t>
            </a:r>
            <a:r>
              <a:rPr lang="en-US" altLang="ko-KR" b="1" dirty="0">
                <a:latin typeface="Calibri" pitchFamily="34" charset="0"/>
                <a:cs typeface="Times New Roman" pitchFamily="18" charset="0"/>
              </a:rPr>
              <a:t>Meeting #90</a:t>
            </a:r>
          </a:p>
          <a:p>
            <a:r>
              <a:rPr lang="zh-CN" altLang="zh-CN" b="1" dirty="0">
                <a:latin typeface="Calibri" pitchFamily="34" charset="0"/>
                <a:cs typeface="Times New Roman" pitchFamily="18" charset="0"/>
              </a:rPr>
              <a:t>Prague, Czech Republic, 21st – 25th August 2017</a:t>
            </a:r>
            <a:endParaRPr lang="en-US" altLang="ko-KR" b="1" dirty="0">
              <a:latin typeface="Calibri" pitchFamily="34" charset="0"/>
              <a:cs typeface="Times New Roman" pitchFamily="18" charset="0"/>
            </a:endParaRPr>
          </a:p>
          <a:p>
            <a:r>
              <a:rPr lang="en-US" altLang="ko-KR" b="1" dirty="0">
                <a:latin typeface="Calibri" pitchFamily="34" charset="0"/>
                <a:cs typeface="Times New Roman" pitchFamily="18" charset="0"/>
              </a:rPr>
              <a:t>Agenda item </a:t>
            </a:r>
            <a:r>
              <a:rPr lang="en-US" altLang="ko-KR" b="1" dirty="0" smtClean="0">
                <a:latin typeface="Calibri" pitchFamily="34" charset="0"/>
                <a:cs typeface="Times New Roman" pitchFamily="18" charset="0"/>
              </a:rPr>
              <a:t>5.1.6</a:t>
            </a:r>
            <a:endParaRPr lang="en-US" altLang="ko-KR" b="1" dirty="0">
              <a:latin typeface="Calibri" pitchFamily="34" charset="0"/>
              <a:cs typeface="Times New Roman" pitchFamily="18" charset="0"/>
            </a:endParaRPr>
          </a:p>
        </p:txBody>
      </p:sp>
      <p:sp>
        <p:nvSpPr>
          <p:cNvPr id="2053" name="Rectangle 4"/>
          <p:cNvSpPr>
            <a:spLocks noChangeArrowheads="1"/>
          </p:cNvSpPr>
          <p:nvPr/>
        </p:nvSpPr>
        <p:spPr bwMode="auto">
          <a:xfrm>
            <a:off x="7391400" y="163513"/>
            <a:ext cx="1752600" cy="369887"/>
          </a:xfrm>
          <a:prstGeom prst="rect">
            <a:avLst/>
          </a:prstGeom>
          <a:noFill/>
          <a:ln w="9525">
            <a:noFill/>
            <a:miter lim="800000"/>
            <a:headEnd/>
            <a:tailEnd/>
          </a:ln>
        </p:spPr>
        <p:txBody>
          <a:bodyPr anchor="ctr">
            <a:spAutoFit/>
          </a:bodyPr>
          <a:lstStyle/>
          <a:p>
            <a:pPr algn="ctr"/>
            <a:r>
              <a:rPr lang="en-US" altLang="ko-KR" b="1">
                <a:latin typeface="Calibri" pitchFamily="34" charset="0"/>
                <a:cs typeface="Times New Roman" pitchFamily="18" charset="0"/>
              </a:rPr>
              <a:t>R1-17xxxxx</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제목 1"/>
          <p:cNvSpPr>
            <a:spLocks noGrp="1"/>
          </p:cNvSpPr>
          <p:nvPr>
            <p:ph type="title" idx="4294967295"/>
          </p:nvPr>
        </p:nvSpPr>
        <p:spPr>
          <a:xfrm>
            <a:off x="457200" y="274638"/>
            <a:ext cx="8229600" cy="563562"/>
          </a:xfrm>
        </p:spPr>
        <p:txBody>
          <a:bodyPr/>
          <a:lstStyle/>
          <a:p>
            <a:pPr algn="l"/>
            <a:r>
              <a:rPr lang="en-US" altLang="zh-CN" sz="4000" smtClean="0"/>
              <a:t>Background</a:t>
            </a:r>
            <a:endParaRPr lang="ko-KR" altLang="en-US" sz="4000" smtClean="0">
              <a:cs typeface="Times New Roman" pitchFamily="18" charset="0"/>
            </a:endParaRPr>
          </a:p>
        </p:txBody>
      </p:sp>
      <p:sp>
        <p:nvSpPr>
          <p:cNvPr id="3075" name="내용 개체 틀 2"/>
          <p:cNvSpPr>
            <a:spLocks noGrp="1"/>
          </p:cNvSpPr>
          <p:nvPr>
            <p:ph idx="4294967295"/>
          </p:nvPr>
        </p:nvSpPr>
        <p:spPr>
          <a:xfrm>
            <a:off x="228600" y="1295400"/>
            <a:ext cx="8534400" cy="5410200"/>
          </a:xfrm>
        </p:spPr>
        <p:txBody>
          <a:bodyPr/>
          <a:lstStyle/>
          <a:p>
            <a:r>
              <a:rPr lang="en-US" altLang="zh-CN" sz="2000" dirty="0" smtClean="0"/>
              <a:t>For preamble repetition, if “bad “ hopping pattern for in random hopping is removed, the influence due to frequency offset will be suppressed. As shown in the simulation result, this has an advantage of 5dB SNR over current scheme.</a:t>
            </a:r>
          </a:p>
          <a:p>
            <a:pPr>
              <a:buNone/>
            </a:pPr>
            <a:endParaRPr lang="en-US" altLang="zh-CN" sz="2000" dirty="0" smtClean="0"/>
          </a:p>
        </p:txBody>
      </p:sp>
      <p:sp>
        <p:nvSpPr>
          <p:cNvPr id="3076" name="Rectangle 5"/>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3077" name="Rectangle 7"/>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3078" name="Rectangle 7"/>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3079" name="Rectangle 9"/>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3080" name="Rectangle 2"/>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3081" name="Rectangle 5"/>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3082" name="Rectangle 7"/>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3083" name="Rectangle 9"/>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3084" name="Rectangle 11"/>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3085" name="Rectangle 13"/>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3086" name="Rectangle 8"/>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3087" name="Rectangle 2"/>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3088" name="Rectangle 4"/>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3089" name="Rectangle 6"/>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3090" name="Rectangle 8"/>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3091" name="Rectangle 10"/>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3092" name="Rectangle 12"/>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3093" name="Rectangle 14"/>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3094" name="Rectangle 16"/>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3095" name="Rectangle 18"/>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3096"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3097" name="Rectangle 2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3099" name="Rectangle 2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9700"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9703"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9704" name="Rectangle 8"/>
          <p:cNvSpPr>
            <a:spLocks noChangeArrowheads="1"/>
          </p:cNvSpPr>
          <p:nvPr/>
        </p:nvSpPr>
        <p:spPr bwMode="auto">
          <a:xfrm>
            <a:off x="152400" y="6230779"/>
            <a:ext cx="4038600" cy="2462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tab pos="900113" algn="l"/>
              </a:tabLst>
            </a:pPr>
            <a:r>
              <a:rPr kumimoji="0" lang="en-GB" altLang="zh-CN" sz="1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Figure 3:Preffered</a:t>
            </a:r>
            <a:r>
              <a:rPr kumimoji="0" lang="en-GB" altLang="zh-CN" sz="1000" b="1" i="0" u="none" strike="noStrike" cap="none" normalizeH="0" dirty="0" smtClean="0">
                <a:ln>
                  <a:noFill/>
                </a:ln>
                <a:solidFill>
                  <a:schemeClr val="tx1"/>
                </a:solidFill>
                <a:effectLst/>
                <a:latin typeface="Times New Roman" pitchFamily="18" charset="0"/>
                <a:ea typeface="宋体" pitchFamily="2" charset="-122"/>
                <a:cs typeface="Times New Roman" pitchFamily="18" charset="0"/>
              </a:rPr>
              <a:t> </a:t>
            </a:r>
            <a:r>
              <a:rPr kumimoji="0" lang="en-GB" altLang="zh-CN" sz="1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hopping pattern for adjacent 8 SGs(Case</a:t>
            </a:r>
            <a:r>
              <a:rPr kumimoji="0" lang="en-GB" altLang="zh-CN" sz="1000" b="1" i="0" u="none" strike="noStrike" cap="none" normalizeH="0" dirty="0" smtClean="0">
                <a:ln>
                  <a:noFill/>
                </a:ln>
                <a:solidFill>
                  <a:schemeClr val="tx1"/>
                </a:solidFill>
                <a:effectLst/>
                <a:latin typeface="Times New Roman" pitchFamily="18" charset="0"/>
                <a:ea typeface="宋体" pitchFamily="2" charset="-122"/>
                <a:cs typeface="Times New Roman" pitchFamily="18" charset="0"/>
              </a:rPr>
              <a:t> 2</a:t>
            </a:r>
            <a:r>
              <a:rPr kumimoji="0" lang="en-GB" altLang="zh-CN" sz="1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endParaRPr kumimoji="0" lang="en-GB" altLang="zh-CN" sz="1800" b="0" i="0" u="none" strike="noStrike" cap="none" normalizeH="0" baseline="0" dirty="0" smtClean="0">
              <a:ln>
                <a:noFill/>
              </a:ln>
              <a:solidFill>
                <a:schemeClr val="tx1"/>
              </a:solidFill>
              <a:effectLst/>
              <a:latin typeface="Arial" pitchFamily="34" charset="0"/>
            </a:endParaRPr>
          </a:p>
        </p:txBody>
      </p:sp>
      <p:sp>
        <p:nvSpPr>
          <p:cNvPr id="29706" name="Rectangle 1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29705" name="图片 42"/>
          <p:cNvPicPr>
            <a:picLocks noChangeAspect="1" noChangeArrowheads="1"/>
          </p:cNvPicPr>
          <p:nvPr/>
        </p:nvPicPr>
        <p:blipFill>
          <a:blip r:embed="rId3" cstate="print"/>
          <a:srcRect/>
          <a:stretch>
            <a:fillRect/>
          </a:stretch>
        </p:blipFill>
        <p:spPr bwMode="auto">
          <a:xfrm>
            <a:off x="3810000" y="2590800"/>
            <a:ext cx="5334000" cy="3429000"/>
          </a:xfrm>
          <a:prstGeom prst="rect">
            <a:avLst/>
          </a:prstGeom>
          <a:noFill/>
        </p:spPr>
      </p:pic>
      <p:sp>
        <p:nvSpPr>
          <p:cNvPr id="2970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9708" name="对象 2"/>
          <p:cNvGraphicFramePr>
            <a:graphicFrameLocks/>
          </p:cNvGraphicFramePr>
          <p:nvPr/>
        </p:nvGraphicFramePr>
        <p:xfrm>
          <a:off x="762000" y="2895600"/>
          <a:ext cx="2762250" cy="1304925"/>
        </p:xfrm>
        <a:graphic>
          <a:graphicData uri="http://schemas.openxmlformats.org/presentationml/2006/ole">
            <mc:AlternateContent xmlns:mc="http://schemas.openxmlformats.org/markup-compatibility/2006">
              <mc:Choice xmlns:v="urn:schemas-microsoft-com:vml" Requires="v">
                <p:oleObj spid="_x0000_s29755" name="Microsoft Visio 绘图" r:id="rId4" imgW="4354830" imgH="2014538" progId="Visio.Drawing.11">
                  <p:embed/>
                </p:oleObj>
              </mc:Choice>
              <mc:Fallback>
                <p:oleObj name="Microsoft Visio 绘图" r:id="rId4" imgW="4354830" imgH="2014538" progId="Visio.Drawing.11">
                  <p:embed/>
                  <p:pic>
                    <p:nvPicPr>
                      <p:cNvPr id="0" name="对象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2895600"/>
                        <a:ext cx="2762250" cy="1304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71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9710" name="对象 3"/>
          <p:cNvGraphicFramePr>
            <a:graphicFrameLocks/>
          </p:cNvGraphicFramePr>
          <p:nvPr/>
        </p:nvGraphicFramePr>
        <p:xfrm>
          <a:off x="609600" y="4724400"/>
          <a:ext cx="3009900" cy="1323975"/>
        </p:xfrm>
        <a:graphic>
          <a:graphicData uri="http://schemas.openxmlformats.org/presentationml/2006/ole">
            <mc:AlternateContent xmlns:mc="http://schemas.openxmlformats.org/markup-compatibility/2006">
              <mc:Choice xmlns:v="urn:schemas-microsoft-com:vml" Requires="v">
                <p:oleObj spid="_x0000_s29756" name="Microsoft Visio 绘图" r:id="rId6" imgW="4354830" imgH="1834515" progId="Visio.Drawing.11">
                  <p:embed/>
                </p:oleObj>
              </mc:Choice>
              <mc:Fallback>
                <p:oleObj name="Microsoft Visio 绘图" r:id="rId6" imgW="4354830" imgH="1834515" progId="Visio.Drawing.11">
                  <p:embed/>
                  <p:pic>
                    <p:nvPicPr>
                      <p:cNvPr id="0" name="对象 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00" y="4724400"/>
                        <a:ext cx="3009900" cy="1323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4" name="Rectangle 8"/>
          <p:cNvSpPr>
            <a:spLocks noChangeArrowheads="1"/>
          </p:cNvSpPr>
          <p:nvPr/>
        </p:nvSpPr>
        <p:spPr bwMode="auto">
          <a:xfrm>
            <a:off x="228600" y="4191000"/>
            <a:ext cx="4038600" cy="2462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tab pos="900113" algn="l"/>
              </a:tabLst>
            </a:pPr>
            <a:r>
              <a:rPr kumimoji="0" lang="en-GB" altLang="zh-CN" sz="1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Figure 2:An example of hopping pattern for adjacent 8 SGs(Case 1)</a:t>
            </a:r>
            <a:endParaRPr kumimoji="0" lang="en-GB" altLang="zh-CN" sz="1800" b="0" i="0" u="none" strike="noStrike" cap="none" normalizeH="0" baseline="0" dirty="0" smtClean="0">
              <a:ln>
                <a:noFill/>
              </a:ln>
              <a:solidFill>
                <a:schemeClr val="tx1"/>
              </a:solidFill>
              <a:effectLst/>
              <a:latin typeface="Arial" pitchFamily="34" charset="0"/>
            </a:endParaRPr>
          </a:p>
        </p:txBody>
      </p:sp>
      <p:sp>
        <p:nvSpPr>
          <p:cNvPr id="45" name="矩形 44"/>
          <p:cNvSpPr/>
          <p:nvPr/>
        </p:nvSpPr>
        <p:spPr>
          <a:xfrm>
            <a:off x="4343400" y="6096000"/>
            <a:ext cx="4572000" cy="246221"/>
          </a:xfrm>
          <a:prstGeom prst="rect">
            <a:avLst/>
          </a:prstGeom>
        </p:spPr>
        <p:txBody>
          <a:bodyPr>
            <a:spAutoFit/>
          </a:bodyPr>
          <a:lstStyle/>
          <a:p>
            <a:pPr algn="ctr">
              <a:tabLst>
                <a:tab pos="900113" algn="l"/>
              </a:tabLst>
            </a:pPr>
            <a:r>
              <a:rPr lang="en-US" altLang="zh-CN" sz="1000" b="1" dirty="0">
                <a:latin typeface="Times New Roman" pitchFamily="18" charset="0"/>
                <a:ea typeface="宋体" pitchFamily="2" charset="-122"/>
                <a:cs typeface="Times New Roman" pitchFamily="18" charset="0"/>
              </a:rPr>
              <a:t>Figure </a:t>
            </a:r>
            <a:r>
              <a:rPr lang="en-US" altLang="zh-CN" sz="1000" b="1" dirty="0" smtClean="0">
                <a:latin typeface="Times New Roman" pitchFamily="18" charset="0"/>
                <a:ea typeface="宋体" pitchFamily="2" charset="-122"/>
                <a:cs typeface="Times New Roman" pitchFamily="18" charset="0"/>
              </a:rPr>
              <a:t>4:TA </a:t>
            </a:r>
            <a:r>
              <a:rPr lang="en-US" altLang="zh-CN" sz="1000" b="1" dirty="0">
                <a:latin typeface="Times New Roman" pitchFamily="18" charset="0"/>
                <a:ea typeface="宋体" pitchFamily="2" charset="-122"/>
                <a:cs typeface="Times New Roman" pitchFamily="18" charset="0"/>
              </a:rPr>
              <a:t>estimation performance for the two </a:t>
            </a:r>
            <a:r>
              <a:rPr lang="en-US" altLang="zh-CN" sz="1000" b="1" dirty="0" smtClean="0">
                <a:latin typeface="Times New Roman" pitchFamily="18" charset="0"/>
                <a:ea typeface="宋体" pitchFamily="2" charset="-122"/>
                <a:cs typeface="Times New Roman" pitchFamily="18" charset="0"/>
              </a:rPr>
              <a:t>cases</a:t>
            </a:r>
            <a:endParaRPr lang="zh-CN" altLang="en-US" sz="1000" b="1" dirty="0">
              <a:latin typeface="Times New Roman" pitchFamily="18" charset="0"/>
              <a:ea typeface="宋体" pitchFamily="2" charset="-122"/>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Example of current Rel-13 random hopping problem</a:t>
            </a:r>
            <a:endParaRPr lang="en-US" dirty="0"/>
          </a:p>
        </p:txBody>
      </p:sp>
      <p:sp>
        <p:nvSpPr>
          <p:cNvPr id="3" name="Rectangle 2"/>
          <p:cNvSpPr>
            <a:spLocks noChangeArrowheads="1"/>
          </p:cNvSpPr>
          <p:nvPr/>
        </p:nvSpPr>
        <p:spPr bwMode="auto">
          <a:xfrm>
            <a:off x="1523999" y="2590799"/>
            <a:ext cx="1069550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7" name="图片 6"/>
          <p:cNvPicPr>
            <a:picLocks noChangeAspect="1"/>
          </p:cNvPicPr>
          <p:nvPr/>
        </p:nvPicPr>
        <p:blipFill>
          <a:blip r:embed="rId2"/>
          <a:stretch>
            <a:fillRect/>
          </a:stretch>
        </p:blipFill>
        <p:spPr>
          <a:xfrm>
            <a:off x="838200" y="1600200"/>
            <a:ext cx="7730791" cy="4525808"/>
          </a:xfrm>
          <a:prstGeom prst="rect">
            <a:avLst/>
          </a:prstGeom>
        </p:spPr>
      </p:pic>
    </p:spTree>
    <p:extLst>
      <p:ext uri="{BB962C8B-B14F-4D97-AF65-F5344CB8AC3E}">
        <p14:creationId xmlns:p14="http://schemas.microsoft.com/office/powerpoint/2010/main" val="549175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0"/>
            <a:ext cx="8229600" cy="1143000"/>
          </a:xfrm>
        </p:spPr>
        <p:txBody>
          <a:bodyPr/>
          <a:lstStyle/>
          <a:p>
            <a:r>
              <a:rPr lang="en-US" sz="3600" dirty="0" smtClean="0"/>
              <a:t>Example of Removing ‘bad’ hopping</a:t>
            </a:r>
            <a:endParaRPr lang="en-US" sz="3600" dirty="0"/>
          </a:p>
        </p:txBody>
      </p:sp>
      <p:pic>
        <p:nvPicPr>
          <p:cNvPr id="3" name="图片 2"/>
          <p:cNvPicPr>
            <a:picLocks noChangeAspect="1"/>
          </p:cNvPicPr>
          <p:nvPr/>
        </p:nvPicPr>
        <p:blipFill>
          <a:blip r:embed="rId2"/>
          <a:stretch>
            <a:fillRect/>
          </a:stretch>
        </p:blipFill>
        <p:spPr>
          <a:xfrm>
            <a:off x="117809" y="942239"/>
            <a:ext cx="8908382" cy="4973521"/>
          </a:xfrm>
          <a:prstGeom prst="rect">
            <a:avLst/>
          </a:prstGeom>
        </p:spPr>
      </p:pic>
    </p:spTree>
    <p:extLst>
      <p:ext uri="{BB962C8B-B14F-4D97-AF65-F5344CB8AC3E}">
        <p14:creationId xmlns:p14="http://schemas.microsoft.com/office/powerpoint/2010/main" val="21340936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3600" dirty="0" smtClean="0"/>
              <a:t>Collision Rate Comparison (assuming same NPRACH resource usage)</a:t>
            </a:r>
            <a:endParaRPr lang="en-US" sz="3600" dirty="0"/>
          </a:p>
        </p:txBody>
      </p:sp>
      <p:graphicFrame>
        <p:nvGraphicFramePr>
          <p:cNvPr id="3" name="表格 2"/>
          <p:cNvGraphicFramePr>
            <a:graphicFrameLocks noGrp="1"/>
          </p:cNvGraphicFramePr>
          <p:nvPr>
            <p:extLst>
              <p:ext uri="{D42A27DB-BD31-4B8C-83A1-F6EECF244321}">
                <p14:modId xmlns:p14="http://schemas.microsoft.com/office/powerpoint/2010/main" val="1051030248"/>
              </p:ext>
            </p:extLst>
          </p:nvPr>
        </p:nvGraphicFramePr>
        <p:xfrm>
          <a:off x="685798" y="1752599"/>
          <a:ext cx="7239001" cy="3886200"/>
        </p:xfrm>
        <a:graphic>
          <a:graphicData uri="http://schemas.openxmlformats.org/drawingml/2006/table">
            <a:tbl>
              <a:tblPr firstRow="1" firstCol="1" bandRow="1">
                <a:tableStyleId>{5C22544A-7EE6-4342-B048-85BDC9FD1C3A}</a:tableStyleId>
              </a:tblPr>
              <a:tblGrid>
                <a:gridCol w="1037542"/>
                <a:gridCol w="1037542"/>
                <a:gridCol w="1037542"/>
                <a:gridCol w="1034993"/>
                <a:gridCol w="1034993"/>
                <a:gridCol w="1034993"/>
                <a:gridCol w="1021396"/>
              </a:tblGrid>
              <a:tr h="971550">
                <a:tc>
                  <a:txBody>
                    <a:bodyPr/>
                    <a:lstStyle/>
                    <a:p>
                      <a:pPr marL="0" marR="0" algn="just">
                        <a:spcBef>
                          <a:spcPts val="0"/>
                        </a:spcBef>
                        <a:spcAft>
                          <a:spcPts val="0"/>
                        </a:spcAft>
                      </a:pPr>
                      <a:r>
                        <a:rPr lang="en-US" sz="1050" kern="100" dirty="0">
                          <a:effectLst/>
                        </a:rPr>
                        <a:t>Cell </a:t>
                      </a:r>
                      <a:r>
                        <a:rPr lang="en-US" sz="1050" kern="100" dirty="0" err="1">
                          <a:effectLst/>
                        </a:rPr>
                        <a:t>Num</a:t>
                      </a:r>
                      <a:endParaRPr lang="en-US" sz="1050" kern="100" dirty="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gridSpan="2">
                  <a:txBody>
                    <a:bodyPr/>
                    <a:lstStyle/>
                    <a:p>
                      <a:pPr marL="0" marR="0" algn="just">
                        <a:spcBef>
                          <a:spcPts val="0"/>
                        </a:spcBef>
                        <a:spcAft>
                          <a:spcPts val="0"/>
                        </a:spcAft>
                      </a:pPr>
                      <a:r>
                        <a:rPr lang="en-US" sz="1050" kern="100">
                          <a:effectLst/>
                        </a:rPr>
                        <a:t>Prob. of No NPRACH Collision </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hMerge="1">
                  <a:txBody>
                    <a:bodyPr/>
                    <a:lstStyle/>
                    <a:p>
                      <a:endParaRPr lang="en-US"/>
                    </a:p>
                  </a:txBody>
                  <a:tcPr/>
                </a:tc>
                <a:tc gridSpan="2">
                  <a:txBody>
                    <a:bodyPr/>
                    <a:lstStyle/>
                    <a:p>
                      <a:pPr marL="0" marR="0" algn="just">
                        <a:spcBef>
                          <a:spcPts val="0"/>
                        </a:spcBef>
                        <a:spcAft>
                          <a:spcPts val="0"/>
                        </a:spcAft>
                      </a:pPr>
                      <a:r>
                        <a:rPr lang="en-US" sz="1050" kern="100">
                          <a:effectLst/>
                        </a:rPr>
                        <a:t>Prob. of Part of NPRACH Collision </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hMerge="1">
                  <a:txBody>
                    <a:bodyPr/>
                    <a:lstStyle/>
                    <a:p>
                      <a:endParaRPr lang="en-US"/>
                    </a:p>
                  </a:txBody>
                  <a:tcPr/>
                </a:tc>
                <a:tc gridSpan="2">
                  <a:txBody>
                    <a:bodyPr/>
                    <a:lstStyle/>
                    <a:p>
                      <a:pPr marL="0" marR="0" algn="just">
                        <a:spcBef>
                          <a:spcPts val="0"/>
                        </a:spcBef>
                        <a:spcAft>
                          <a:spcPts val="0"/>
                        </a:spcAft>
                      </a:pPr>
                      <a:r>
                        <a:rPr lang="en-US" sz="1050" kern="100">
                          <a:effectLst/>
                        </a:rPr>
                        <a:t>Prob. of  of full NPRACH Collision</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hMerge="1">
                  <a:txBody>
                    <a:bodyPr/>
                    <a:lstStyle/>
                    <a:p>
                      <a:endParaRPr lang="en-US"/>
                    </a:p>
                  </a:txBody>
                  <a:tcPr/>
                </a:tc>
              </a:tr>
              <a:tr h="971550">
                <a:tc>
                  <a:txBody>
                    <a:bodyPr/>
                    <a:lstStyle/>
                    <a:p>
                      <a:pPr marL="0" marR="0" algn="just">
                        <a:spcBef>
                          <a:spcPts val="0"/>
                        </a:spcBef>
                        <a:spcAft>
                          <a:spcPts val="0"/>
                        </a:spcAft>
                      </a:pPr>
                      <a:r>
                        <a:rPr lang="en-US" sz="1050" kern="100">
                          <a:effectLst/>
                        </a:rPr>
                        <a:t> </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dirty="0">
                          <a:effectLst/>
                        </a:rPr>
                        <a:t>Rel-13 Hopping</a:t>
                      </a:r>
                      <a:endParaRPr lang="en-US" sz="1050" kern="100" dirty="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dirty="0" smtClean="0">
                          <a:effectLst/>
                        </a:rPr>
                        <a:t>After</a:t>
                      </a:r>
                      <a:r>
                        <a:rPr lang="en-US" sz="1050" kern="100" baseline="0" dirty="0" smtClean="0">
                          <a:effectLst/>
                        </a:rPr>
                        <a:t> r</a:t>
                      </a:r>
                      <a:r>
                        <a:rPr lang="en-US" sz="1050" kern="100" dirty="0" smtClean="0">
                          <a:effectLst/>
                        </a:rPr>
                        <a:t>emove</a:t>
                      </a:r>
                      <a:r>
                        <a:rPr lang="en-US" sz="1050" kern="100" baseline="0" dirty="0" smtClean="0">
                          <a:effectLst/>
                        </a:rPr>
                        <a:t> ‘bad’ </a:t>
                      </a:r>
                      <a:r>
                        <a:rPr lang="en-US" sz="1050" kern="100" dirty="0" smtClean="0">
                          <a:effectLst/>
                        </a:rPr>
                        <a:t>Hopping</a:t>
                      </a:r>
                      <a:endParaRPr lang="en-US" sz="1050" kern="100" dirty="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Rel-13 Hopping</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dirty="0" smtClean="0">
                          <a:effectLst/>
                        </a:rPr>
                        <a:t>After</a:t>
                      </a:r>
                      <a:r>
                        <a:rPr lang="en-US" sz="1050" kern="100" baseline="0" dirty="0" smtClean="0">
                          <a:effectLst/>
                        </a:rPr>
                        <a:t> remove ‘bad’ </a:t>
                      </a:r>
                      <a:r>
                        <a:rPr lang="en-US" sz="1050" kern="100" dirty="0" smtClean="0">
                          <a:effectLst/>
                        </a:rPr>
                        <a:t>Hopping</a:t>
                      </a:r>
                      <a:endParaRPr lang="en-US" sz="1050" kern="100" dirty="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Rel-13 Hopping</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dirty="0" smtClean="0">
                          <a:effectLst/>
                        </a:rPr>
                        <a:t>After remove ‘bad’ hopping</a:t>
                      </a:r>
                      <a:endParaRPr lang="en-US" sz="1050" kern="100" dirty="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r>
              <a:tr h="485775">
                <a:tc>
                  <a:txBody>
                    <a:bodyPr/>
                    <a:lstStyle/>
                    <a:p>
                      <a:pPr marL="0" marR="0" algn="just">
                        <a:spcBef>
                          <a:spcPts val="0"/>
                        </a:spcBef>
                        <a:spcAft>
                          <a:spcPts val="0"/>
                        </a:spcAft>
                      </a:pPr>
                      <a:r>
                        <a:rPr lang="en-US" sz="1050" kern="100">
                          <a:effectLst/>
                        </a:rPr>
                        <a:t>2</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50.49%</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51.03%</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49.51%</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48.97%</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0</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0</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r>
              <a:tr h="485775">
                <a:tc>
                  <a:txBody>
                    <a:bodyPr/>
                    <a:lstStyle/>
                    <a:p>
                      <a:pPr marL="0" marR="0" algn="just">
                        <a:spcBef>
                          <a:spcPts val="0"/>
                        </a:spcBef>
                        <a:spcAft>
                          <a:spcPts val="0"/>
                        </a:spcAft>
                      </a:pPr>
                      <a:r>
                        <a:rPr lang="en-US" sz="1050" kern="100">
                          <a:effectLst/>
                        </a:rPr>
                        <a:t>4</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12.14%</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13.99%</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87.86%</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86.01%</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0.005%</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0</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r>
              <a:tr h="485775">
                <a:tc>
                  <a:txBody>
                    <a:bodyPr/>
                    <a:lstStyle/>
                    <a:p>
                      <a:pPr marL="0" marR="0" algn="just">
                        <a:spcBef>
                          <a:spcPts val="0"/>
                        </a:spcBef>
                        <a:spcAft>
                          <a:spcPts val="0"/>
                        </a:spcAft>
                      </a:pPr>
                      <a:r>
                        <a:rPr lang="en-US" sz="1050" kern="100">
                          <a:effectLst/>
                        </a:rPr>
                        <a:t>6</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3.15%</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3.71%</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96.85%</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96.28%</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0</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0.0067%</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r>
              <a:tr h="485775">
                <a:tc>
                  <a:txBody>
                    <a:bodyPr/>
                    <a:lstStyle/>
                    <a:p>
                      <a:pPr marL="0" marR="0" algn="just">
                        <a:spcBef>
                          <a:spcPts val="0"/>
                        </a:spcBef>
                        <a:spcAft>
                          <a:spcPts val="0"/>
                        </a:spcAft>
                      </a:pPr>
                      <a:r>
                        <a:rPr lang="en-US" sz="1050" kern="100">
                          <a:effectLst/>
                        </a:rPr>
                        <a:t>12</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0.043%</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0.06%</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99.99%</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99.99%</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a:effectLst/>
                        </a:rPr>
                        <a:t>0.0067%</a:t>
                      </a:r>
                      <a:endParaRPr lang="en-US" sz="1050" kern="10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dirty="0">
                          <a:effectLst/>
                        </a:rPr>
                        <a:t>0.0083%</a:t>
                      </a:r>
                      <a:endParaRPr lang="en-US" sz="1050" kern="100" dirty="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r>
            </a:tbl>
          </a:graphicData>
        </a:graphic>
      </p:graphicFrame>
      <p:sp>
        <p:nvSpPr>
          <p:cNvPr id="4" name="文本框 3"/>
          <p:cNvSpPr txBox="1"/>
          <p:nvPr/>
        </p:nvSpPr>
        <p:spPr>
          <a:xfrm>
            <a:off x="990600" y="6096000"/>
            <a:ext cx="8139985" cy="646331"/>
          </a:xfrm>
          <a:prstGeom prst="rect">
            <a:avLst/>
          </a:prstGeom>
          <a:noFill/>
        </p:spPr>
        <p:txBody>
          <a:bodyPr wrap="none" rtlCol="0">
            <a:spAutoFit/>
          </a:bodyPr>
          <a:lstStyle/>
          <a:p>
            <a:r>
              <a:rPr lang="en-US" dirty="0" smtClean="0"/>
              <a:t>Note: because of the 5dB TA improvement, the actual resource usage after the</a:t>
            </a:r>
          </a:p>
          <a:p>
            <a:r>
              <a:rPr lang="en-US" dirty="0" smtClean="0"/>
              <a:t> improvement will be reduced by 50%.</a:t>
            </a:r>
            <a:endParaRPr lang="en-US" dirty="0"/>
          </a:p>
        </p:txBody>
      </p:sp>
    </p:spTree>
    <p:extLst>
      <p:ext uri="{BB962C8B-B14F-4D97-AF65-F5344CB8AC3E}">
        <p14:creationId xmlns:p14="http://schemas.microsoft.com/office/powerpoint/2010/main" val="24606645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2955" y="101027"/>
            <a:ext cx="8229600" cy="715962"/>
          </a:xfrm>
        </p:spPr>
        <p:txBody>
          <a:bodyPr/>
          <a:lstStyle/>
          <a:p>
            <a:r>
              <a:rPr lang="en-US" sz="3600" dirty="0" smtClean="0"/>
              <a:t>Single cell Collision rate comparison  </a:t>
            </a:r>
            <a:endParaRPr lang="en-US" sz="3600" dirty="0"/>
          </a:p>
        </p:txBody>
      </p:sp>
      <p:graphicFrame>
        <p:nvGraphicFramePr>
          <p:cNvPr id="3" name="表格 2"/>
          <p:cNvGraphicFramePr>
            <a:graphicFrameLocks noGrp="1"/>
          </p:cNvGraphicFramePr>
          <p:nvPr>
            <p:extLst>
              <p:ext uri="{D42A27DB-BD31-4B8C-83A1-F6EECF244321}">
                <p14:modId xmlns:p14="http://schemas.microsoft.com/office/powerpoint/2010/main" val="853951951"/>
              </p:ext>
            </p:extLst>
          </p:nvPr>
        </p:nvGraphicFramePr>
        <p:xfrm>
          <a:off x="432955" y="1011382"/>
          <a:ext cx="8204911" cy="3312564"/>
        </p:xfrm>
        <a:graphic>
          <a:graphicData uri="http://schemas.openxmlformats.org/drawingml/2006/table">
            <a:tbl>
              <a:tblPr firstRow="1" firstCol="1" bandRow="1">
                <a:tableStyleId>{5C22544A-7EE6-4342-B048-85BDC9FD1C3A}</a:tableStyleId>
              </a:tblPr>
              <a:tblGrid>
                <a:gridCol w="1265197"/>
                <a:gridCol w="1265197"/>
                <a:gridCol w="1206870"/>
                <a:gridCol w="1157785"/>
                <a:gridCol w="1237301"/>
                <a:gridCol w="1237301"/>
                <a:gridCol w="835260"/>
              </a:tblGrid>
              <a:tr h="1088745">
                <a:tc rowSpan="2">
                  <a:txBody>
                    <a:bodyPr/>
                    <a:lstStyle/>
                    <a:p>
                      <a:pPr marL="0" marR="0">
                        <a:lnSpc>
                          <a:spcPct val="115000"/>
                        </a:lnSpc>
                        <a:spcBef>
                          <a:spcPts val="0"/>
                        </a:spcBef>
                        <a:spcAft>
                          <a:spcPts val="1000"/>
                        </a:spcAft>
                      </a:pPr>
                      <a:r>
                        <a:rPr lang="en-US" sz="1000" dirty="0">
                          <a:effectLst/>
                        </a:rPr>
                        <a:t>NPRACH overhead in</a:t>
                      </a:r>
                      <a:endParaRPr lang="en-US" sz="1100" dirty="0">
                        <a:effectLst/>
                      </a:endParaRPr>
                    </a:p>
                    <a:p>
                      <a:pPr marL="0" marR="0" algn="ctr">
                        <a:lnSpc>
                          <a:spcPct val="115000"/>
                        </a:lnSpc>
                        <a:spcBef>
                          <a:spcPts val="0"/>
                        </a:spcBef>
                        <a:spcAft>
                          <a:spcPts val="1000"/>
                        </a:spcAft>
                      </a:pPr>
                      <a:r>
                        <a:rPr lang="en-US" sz="1000" dirty="0">
                          <a:effectLst/>
                        </a:rPr>
                        <a:t>uplink resource</a:t>
                      </a:r>
                      <a:endParaRPr lang="en-US" sz="1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gridSpan="2">
                  <a:txBody>
                    <a:bodyPr/>
                    <a:lstStyle/>
                    <a:p>
                      <a:pPr marL="0" marR="0" algn="ctr">
                        <a:lnSpc>
                          <a:spcPct val="115000"/>
                        </a:lnSpc>
                        <a:spcBef>
                          <a:spcPts val="0"/>
                        </a:spcBef>
                        <a:spcAft>
                          <a:spcPts val="1000"/>
                        </a:spcAft>
                      </a:pPr>
                      <a:r>
                        <a:rPr lang="en-US" sz="1000" dirty="0" err="1">
                          <a:effectLst/>
                        </a:rPr>
                        <a:t>PCollision</a:t>
                      </a:r>
                      <a:r>
                        <a:rPr lang="en-US" sz="1000" dirty="0">
                          <a:effectLst/>
                        </a:rPr>
                        <a:t> for Coupling loss&lt;144 dB</a:t>
                      </a:r>
                      <a:endParaRPr lang="en-US" sz="1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en-US"/>
                    </a:p>
                  </a:txBody>
                  <a:tcPr/>
                </a:tc>
                <a:tc gridSpan="2">
                  <a:txBody>
                    <a:bodyPr/>
                    <a:lstStyle/>
                    <a:p>
                      <a:pPr marL="0" marR="0" algn="ctr">
                        <a:lnSpc>
                          <a:spcPct val="115000"/>
                        </a:lnSpc>
                        <a:spcBef>
                          <a:spcPts val="0"/>
                        </a:spcBef>
                        <a:spcAft>
                          <a:spcPts val="1000"/>
                        </a:spcAft>
                      </a:pPr>
                      <a:r>
                        <a:rPr lang="en-US" sz="1000" dirty="0" err="1">
                          <a:effectLst/>
                        </a:rPr>
                        <a:t>PCollision</a:t>
                      </a:r>
                      <a:r>
                        <a:rPr lang="en-US" sz="1000" dirty="0">
                          <a:effectLst/>
                        </a:rPr>
                        <a:t> for Coupling loss [144 dB, 154 dB]</a:t>
                      </a:r>
                      <a:endParaRPr lang="en-US" sz="1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en-US"/>
                    </a:p>
                  </a:txBody>
                  <a:tcPr/>
                </a:tc>
                <a:tc gridSpan="2">
                  <a:txBody>
                    <a:bodyPr/>
                    <a:lstStyle/>
                    <a:p>
                      <a:pPr marL="0" marR="0" algn="ctr">
                        <a:lnSpc>
                          <a:spcPct val="115000"/>
                        </a:lnSpc>
                        <a:spcBef>
                          <a:spcPts val="0"/>
                        </a:spcBef>
                        <a:spcAft>
                          <a:spcPts val="1000"/>
                        </a:spcAft>
                      </a:pPr>
                      <a:r>
                        <a:rPr lang="en-US" sz="1000">
                          <a:effectLst/>
                        </a:rPr>
                        <a:t>PCollision for Coupling loss&gt;154 dB</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en-US"/>
                    </a:p>
                  </a:txBody>
                  <a:tcPr/>
                </a:tc>
              </a:tr>
              <a:tr h="527913">
                <a:tc vMerge="1">
                  <a:txBody>
                    <a:bodyPr/>
                    <a:lstStyle/>
                    <a:p>
                      <a:endParaRPr lang="en-US"/>
                    </a:p>
                  </a:txBody>
                  <a:tcPr/>
                </a:tc>
                <a:tc>
                  <a:txBody>
                    <a:bodyPr/>
                    <a:lstStyle/>
                    <a:p>
                      <a:pPr marL="0" marR="0" algn="just">
                        <a:spcBef>
                          <a:spcPts val="0"/>
                        </a:spcBef>
                        <a:spcAft>
                          <a:spcPts val="0"/>
                        </a:spcAft>
                      </a:pPr>
                      <a:r>
                        <a:rPr lang="en-US" sz="1050" kern="100" dirty="0">
                          <a:effectLst/>
                        </a:rPr>
                        <a:t>Rel-13 Hopping</a:t>
                      </a:r>
                      <a:endParaRPr lang="en-US" sz="1050" kern="100" dirty="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dirty="0" smtClean="0">
                          <a:effectLst/>
                        </a:rPr>
                        <a:t>After</a:t>
                      </a:r>
                      <a:r>
                        <a:rPr lang="en-US" sz="1050" kern="100" baseline="0" dirty="0" smtClean="0">
                          <a:effectLst/>
                        </a:rPr>
                        <a:t> r</a:t>
                      </a:r>
                      <a:r>
                        <a:rPr lang="en-US" sz="1050" kern="100" dirty="0" smtClean="0">
                          <a:effectLst/>
                        </a:rPr>
                        <a:t>emove</a:t>
                      </a:r>
                      <a:r>
                        <a:rPr lang="en-US" sz="1050" kern="100" baseline="0" dirty="0" smtClean="0">
                          <a:effectLst/>
                        </a:rPr>
                        <a:t> ‘bad’ </a:t>
                      </a:r>
                      <a:r>
                        <a:rPr lang="en-US" sz="1050" kern="100" dirty="0" smtClean="0">
                          <a:effectLst/>
                        </a:rPr>
                        <a:t>Hopping</a:t>
                      </a:r>
                      <a:endParaRPr lang="en-US" sz="1050" kern="100" dirty="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dirty="0">
                          <a:effectLst/>
                        </a:rPr>
                        <a:t>Rel-13 Hopping</a:t>
                      </a:r>
                      <a:endParaRPr lang="en-US" sz="1050" kern="100" dirty="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dirty="0" smtClean="0">
                          <a:effectLst/>
                        </a:rPr>
                        <a:t>After</a:t>
                      </a:r>
                      <a:r>
                        <a:rPr lang="en-US" sz="1050" kern="100" baseline="0" dirty="0" smtClean="0">
                          <a:effectLst/>
                        </a:rPr>
                        <a:t> r</a:t>
                      </a:r>
                      <a:r>
                        <a:rPr lang="en-US" sz="1050" kern="100" dirty="0" smtClean="0">
                          <a:effectLst/>
                        </a:rPr>
                        <a:t>emove</a:t>
                      </a:r>
                      <a:r>
                        <a:rPr lang="en-US" sz="1050" kern="100" baseline="0" dirty="0" smtClean="0">
                          <a:effectLst/>
                        </a:rPr>
                        <a:t> ‘bad’ </a:t>
                      </a:r>
                      <a:r>
                        <a:rPr lang="en-US" sz="1050" kern="100" dirty="0" smtClean="0">
                          <a:effectLst/>
                        </a:rPr>
                        <a:t>Hopping</a:t>
                      </a:r>
                      <a:endParaRPr lang="en-US" sz="1050" kern="100" dirty="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dirty="0">
                          <a:effectLst/>
                        </a:rPr>
                        <a:t>Rel-13 Hopping</a:t>
                      </a:r>
                      <a:endParaRPr lang="en-US" sz="1050" kern="100" dirty="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c>
                  <a:txBody>
                    <a:bodyPr/>
                    <a:lstStyle/>
                    <a:p>
                      <a:pPr marL="0" marR="0" algn="just">
                        <a:spcBef>
                          <a:spcPts val="0"/>
                        </a:spcBef>
                        <a:spcAft>
                          <a:spcPts val="0"/>
                        </a:spcAft>
                      </a:pPr>
                      <a:r>
                        <a:rPr lang="en-US" sz="1050" kern="100" dirty="0" smtClean="0">
                          <a:effectLst/>
                        </a:rPr>
                        <a:t>After</a:t>
                      </a:r>
                      <a:r>
                        <a:rPr lang="en-US" sz="1050" kern="100" baseline="0" dirty="0" smtClean="0">
                          <a:effectLst/>
                        </a:rPr>
                        <a:t> r</a:t>
                      </a:r>
                      <a:r>
                        <a:rPr lang="en-US" sz="1050" kern="100" dirty="0" smtClean="0">
                          <a:effectLst/>
                        </a:rPr>
                        <a:t>emove</a:t>
                      </a:r>
                      <a:r>
                        <a:rPr lang="en-US" sz="1050" kern="100" baseline="0" dirty="0" smtClean="0">
                          <a:effectLst/>
                        </a:rPr>
                        <a:t> ‘bad’ </a:t>
                      </a:r>
                      <a:r>
                        <a:rPr lang="en-US" sz="1050" kern="100" dirty="0" smtClean="0">
                          <a:effectLst/>
                        </a:rPr>
                        <a:t>Hopping</a:t>
                      </a:r>
                      <a:endParaRPr lang="en-US" sz="1050" kern="100" dirty="0">
                        <a:effectLst/>
                        <a:latin typeface="Calibri" panose="020F0502020204030204" pitchFamily="34" charset="0"/>
                        <a:ea typeface="宋体" panose="02010600030101010101" pitchFamily="2" charset="-122"/>
                        <a:cs typeface="Mangal" panose="02040503050203030202" pitchFamily="18" charset="0"/>
                      </a:endParaRPr>
                    </a:p>
                  </a:txBody>
                  <a:tcPr marL="68580" marR="68580" marT="0" marB="0"/>
                </a:tc>
              </a:tr>
              <a:tr h="527913">
                <a:tc>
                  <a:txBody>
                    <a:bodyPr/>
                    <a:lstStyle/>
                    <a:p>
                      <a:pPr marL="0" marR="0" algn="ctr">
                        <a:lnSpc>
                          <a:spcPct val="115000"/>
                        </a:lnSpc>
                        <a:spcBef>
                          <a:spcPts val="0"/>
                        </a:spcBef>
                        <a:spcAft>
                          <a:spcPts val="1000"/>
                        </a:spcAft>
                      </a:pPr>
                      <a:r>
                        <a:rPr lang="en-US" sz="1000">
                          <a:effectLst/>
                        </a:rPr>
                        <a:t>167%</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rPr>
                        <a:t>1%</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highlight>
                            <a:srgbClr val="FFFF00"/>
                          </a:highlight>
                        </a:rPr>
                        <a:t>0.33%</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rPr>
                        <a:t>1%</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highlight>
                            <a:srgbClr val="FFFF00"/>
                          </a:highlight>
                        </a:rPr>
                        <a:t>0.33%</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rPr>
                        <a:t>1%</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highlight>
                            <a:srgbClr val="FFFF00"/>
                          </a:highlight>
                        </a:rPr>
                        <a:t>0.33%</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527913">
                <a:tc>
                  <a:txBody>
                    <a:bodyPr/>
                    <a:lstStyle/>
                    <a:p>
                      <a:pPr marL="0" marR="0" algn="ctr">
                        <a:lnSpc>
                          <a:spcPct val="115000"/>
                        </a:lnSpc>
                        <a:spcBef>
                          <a:spcPts val="0"/>
                        </a:spcBef>
                        <a:spcAft>
                          <a:spcPts val="1000"/>
                        </a:spcAft>
                      </a:pPr>
                      <a:r>
                        <a:rPr lang="en-US" sz="1000">
                          <a:effectLst/>
                        </a:rPr>
                        <a:t>32.6%</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rPr>
                        <a:t>5%</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highlight>
                            <a:srgbClr val="FFFF00"/>
                          </a:highlight>
                        </a:rPr>
                        <a:t>1.71%</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rPr>
                        <a:t>5%</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highlight>
                            <a:srgbClr val="FFFF00"/>
                          </a:highlight>
                        </a:rPr>
                        <a:t>1.62%</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rPr>
                        <a:t>5%</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highlight>
                            <a:srgbClr val="FFFF00"/>
                          </a:highlight>
                        </a:rPr>
                        <a:t>1.73%</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527913">
                <a:tc>
                  <a:txBody>
                    <a:bodyPr/>
                    <a:lstStyle/>
                    <a:p>
                      <a:pPr marL="0" marR="0" algn="ctr">
                        <a:lnSpc>
                          <a:spcPct val="115000"/>
                        </a:lnSpc>
                        <a:spcBef>
                          <a:spcPts val="0"/>
                        </a:spcBef>
                        <a:spcAft>
                          <a:spcPts val="1000"/>
                        </a:spcAft>
                      </a:pPr>
                      <a:r>
                        <a:rPr lang="en-US" sz="1000">
                          <a:effectLst/>
                        </a:rPr>
                        <a:t>15.5%</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dirty="0">
                          <a:effectLst/>
                        </a:rPr>
                        <a:t>10%</a:t>
                      </a:r>
                      <a:endParaRPr lang="en-US" sz="1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highlight>
                            <a:srgbClr val="FFFF00"/>
                          </a:highlight>
                        </a:rPr>
                        <a:t>3.56%</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rPr>
                        <a:t>10%</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highlight>
                            <a:srgbClr val="FFFF00"/>
                          </a:highlight>
                        </a:rPr>
                        <a:t>3.45%</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rPr>
                        <a:t>10%</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dirty="0">
                          <a:effectLst/>
                          <a:highlight>
                            <a:srgbClr val="FFFF00"/>
                          </a:highlight>
                        </a:rPr>
                        <a:t>3.57%</a:t>
                      </a:r>
                      <a:endParaRPr lang="en-US" sz="1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2028143844"/>
              </p:ext>
            </p:extLst>
          </p:nvPr>
        </p:nvGraphicFramePr>
        <p:xfrm>
          <a:off x="2590800" y="5153412"/>
          <a:ext cx="4598670" cy="525780"/>
        </p:xfrm>
        <a:graphic>
          <a:graphicData uri="http://schemas.openxmlformats.org/drawingml/2006/table">
            <a:tbl>
              <a:tblPr firstRow="1" firstCol="1" bandRow="1">
                <a:tableStyleId>{5C22544A-7EE6-4342-B048-85BDC9FD1C3A}</a:tableStyleId>
              </a:tblPr>
              <a:tblGrid>
                <a:gridCol w="1394460"/>
                <a:gridCol w="1143000"/>
                <a:gridCol w="1126490"/>
                <a:gridCol w="934720"/>
              </a:tblGrid>
              <a:tr h="0">
                <a:tc>
                  <a:txBody>
                    <a:bodyPr/>
                    <a:lstStyle/>
                    <a:p>
                      <a:pPr marL="0" marR="0" algn="ctr">
                        <a:lnSpc>
                          <a:spcPct val="115000"/>
                        </a:lnSpc>
                        <a:spcBef>
                          <a:spcPts val="0"/>
                        </a:spcBef>
                        <a:spcAft>
                          <a:spcPts val="1000"/>
                        </a:spcAft>
                      </a:pPr>
                      <a:r>
                        <a:rPr lang="en-US" sz="1000" dirty="0">
                          <a:effectLst/>
                        </a:rPr>
                        <a:t>Coupling loss</a:t>
                      </a:r>
                      <a:endParaRPr lang="en-US" sz="1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rPr>
                        <a:t>&lt;144 dB</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rPr>
                        <a:t>[144 dB, 154 dB]</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rPr>
                        <a:t>&gt;154 dB</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0">
                <a:tc>
                  <a:txBody>
                    <a:bodyPr/>
                    <a:lstStyle/>
                    <a:p>
                      <a:pPr marL="0" marR="0" algn="ctr">
                        <a:lnSpc>
                          <a:spcPct val="115000"/>
                        </a:lnSpc>
                        <a:spcBef>
                          <a:spcPts val="0"/>
                        </a:spcBef>
                        <a:spcAft>
                          <a:spcPts val="1000"/>
                        </a:spcAft>
                      </a:pPr>
                      <a:r>
                        <a:rPr lang="en-US" sz="1000">
                          <a:effectLst/>
                        </a:rPr>
                        <a:t>Percentage</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rPr>
                        <a:t>88.5%</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rPr>
                        <a:t>8.9%</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rPr>
                        <a:t>2.8%</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0">
                <a:tc>
                  <a:txBody>
                    <a:bodyPr/>
                    <a:lstStyle/>
                    <a:p>
                      <a:pPr marL="0" marR="0" algn="ctr">
                        <a:lnSpc>
                          <a:spcPct val="115000"/>
                        </a:lnSpc>
                        <a:spcBef>
                          <a:spcPts val="0"/>
                        </a:spcBef>
                        <a:spcAft>
                          <a:spcPts val="1000"/>
                        </a:spcAft>
                      </a:pPr>
                      <a:r>
                        <a:rPr lang="en-US" sz="1000" dirty="0">
                          <a:effectLst/>
                        </a:rPr>
                        <a:t>Mean arrival rate (/s)</a:t>
                      </a:r>
                      <a:endParaRPr lang="en-US" sz="1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rPr>
                        <a:t>5.43</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a:effectLst/>
                        </a:rPr>
                        <a:t>0.54</a:t>
                      </a:r>
                      <a:endParaRPr lang="en-US" sz="1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000" dirty="0">
                          <a:effectLst/>
                        </a:rPr>
                        <a:t>0.17</a:t>
                      </a:r>
                      <a:endParaRPr lang="en-US" sz="1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
        <p:nvSpPr>
          <p:cNvPr id="6" name="文本框 5"/>
          <p:cNvSpPr txBox="1"/>
          <p:nvPr/>
        </p:nvSpPr>
        <p:spPr>
          <a:xfrm>
            <a:off x="3886200" y="4508427"/>
            <a:ext cx="1723549" cy="369332"/>
          </a:xfrm>
          <a:prstGeom prst="rect">
            <a:avLst/>
          </a:prstGeom>
          <a:noFill/>
        </p:spPr>
        <p:txBody>
          <a:bodyPr wrap="none" rtlCol="0">
            <a:spAutoFit/>
          </a:bodyPr>
          <a:lstStyle/>
          <a:p>
            <a:r>
              <a:rPr lang="en-US" dirty="0" smtClean="0"/>
              <a:t>UE arrival rate </a:t>
            </a:r>
            <a:endParaRPr lang="en-US" dirty="0"/>
          </a:p>
        </p:txBody>
      </p:sp>
      <p:sp>
        <p:nvSpPr>
          <p:cNvPr id="7" name="文本框 6"/>
          <p:cNvSpPr txBox="1"/>
          <p:nvPr/>
        </p:nvSpPr>
        <p:spPr>
          <a:xfrm>
            <a:off x="2565325" y="6019800"/>
            <a:ext cx="4365298" cy="338554"/>
          </a:xfrm>
          <a:prstGeom prst="rect">
            <a:avLst/>
          </a:prstGeom>
          <a:noFill/>
        </p:spPr>
        <p:txBody>
          <a:bodyPr wrap="none" rtlCol="0">
            <a:spAutoFit/>
          </a:bodyPr>
          <a:lstStyle/>
          <a:p>
            <a:r>
              <a:rPr lang="en-US" sz="1600" dirty="0" smtClean="0"/>
              <a:t>Note: Collision Probability is based on 37.858 </a:t>
            </a:r>
            <a:endParaRPr lang="en-US" sz="1600" dirty="0"/>
          </a:p>
        </p:txBody>
      </p:sp>
    </p:spTree>
    <p:extLst>
      <p:ext uri="{BB962C8B-B14F-4D97-AF65-F5344CB8AC3E}">
        <p14:creationId xmlns:p14="http://schemas.microsoft.com/office/powerpoint/2010/main" val="998058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39615</TotalTime>
  <Words>383</Words>
  <Application>Microsoft Office PowerPoint</Application>
  <PresentationFormat>全屏显示(4:3)</PresentationFormat>
  <Paragraphs>103</Paragraphs>
  <Slides>6</Slides>
  <Notes>1</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14" baseType="lpstr">
      <vt:lpstr>맑은 고딕</vt:lpstr>
      <vt:lpstr>宋体</vt:lpstr>
      <vt:lpstr>Arial</vt:lpstr>
      <vt:lpstr>Calibri</vt:lpstr>
      <vt:lpstr>Mangal</vt:lpstr>
      <vt:lpstr>Times New Roman</vt:lpstr>
      <vt:lpstr>Office Theme</vt:lpstr>
      <vt:lpstr>Microsoft Visio 绘图</vt:lpstr>
      <vt:lpstr> Further Clarification and WF on NPRACH hopping</vt:lpstr>
      <vt:lpstr>Background</vt:lpstr>
      <vt:lpstr>Example of current Rel-13 random hopping problem</vt:lpstr>
      <vt:lpstr>Example of Removing ‘bad’ hopping</vt:lpstr>
      <vt:lpstr>Collision Rate Comparison (assuming same NPRACH resource usage)</vt:lpstr>
      <vt:lpstr>Single cell Collision rate comparison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dc:title>
  <dc:creator>RAN1</dc:creator>
  <cp:lastModifiedBy>Shupeng Li</cp:lastModifiedBy>
  <cp:revision>1282</cp:revision>
  <dcterms:created xsi:type="dcterms:W3CDTF">2010-05-12T23:28:36Z</dcterms:created>
  <dcterms:modified xsi:type="dcterms:W3CDTF">2017-08-23T05:59:48Z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1280969395</vt:lpwstr>
  </property>
</Properties>
</file>