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73" r:id="rId3"/>
    <p:sldId id="274" r:id="rId4"/>
    <p:sldId id="285" r:id="rId5"/>
    <p:sldId id="27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81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C064A-D61B-4B21-B757-51A9B82445B8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05E07-67EA-4042-A3F6-853A8AD8D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0666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D9061E-6A86-49B6-B9B7-1D69E9D799BB}" type="datetimeFigureOut">
              <a:rPr lang="en-CA" smtClean="0"/>
              <a:t>24/08/2017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66BEFE-5C90-4D50-9218-5345274D169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298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6BEFE-5C90-4D50-9218-5345274D1690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0082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14D47-449C-444C-88B4-659CA9056478}" type="datetime1">
              <a:rPr lang="en-CA" smtClean="0"/>
              <a:t>24/08/2017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5630B-39C9-48A4-B0D0-0650CF33AC96}" type="datetime1">
              <a:rPr lang="en-CA" smtClean="0"/>
              <a:t>24/08/2017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6CECC-A8E8-4862-86EF-4C5A04DE4024}" type="datetime1">
              <a:rPr lang="en-CA" smtClean="0"/>
              <a:t>24/08/2017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08BA9-94D0-4588-9611-52E25CB3ABD1}" type="datetime1">
              <a:rPr lang="en-CA" smtClean="0"/>
              <a:t>24/08/2017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694951-CE76-4DD8-9C77-9E7068B4B11F}" type="slidenum">
              <a:rPr lang="en-CA" smtClean="0"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0E28C-1742-480E-B00D-133F2FEA5B77}" type="datetime1">
              <a:rPr lang="en-CA" smtClean="0"/>
              <a:t>24/08/2017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62B60-1535-4746-ADDE-576AA25E11C3}" type="datetime1">
              <a:rPr lang="en-CA" smtClean="0"/>
              <a:t>24/08/2017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08C63-4947-492C-8A7B-C433A7FB4830}" type="datetime1">
              <a:rPr lang="en-CA" smtClean="0"/>
              <a:t>24/08/2017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D2CD9-785B-4C08-8912-35DF38287C6A}" type="datetime1">
              <a:rPr lang="en-CA" smtClean="0"/>
              <a:t>24/08/2017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  <a:t>‹#›</a:t>
            </a:fld>
            <a:endParaRPr lang="en-C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93E06-0239-458C-A83E-D9BD1583A823}" type="datetime1">
              <a:rPr lang="en-CA" smtClean="0"/>
              <a:t>24/08/2017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2F07C-2638-4163-B6A8-373F253EE3EF}" type="datetime1">
              <a:rPr lang="en-CA" smtClean="0"/>
              <a:t>24/08/2017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0725C-6B86-4CB0-9990-A97A16ED1870}" type="datetime1">
              <a:rPr lang="en-CA" smtClean="0"/>
              <a:t>24/08/2017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36E899-F911-4D43-A264-6355BA6B6FA9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467FA-4204-4925-A27F-241F685096A7}" type="datetime1">
              <a:rPr lang="en-CA" smtClean="0"/>
              <a:t>24/08/2017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36E899-F911-4D43-A264-6355BA6B6FA9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116119"/>
            <a:ext cx="10515600" cy="1823576"/>
          </a:xfrm>
        </p:spPr>
        <p:txBody>
          <a:bodyPr>
            <a:normAutofit/>
          </a:bodyPr>
          <a:lstStyle/>
          <a:p>
            <a:r>
              <a:rPr lang="en-CA" sz="2700" dirty="0" smtClean="0"/>
              <a:t>									1714929</a:t>
            </a:r>
            <a:br>
              <a:rPr lang="en-CA" sz="2700" dirty="0" smtClean="0"/>
            </a:br>
            <a:r>
              <a:rPr lang="en-CA" sz="2700" dirty="0" smtClean="0"/>
              <a:t>3GPP TSG RAN WG1 Meeting #90</a:t>
            </a:r>
            <a:br>
              <a:rPr lang="en-CA" sz="2700" dirty="0" smtClean="0"/>
            </a:br>
            <a:r>
              <a:rPr lang="en-CA" sz="2700" dirty="0" smtClean="0"/>
              <a:t>Prague, Czech Republic, 21-25 Aug 2017</a:t>
            </a:r>
            <a:br>
              <a:rPr lang="en-CA" sz="2700" dirty="0" smtClean="0"/>
            </a:br>
            <a:r>
              <a:rPr lang="en-CA" sz="2700" dirty="0" smtClean="0"/>
              <a:t>Agenda item 6.1.4.2.1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CA" sz="4800" dirty="0" smtClean="0"/>
              <a:t>WF On UE Specific Scrambling for </a:t>
            </a:r>
          </a:p>
          <a:p>
            <a:pPr marL="0" indent="0" algn="ctr">
              <a:buNone/>
            </a:pPr>
            <a:r>
              <a:rPr lang="en-CA" sz="4800" dirty="0"/>
              <a:t>Early </a:t>
            </a:r>
            <a:r>
              <a:rPr lang="en-US" altLang="en-CA" sz="4800" dirty="0"/>
              <a:t>Termination on DCI Blind Detection</a:t>
            </a:r>
            <a:endParaRPr lang="en-US" altLang="en-CA" sz="4800" dirty="0" smtClean="0"/>
          </a:p>
          <a:p>
            <a:pPr marL="0" indent="0">
              <a:buNone/>
            </a:pPr>
            <a:endParaRPr lang="en-CA" sz="2400" dirty="0"/>
          </a:p>
          <a:p>
            <a:pPr marL="0" indent="0">
              <a:buNone/>
            </a:pPr>
            <a:r>
              <a:rPr lang="en-CA" sz="2400" dirty="0">
                <a:sym typeface="+mn-ea"/>
              </a:rPr>
              <a:t>Coherent Logix Inc.,</a:t>
            </a:r>
            <a:r>
              <a:rPr lang="en-US" altLang="en-CA" sz="2400" dirty="0"/>
              <a:t> AT&amp;T,</a:t>
            </a:r>
            <a:r>
              <a:rPr lang="en-CA" sz="2400" dirty="0">
                <a:sym typeface="+mn-ea"/>
              </a:rPr>
              <a:t> </a:t>
            </a:r>
            <a:r>
              <a:rPr lang="en-CA" sz="2400" dirty="0" smtClean="0">
                <a:sym typeface="+mn-ea"/>
              </a:rPr>
              <a:t>[</a:t>
            </a:r>
            <a:r>
              <a:rPr lang="en-US" altLang="en-CA" sz="2400" dirty="0" smtClean="0">
                <a:sym typeface="+mn-ea"/>
              </a:rPr>
              <a:t>NTT </a:t>
            </a:r>
            <a:r>
              <a:rPr lang="en-US" altLang="en-CA" sz="2400" dirty="0">
                <a:sym typeface="+mn-ea"/>
              </a:rPr>
              <a:t>DOCOMO</a:t>
            </a:r>
            <a:r>
              <a:rPr lang="en-CA" sz="2400" dirty="0"/>
              <a:t>, </a:t>
            </a:r>
            <a:r>
              <a:rPr lang="en-US" altLang="en-CA" sz="2400" dirty="0" err="1"/>
              <a:t>Tsofun</a:t>
            </a:r>
            <a:r>
              <a:rPr lang="en-US" altLang="en-CA" sz="2400" dirty="0"/>
              <a:t> Algorithm, </a:t>
            </a:r>
            <a:r>
              <a:rPr lang="en-US" altLang="en-CA" sz="2400" dirty="0">
                <a:sym typeface="+mn-ea"/>
              </a:rPr>
              <a:t>McGill University, </a:t>
            </a:r>
          </a:p>
          <a:p>
            <a:pPr marL="0" indent="0">
              <a:buNone/>
            </a:pPr>
            <a:r>
              <a:rPr lang="en-US" altLang="en-CA" sz="2400" dirty="0" smtClean="0"/>
              <a:t>Huawei</a:t>
            </a:r>
            <a:r>
              <a:rPr lang="en-US" altLang="en-CA" sz="2400" dirty="0"/>
              <a:t>, Nokia, </a:t>
            </a:r>
            <a:r>
              <a:rPr lang="en-US" altLang="en-CA" sz="2400" dirty="0" smtClean="0"/>
              <a:t>LG Electronics, </a:t>
            </a:r>
            <a:r>
              <a:rPr lang="en-US" altLang="en-CA" sz="2400" dirty="0" err="1" smtClean="0"/>
              <a:t>InterDigital</a:t>
            </a:r>
            <a:r>
              <a:rPr lang="en-US" altLang="en-CA" sz="2400" smtClean="0"/>
              <a:t>], </a:t>
            </a:r>
            <a:r>
              <a:rPr lang="en-US" altLang="en-CA" sz="2400" dirty="0" err="1"/>
              <a:t>Tejas</a:t>
            </a:r>
            <a:r>
              <a:rPr lang="en-US" altLang="en-CA" sz="2400" dirty="0"/>
              <a:t> Network, </a:t>
            </a:r>
            <a:r>
              <a:rPr lang="en-US" altLang="en-CA" sz="2400" dirty="0" err="1"/>
              <a:t>CeWiT</a:t>
            </a:r>
            <a:r>
              <a:rPr lang="en-US" altLang="en-CA" sz="2400" dirty="0"/>
              <a:t>, IITM, IITH,  Reliance</a:t>
            </a:r>
            <a:endParaRPr lang="en-CA" sz="2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94951-CE76-4DD8-9C77-9E7068B4B11F}" type="slidenum">
              <a:rPr lang="en-CA" smtClean="0"/>
              <a:t>1</a:t>
            </a:fld>
            <a:endParaRPr lang="en-CA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 smtClean="0"/>
              <a:t>RAN1 #90 Prague Oct 21-25</a:t>
            </a:r>
            <a:endParaRPr lang="en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19225"/>
            <a:ext cx="10515600" cy="4758055"/>
          </a:xfrm>
        </p:spPr>
        <p:txBody>
          <a:bodyPr>
            <a:noAutofit/>
          </a:bodyPr>
          <a:lstStyle/>
          <a:p>
            <a:r>
              <a:rPr lang="en-US" sz="2400" dirty="0"/>
              <a:t>The merits of </a:t>
            </a:r>
            <a:r>
              <a:rPr lang="en-US" sz="2400" dirty="0" smtClean="0"/>
              <a:t>UE specific scrambling have </a:t>
            </a:r>
            <a:r>
              <a:rPr lang="en-US" sz="2400" dirty="0"/>
              <a:t>been shown in facilitating early termination on DCI blind detection where the aim is to:</a:t>
            </a:r>
          </a:p>
          <a:p>
            <a:pPr lvl="1"/>
            <a:r>
              <a:rPr lang="en-US" sz="2400" dirty="0"/>
              <a:t>Discern frames presenting a match/mismatch in assigned </a:t>
            </a:r>
            <a:r>
              <a:rPr lang="en-US" sz="2400" dirty="0" smtClean="0"/>
              <a:t>UE_ID</a:t>
            </a:r>
            <a:r>
              <a:rPr lang="en-US" sz="2400" dirty="0"/>
              <a:t>.</a:t>
            </a:r>
          </a:p>
          <a:p>
            <a:pPr lvl="1"/>
            <a:r>
              <a:rPr lang="en-US" sz="2400" dirty="0"/>
              <a:t>Permit early </a:t>
            </a:r>
            <a:r>
              <a:rPr lang="en-US" dirty="0" smtClean="0"/>
              <a:t>termination </a:t>
            </a:r>
            <a:r>
              <a:rPr lang="en-US" sz="2400" dirty="0" smtClean="0"/>
              <a:t>to </a:t>
            </a:r>
            <a:r>
              <a:rPr lang="en-US" sz="2400" dirty="0"/>
              <a:t>minimize energy spent decoding frames presenting a mismatch in </a:t>
            </a:r>
            <a:r>
              <a:rPr lang="en-US" sz="2400" dirty="0" smtClean="0"/>
              <a:t>UE_ID</a:t>
            </a:r>
            <a:r>
              <a:rPr lang="en-US" sz="2400" dirty="0"/>
              <a:t>.</a:t>
            </a:r>
          </a:p>
          <a:p>
            <a:pPr lvl="1"/>
            <a:r>
              <a:rPr lang="en-US" dirty="0">
                <a:sym typeface="+mn-ea"/>
              </a:rPr>
              <a:t>Apply </a:t>
            </a:r>
            <a:r>
              <a:rPr lang="en-US" dirty="0" smtClean="0">
                <a:sym typeface="+mn-ea"/>
              </a:rPr>
              <a:t>Early Termination </a:t>
            </a:r>
            <a:r>
              <a:rPr lang="en-US" dirty="0">
                <a:sym typeface="+mn-ea"/>
              </a:rPr>
              <a:t>criteria alongside that with distributed CRC </a:t>
            </a:r>
            <a:r>
              <a:rPr lang="en-US" dirty="0" smtClean="0">
                <a:sym typeface="+mn-ea"/>
              </a:rPr>
              <a:t>to </a:t>
            </a:r>
            <a:r>
              <a:rPr lang="en-US" dirty="0">
                <a:sym typeface="+mn-ea"/>
              </a:rPr>
              <a:t>maximize energy savings.</a:t>
            </a:r>
          </a:p>
          <a:p>
            <a:r>
              <a:rPr lang="en-US" sz="2400" b="1" i="1" dirty="0"/>
              <a:t>Direct mapping </a:t>
            </a:r>
            <a:r>
              <a:rPr lang="en-US" sz="2400" dirty="0"/>
              <a:t>assigns a sequence equal in length to the C-RNTI </a:t>
            </a:r>
            <a:r>
              <a:rPr lang="en-US" sz="2400" dirty="0">
                <a:sym typeface="+mn-ea"/>
              </a:rPr>
              <a:t>in select frozen bit positions, based on (</a:t>
            </a:r>
            <a:r>
              <a:rPr lang="en-US" sz="2400" dirty="0" err="1">
                <a:sym typeface="+mn-ea"/>
              </a:rPr>
              <a:t>i</a:t>
            </a:r>
            <a:r>
              <a:rPr lang="en-US" sz="2400" dirty="0">
                <a:sym typeface="+mn-ea"/>
              </a:rPr>
              <a:t>) </a:t>
            </a:r>
            <a:r>
              <a:rPr lang="en-US" sz="2400" dirty="0" smtClean="0">
                <a:sym typeface="+mn-ea"/>
              </a:rPr>
              <a:t>maximum </a:t>
            </a:r>
            <a:r>
              <a:rPr lang="en-US" sz="2400" dirty="0">
                <a:sym typeface="+mn-ea"/>
              </a:rPr>
              <a:t>Hamming </a:t>
            </a:r>
            <a:r>
              <a:rPr lang="en-US" sz="2400" dirty="0" smtClean="0">
                <a:sym typeface="+mn-ea"/>
              </a:rPr>
              <a:t>distance – </a:t>
            </a:r>
            <a:r>
              <a:rPr lang="en-US" sz="2400" i="1" dirty="0" err="1" smtClean="0">
                <a:sym typeface="+mn-ea"/>
              </a:rPr>
              <a:t>Tsofun</a:t>
            </a:r>
            <a:r>
              <a:rPr lang="en-US" sz="2400" i="1" dirty="0" smtClean="0">
                <a:sym typeface="+mn-ea"/>
              </a:rPr>
              <a:t> [4]</a:t>
            </a:r>
            <a:r>
              <a:rPr lang="en-US" sz="2400" dirty="0" smtClean="0">
                <a:sym typeface="+mn-ea"/>
              </a:rPr>
              <a:t>, </a:t>
            </a:r>
            <a:r>
              <a:rPr lang="en-US" sz="2400" dirty="0">
                <a:sym typeface="+mn-ea"/>
              </a:rPr>
              <a:t>(ii) the most reliable </a:t>
            </a:r>
            <a:r>
              <a:rPr lang="en-US" sz="2400" dirty="0" err="1">
                <a:sym typeface="+mn-ea"/>
              </a:rPr>
              <a:t>subchannels</a:t>
            </a:r>
            <a:r>
              <a:rPr lang="en-US" sz="2400" dirty="0">
                <a:sym typeface="+mn-ea"/>
              </a:rPr>
              <a:t> after the K information bits </a:t>
            </a:r>
            <a:r>
              <a:rPr lang="en-US" sz="2400" dirty="0" smtClean="0">
                <a:sym typeface="+mn-ea"/>
              </a:rPr>
              <a:t>– </a:t>
            </a:r>
            <a:r>
              <a:rPr lang="en-US" sz="2400" i="1" dirty="0" smtClean="0">
                <a:sym typeface="+mn-ea"/>
              </a:rPr>
              <a:t>McGill [5]</a:t>
            </a:r>
            <a:endParaRPr lang="en-US" sz="2400" i="1" dirty="0">
              <a:sym typeface="+mn-ea"/>
            </a:endParaRPr>
          </a:p>
          <a:p>
            <a:r>
              <a:rPr lang="en-US" sz="2400" b="1" i="1" dirty="0"/>
              <a:t>Spread mapping </a:t>
            </a:r>
            <a:r>
              <a:rPr lang="en-US" sz="2400" dirty="0"/>
              <a:t>places a NR Pseudo-Random Sequence initialized by the UE_ID in a subset of the frozen bit-positions, (</a:t>
            </a:r>
            <a:r>
              <a:rPr lang="en-US" sz="2400" dirty="0" err="1"/>
              <a:t>i</a:t>
            </a:r>
            <a:r>
              <a:rPr lang="en-US" sz="2400" dirty="0"/>
              <a:t>) </a:t>
            </a:r>
            <a:r>
              <a:rPr lang="en-US" sz="2400" dirty="0">
                <a:sym typeface="+mn-ea"/>
              </a:rPr>
              <a:t>beginning with </a:t>
            </a:r>
            <a:r>
              <a:rPr lang="en-US" sz="2400" dirty="0"/>
              <a:t>the first frozen bit after block puncturing </a:t>
            </a:r>
            <a:r>
              <a:rPr lang="en-US" sz="2400" dirty="0" smtClean="0"/>
              <a:t>– </a:t>
            </a:r>
            <a:r>
              <a:rPr lang="en-US" sz="2400" i="1" dirty="0" smtClean="0"/>
              <a:t>CLX [2]</a:t>
            </a:r>
            <a:r>
              <a:rPr lang="en-US" sz="2400" dirty="0" smtClean="0"/>
              <a:t>, </a:t>
            </a:r>
            <a:r>
              <a:rPr lang="en-US" sz="2400" dirty="0"/>
              <a:t>(ii) including shortened bits </a:t>
            </a:r>
            <a:r>
              <a:rPr lang="en-US" sz="2400" dirty="0" smtClean="0">
                <a:sym typeface="+mn-ea"/>
              </a:rPr>
              <a:t>–</a:t>
            </a:r>
            <a:r>
              <a:rPr lang="en-US" sz="2400" dirty="0"/>
              <a:t> </a:t>
            </a:r>
            <a:r>
              <a:rPr lang="en-US" sz="2400" i="1" dirty="0"/>
              <a:t>NTT </a:t>
            </a:r>
            <a:r>
              <a:rPr lang="en-US" sz="2400" i="1" dirty="0" smtClean="0"/>
              <a:t>DOCOMO</a:t>
            </a:r>
            <a:r>
              <a:rPr lang="en-US" sz="2400" dirty="0"/>
              <a:t> </a:t>
            </a:r>
            <a:r>
              <a:rPr lang="en-US" sz="2400" i="1" dirty="0" smtClean="0"/>
              <a:t>[3]</a:t>
            </a:r>
            <a:r>
              <a:rPr lang="en-US" sz="2400" dirty="0" smtClean="0"/>
              <a:t>.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CA" dirty="0" smtClean="0"/>
              <a:t>RAN1 #90 Prague Oct 21-25</a:t>
            </a:r>
            <a:endParaRPr lang="en-C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1013"/>
          </a:xfrm>
        </p:spPr>
        <p:txBody>
          <a:bodyPr/>
          <a:lstStyle/>
          <a:p>
            <a:r>
              <a:rPr lang="en-US" altLang="en-CA" dirty="0" smtClean="0"/>
              <a:t>Benefits</a:t>
            </a:r>
            <a:endParaRPr lang="en-US" alt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1241"/>
            <a:ext cx="10515600" cy="4915722"/>
          </a:xfrm>
        </p:spPr>
        <p:txBody>
          <a:bodyPr lIns="36000" tIns="36000" rIns="36000" bIns="36000">
            <a:normAutofit/>
          </a:bodyPr>
          <a:lstStyle/>
          <a:p>
            <a:pPr marL="0" indent="0">
              <a:buNone/>
            </a:pPr>
            <a:endParaRPr lang="en-CA" i="1" dirty="0" smtClean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 smtClean="0"/>
              <a:t>RAN1 #90 Prague Oct 21-25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94951-CE76-4DD8-9C77-9E7068B4B11F}" type="slidenum">
              <a:rPr lang="en-CA" smtClean="0"/>
              <a:t>3</a:t>
            </a:fld>
            <a:endParaRPr lang="en-CA" dirty="0"/>
          </a:p>
        </p:txBody>
      </p:sp>
      <p:sp>
        <p:nvSpPr>
          <p:cNvPr id="9" name="TextBox 8"/>
          <p:cNvSpPr txBox="1"/>
          <p:nvPr/>
        </p:nvSpPr>
        <p:spPr>
          <a:xfrm>
            <a:off x="838200" y="1156138"/>
            <a:ext cx="10412392" cy="5200212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 smtClean="0"/>
              <a:t>The </a:t>
            </a:r>
            <a:r>
              <a:rPr lang="en-US" altLang="en-CA" sz="2400" dirty="0"/>
              <a:t>potential for latency and</a:t>
            </a:r>
            <a:r>
              <a:rPr lang="en-CA" sz="2400" dirty="0"/>
              <a:t> energy savings </a:t>
            </a:r>
            <a:r>
              <a:rPr lang="en-US" altLang="en-CA" sz="2400" dirty="0"/>
              <a:t>increases dramatically with</a:t>
            </a:r>
            <a:r>
              <a:rPr lang="en-CA" sz="2400" dirty="0"/>
              <a:t> the availability of early termination </a:t>
            </a:r>
            <a:r>
              <a:rPr lang="en-US" altLang="en-CA" sz="2400" dirty="0"/>
              <a:t>measured</a:t>
            </a:r>
            <a:r>
              <a:rPr lang="en-CA" sz="2400" dirty="0"/>
              <a:t> in terms of decoded bit </a:t>
            </a:r>
            <a:r>
              <a:rPr lang="en-CA" sz="2400" dirty="0" smtClean="0"/>
              <a:t>position.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 smtClean="0"/>
              <a:t>UE_ID </a:t>
            </a:r>
            <a:r>
              <a:rPr lang="en-CA" sz="2400" dirty="0"/>
              <a:t>frozen bit insertion enables termination in the earliest accessible bit positions given SC</a:t>
            </a:r>
            <a:r>
              <a:rPr lang="en-US" altLang="en-CA" sz="2400" dirty="0"/>
              <a:t>(L)</a:t>
            </a:r>
            <a:r>
              <a:rPr lang="en-CA" sz="2400" dirty="0"/>
              <a:t> </a:t>
            </a:r>
            <a:r>
              <a:rPr lang="en-CA" sz="2400" dirty="0" smtClean="0"/>
              <a:t>decoding.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sz="24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CA" sz="2400" dirty="0" smtClean="0"/>
              <a:t>Performance evaluations have shown considerable gains w.r.t. latency and energy savings with UE_ID frozen bit insertion.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CA" sz="2400" dirty="0" smtClean="0"/>
              <a:t>UE_ID </a:t>
            </a:r>
            <a:r>
              <a:rPr lang="en-CA" sz="2400" dirty="0"/>
              <a:t>frozen bit insertion for early </a:t>
            </a:r>
            <a:r>
              <a:rPr lang="en-US" altLang="en-CA" sz="2400" dirty="0"/>
              <a:t>termination</a:t>
            </a:r>
            <a:r>
              <a:rPr lang="en-CA" sz="2400" dirty="0"/>
              <a:t> is complementary to early termination afforded through distributed </a:t>
            </a:r>
            <a:r>
              <a:rPr lang="en-CA" sz="2400" dirty="0" smtClean="0"/>
              <a:t>CRC</a:t>
            </a:r>
            <a:r>
              <a:rPr lang="en-US" altLang="en-CA" sz="2400" dirty="0" smtClean="0"/>
              <a:t>. Block discrimination is ultimately subjected to</a:t>
            </a:r>
            <a:r>
              <a:rPr lang="en-CA" sz="2400" dirty="0" smtClean="0"/>
              <a:t> </a:t>
            </a:r>
            <a:r>
              <a:rPr lang="en-US" altLang="en-CA" sz="2400" dirty="0" smtClean="0"/>
              <a:t>evaluation of</a:t>
            </a:r>
            <a:r>
              <a:rPr lang="en-CA" sz="2400" dirty="0"/>
              <a:t> the final CRC.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91013"/>
          </a:xfrm>
        </p:spPr>
        <p:txBody>
          <a:bodyPr/>
          <a:lstStyle/>
          <a:p>
            <a:r>
              <a:rPr lang="en-US" altLang="en-CA" dirty="0" smtClean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1240"/>
            <a:ext cx="10515600" cy="5095109"/>
          </a:xfrm>
        </p:spPr>
        <p:txBody>
          <a:bodyPr lIns="36000" tIns="36000" rIns="36000" bIns="36000">
            <a:normAutofit fontScale="92500" lnSpcReduction="1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altLang="en-CA" dirty="0" smtClean="0"/>
              <a:t>Adopt </a:t>
            </a:r>
            <a:r>
              <a:rPr lang="en-CA" dirty="0" smtClean="0"/>
              <a:t>UE specific scrambling </a:t>
            </a:r>
            <a:r>
              <a:rPr lang="en-CA" dirty="0"/>
              <a:t>to </a:t>
            </a:r>
            <a:r>
              <a:rPr lang="en-CA" dirty="0" smtClean="0"/>
              <a:t>facilitate early termination </a:t>
            </a:r>
            <a:r>
              <a:rPr lang="en-CA" dirty="0"/>
              <a:t>on DCI blind </a:t>
            </a:r>
            <a:r>
              <a:rPr lang="en-CA" dirty="0" smtClean="0"/>
              <a:t>detection</a:t>
            </a:r>
            <a:r>
              <a:rPr lang="en-US" altLang="en-CA" dirty="0" smtClean="0"/>
              <a:t>.</a:t>
            </a:r>
          </a:p>
          <a:p>
            <a:pPr marL="514350" indent="-514350">
              <a:buFont typeface="+mj-lt"/>
              <a:buAutoNum type="arabicParenR"/>
            </a:pPr>
            <a:r>
              <a:rPr lang="en-US" altLang="en-CA" dirty="0" smtClean="0"/>
              <a:t>Down-selection from the following options during Sept </a:t>
            </a:r>
            <a:r>
              <a:rPr lang="en-US" altLang="en-CA" dirty="0" err="1" smtClean="0"/>
              <a:t>adhoc</a:t>
            </a:r>
            <a:r>
              <a:rPr lang="en-US" altLang="en-CA" dirty="0" smtClean="0"/>
              <a:t>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b="1" i="1" dirty="0"/>
              <a:t>Direct mapping </a:t>
            </a:r>
            <a:r>
              <a:rPr lang="en-US" dirty="0" smtClean="0"/>
              <a:t>with a sequence </a:t>
            </a:r>
            <a:r>
              <a:rPr lang="en-US" dirty="0"/>
              <a:t>equal in length to the C-RNTI </a:t>
            </a:r>
            <a:r>
              <a:rPr lang="en-US" dirty="0">
                <a:sym typeface="+mn-ea"/>
              </a:rPr>
              <a:t>in select frozen bit positions, based </a:t>
            </a:r>
            <a:r>
              <a:rPr lang="en-US" dirty="0" smtClean="0">
                <a:sym typeface="+mn-ea"/>
              </a:rPr>
              <a:t>on: maximum </a:t>
            </a:r>
            <a:r>
              <a:rPr lang="en-US" dirty="0">
                <a:sym typeface="+mn-ea"/>
              </a:rPr>
              <a:t>Hamming </a:t>
            </a:r>
            <a:r>
              <a:rPr lang="en-US" dirty="0" smtClean="0">
                <a:sym typeface="+mn-ea"/>
              </a:rPr>
              <a:t>distance</a:t>
            </a:r>
            <a:r>
              <a:rPr lang="en-US" i="1" dirty="0" smtClean="0">
                <a:sym typeface="+mn-ea"/>
              </a:rPr>
              <a:t> </a:t>
            </a:r>
            <a:r>
              <a:rPr lang="en-US" i="1" dirty="0">
                <a:sym typeface="+mn-ea"/>
              </a:rPr>
              <a:t>[</a:t>
            </a:r>
            <a:r>
              <a:rPr lang="en-US" i="1" dirty="0" smtClean="0">
                <a:sym typeface="+mn-ea"/>
              </a:rPr>
              <a:t>4]</a:t>
            </a:r>
            <a:endParaRPr lang="en-US" dirty="0" smtClean="0">
              <a:sym typeface="+mn-ea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b="1" i="1" dirty="0"/>
              <a:t>Direct mapping </a:t>
            </a:r>
            <a:r>
              <a:rPr lang="en-US" dirty="0"/>
              <a:t>with a sequence equal in length to the C-RNTI </a:t>
            </a:r>
            <a:r>
              <a:rPr lang="en-US" dirty="0">
                <a:sym typeface="+mn-ea"/>
              </a:rPr>
              <a:t>in select frozen bit positions, based on: </a:t>
            </a:r>
            <a:r>
              <a:rPr lang="en-US" dirty="0" smtClean="0">
                <a:sym typeface="+mn-ea"/>
              </a:rPr>
              <a:t>the </a:t>
            </a:r>
            <a:r>
              <a:rPr lang="en-US" dirty="0">
                <a:sym typeface="+mn-ea"/>
              </a:rPr>
              <a:t>most reliable </a:t>
            </a:r>
            <a:r>
              <a:rPr lang="en-US" dirty="0" err="1">
                <a:sym typeface="+mn-ea"/>
              </a:rPr>
              <a:t>subchannels</a:t>
            </a:r>
            <a:r>
              <a:rPr lang="en-US" dirty="0">
                <a:sym typeface="+mn-ea"/>
              </a:rPr>
              <a:t> after the K information bits </a:t>
            </a:r>
            <a:r>
              <a:rPr lang="en-US" i="1" dirty="0" smtClean="0">
                <a:sym typeface="+mn-ea"/>
              </a:rPr>
              <a:t>[5</a:t>
            </a:r>
            <a:r>
              <a:rPr lang="en-US" i="1" dirty="0">
                <a:sym typeface="+mn-ea"/>
              </a:rPr>
              <a:t>]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b="1" i="1" dirty="0"/>
              <a:t>Spread mapping </a:t>
            </a:r>
            <a:r>
              <a:rPr lang="en-US" dirty="0" smtClean="0"/>
              <a:t>placing a NR Pseudo-Random Sequence </a:t>
            </a:r>
            <a:r>
              <a:rPr lang="en-US" dirty="0"/>
              <a:t>initialized by the UE_ID in a subset of the frozen </a:t>
            </a:r>
            <a:r>
              <a:rPr lang="en-US" dirty="0" smtClean="0"/>
              <a:t>bit-positions </a:t>
            </a:r>
            <a:r>
              <a:rPr lang="en-US" dirty="0" smtClean="0">
                <a:sym typeface="+mn-ea"/>
              </a:rPr>
              <a:t>beginning </a:t>
            </a:r>
            <a:r>
              <a:rPr lang="en-US" dirty="0">
                <a:sym typeface="+mn-ea"/>
              </a:rPr>
              <a:t>with </a:t>
            </a:r>
            <a:r>
              <a:rPr lang="en-US" dirty="0"/>
              <a:t>the first frozen bit after block puncturing </a:t>
            </a:r>
            <a:r>
              <a:rPr lang="en-US" i="1" dirty="0" smtClean="0"/>
              <a:t>[2]</a:t>
            </a:r>
            <a:endParaRPr lang="en-US" dirty="0" smtClean="0"/>
          </a:p>
          <a:p>
            <a:pPr marL="914400" lvl="1" indent="-457200">
              <a:buFont typeface="+mj-lt"/>
              <a:buAutoNum type="arabicPeriod"/>
            </a:pPr>
            <a:r>
              <a:rPr lang="en-US" b="1" i="1" dirty="0"/>
              <a:t>Spread mapping </a:t>
            </a:r>
            <a:r>
              <a:rPr lang="en-US" dirty="0" smtClean="0"/>
              <a:t>placing a </a:t>
            </a:r>
            <a:r>
              <a:rPr lang="en-US" dirty="0"/>
              <a:t>NR </a:t>
            </a:r>
            <a:r>
              <a:rPr lang="en-US" dirty="0" smtClean="0"/>
              <a:t>Pseudo-Random </a:t>
            </a:r>
            <a:r>
              <a:rPr lang="en-US" dirty="0"/>
              <a:t>Sequence initialized by the UE_ID in a subset of the frozen bit-positions </a:t>
            </a:r>
            <a:r>
              <a:rPr lang="en-US" dirty="0" smtClean="0"/>
              <a:t>including </a:t>
            </a:r>
            <a:r>
              <a:rPr lang="en-US" dirty="0"/>
              <a:t>shortened </a:t>
            </a:r>
            <a:r>
              <a:rPr lang="en-US" dirty="0" smtClean="0"/>
              <a:t>bits </a:t>
            </a:r>
            <a:r>
              <a:rPr lang="en-US" i="1" dirty="0"/>
              <a:t>[3</a:t>
            </a:r>
            <a:r>
              <a:rPr lang="en-US" i="1" dirty="0" smtClean="0"/>
              <a:t>]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b="1" i="1" dirty="0"/>
              <a:t>M</a:t>
            </a:r>
            <a:r>
              <a:rPr lang="en-US" b="1" i="1" dirty="0" smtClean="0"/>
              <a:t>erged solutions </a:t>
            </a:r>
            <a:r>
              <a:rPr lang="en-US" dirty="0" smtClean="0"/>
              <a:t>are not precluded</a:t>
            </a:r>
            <a:endParaRPr lang="en-US" b="1" dirty="0"/>
          </a:p>
          <a:p>
            <a:pPr marL="514350" indent="-514350">
              <a:buFont typeface="+mj-lt"/>
              <a:buAutoNum type="arabicParenR"/>
            </a:pPr>
            <a:r>
              <a:rPr lang="en-CA" dirty="0"/>
              <a:t>P</a:t>
            </a:r>
            <a:r>
              <a:rPr lang="en-CA" dirty="0" smtClean="0"/>
              <a:t>erformance will be evaluated w.r.t. the latency/energy savings due to early termination.</a:t>
            </a: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RAN1 #90 Prague Oct </a:t>
            </a:r>
            <a:r>
              <a:rPr lang="en-CA" dirty="0" smtClean="0"/>
              <a:t>21-25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94951-CE76-4DD8-9C77-9E7068B4B11F}" type="slidenum">
              <a:rPr lang="en-CA" smtClean="0"/>
              <a:t>4</a:t>
            </a:fld>
            <a:endParaRPr lang="en-C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6775"/>
            <a:ext cx="10515600" cy="791013"/>
          </a:xfrm>
        </p:spPr>
        <p:txBody>
          <a:bodyPr/>
          <a:lstStyle/>
          <a:p>
            <a:r>
              <a:rPr lang="en-US" altLang="en-CA" dirty="0" smtClean="0"/>
              <a:t>R</a:t>
            </a:r>
            <a:r>
              <a:rPr lang="en-CA" dirty="0" smtClean="0"/>
              <a:t>eferences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563" y="925976"/>
            <a:ext cx="11296890" cy="5555848"/>
          </a:xfrm>
        </p:spPr>
        <p:txBody>
          <a:bodyPr lIns="36000" tIns="36000" rIns="36000" bIns="36000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CA" dirty="0"/>
              <a:t>R1-1702277, “Polar Code Design for DCI”, AT&amp;T, RAN1 #88, </a:t>
            </a:r>
            <a:r>
              <a:rPr lang="en-CA" dirty="0" smtClean="0"/>
              <a:t>Athens, Feb 2017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/>
              <a:t>R1-1714067, “UE_ID Frozen Bit Insertion for DCI Early Block Discrimination”, Coherent Logix Inc</a:t>
            </a:r>
            <a:r>
              <a:rPr lang="en-CA" dirty="0" smtClean="0"/>
              <a:t>., RAN1 #90, Aug 2017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/>
              <a:t>R1-1713966, “Scrambling design for Polar </a:t>
            </a:r>
            <a:r>
              <a:rPr lang="en-CA" dirty="0" smtClean="0"/>
              <a:t>codes”, NTT DOCMO, RAN1 </a:t>
            </a:r>
            <a:r>
              <a:rPr lang="en-CA" dirty="0"/>
              <a:t>#90, Aug </a:t>
            </a:r>
            <a:r>
              <a:rPr lang="en-CA" dirty="0" smtClean="0"/>
              <a:t>2017</a:t>
            </a:r>
            <a:endParaRPr lang="en-CA" dirty="0"/>
          </a:p>
          <a:p>
            <a:pPr marL="514350" indent="-514350">
              <a:buFont typeface="+mj-lt"/>
              <a:buAutoNum type="arabicPeriod"/>
            </a:pPr>
            <a:r>
              <a:rPr lang="en-CA" dirty="0" smtClean="0"/>
              <a:t>R1-1712256</a:t>
            </a:r>
            <a:r>
              <a:rPr lang="en-CA" dirty="0"/>
              <a:t>, “Enhancement of Early Termination by placing UE-ID on Frozen </a:t>
            </a:r>
            <a:r>
              <a:rPr lang="en-CA" dirty="0" smtClean="0"/>
              <a:t>Bits</a:t>
            </a:r>
            <a:r>
              <a:rPr lang="en-CA" dirty="0"/>
              <a:t>”, </a:t>
            </a:r>
            <a:r>
              <a:rPr lang="en-CA" dirty="0" err="1"/>
              <a:t>Tsofun</a:t>
            </a:r>
            <a:r>
              <a:rPr lang="en-CA" dirty="0"/>
              <a:t> </a:t>
            </a:r>
            <a:r>
              <a:rPr lang="en-CA" dirty="0" smtClean="0"/>
              <a:t>Algorithm, RAN1 </a:t>
            </a:r>
            <a:r>
              <a:rPr lang="en-CA" dirty="0"/>
              <a:t>#90, Aug </a:t>
            </a:r>
            <a:r>
              <a:rPr lang="en-CA" dirty="0" smtClean="0"/>
              <a:t>2017</a:t>
            </a:r>
          </a:p>
          <a:p>
            <a:pPr marL="514350" indent="-514350">
              <a:buFont typeface="+mj-lt"/>
              <a:buAutoNum type="arabicPeriod"/>
            </a:pPr>
            <a:r>
              <a:rPr lang="en-CA" dirty="0"/>
              <a:t>R1-1713316, “Blind Detection with Polar </a:t>
            </a:r>
            <a:r>
              <a:rPr lang="en-CA" dirty="0" smtClean="0"/>
              <a:t>Codes”, McGill University, RAN1 </a:t>
            </a:r>
            <a:r>
              <a:rPr lang="en-CA" dirty="0"/>
              <a:t>#90, Aug </a:t>
            </a:r>
            <a:r>
              <a:rPr lang="en-CA" dirty="0" smtClean="0"/>
              <a:t>2017</a:t>
            </a:r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 dirty="0"/>
              <a:t>RAN1 #90 Prague Oct </a:t>
            </a:r>
            <a:r>
              <a:rPr lang="en-CA" dirty="0" smtClean="0"/>
              <a:t>21-25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94951-CE76-4DD8-9C77-9E7068B4B11F}" type="slidenum">
              <a:rPr lang="en-CA" smtClean="0"/>
              <a:t>5</a:t>
            </a:fld>
            <a:endParaRPr lang="en-C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585</Words>
  <Application>Microsoft Office PowerPoint</Application>
  <PresentationFormat>Custom</PresentationFormat>
  <Paragraphs>48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         1714929 3GPP TSG RAN WG1 Meeting #90 Prague, Czech Republic, 21-25 Aug 2017 Agenda item 6.1.4.2.1</vt:lpstr>
      <vt:lpstr>Background</vt:lpstr>
      <vt:lpstr>Benefits</vt:lpstr>
      <vt:lpstr>Proposal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</dc:creator>
  <cp:lastModifiedBy>Kevin Shelby</cp:lastModifiedBy>
  <cp:revision>144</cp:revision>
  <dcterms:created xsi:type="dcterms:W3CDTF">2017-05-10T18:50:00Z</dcterms:created>
  <dcterms:modified xsi:type="dcterms:W3CDTF">2017-08-24T09:28:28Z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1033-10.2.0.5908</vt:lpwstr>
  </property>
</Properties>
</file>