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6" r:id="rId4"/>
    <p:sldId id="280" r:id="rId5"/>
    <p:sldId id="279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6F4D8090-7F35-4AB8-AC8C-287518D30DF4}">
          <p14:sldIdLst>
            <p14:sldId id="256"/>
            <p14:sldId id="272"/>
            <p14:sldId id="276"/>
            <p14:sldId id="280"/>
            <p14:sldId id="27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97" d="100"/>
          <a:sy n="97" d="100"/>
        </p:scale>
        <p:origin x="-96" y="-318"/>
      </p:cViewPr>
      <p:guideLst>
        <p:guide orient="horz" pos="2160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68454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2400" b="1" dirty="0"/>
              <a:t>3GPP TSG RAN WG1 Meeting #90                                            </a:t>
            </a:r>
            <a:r>
              <a:rPr lang="en-GB" sz="2400" b="1" dirty="0"/>
              <a:t>Prague, P.R. </a:t>
            </a:r>
            <a:r>
              <a:rPr lang="en-GB" sz="2400" b="1" dirty="0" err="1"/>
              <a:t>Czechia</a:t>
            </a:r>
            <a:r>
              <a:rPr lang="en-GB" sz="2400" b="1" dirty="0"/>
              <a:t>, </a:t>
            </a:r>
            <a:r>
              <a:rPr lang="en-US" sz="2400" b="1" dirty="0"/>
              <a:t>21</a:t>
            </a:r>
            <a:r>
              <a:rPr lang="en-US" sz="2400" b="1" baseline="30000" dirty="0"/>
              <a:t>st</a:t>
            </a:r>
            <a:r>
              <a:rPr lang="en-US" sz="2400" b="1" dirty="0"/>
              <a:t>  – 25</a:t>
            </a:r>
            <a:r>
              <a:rPr lang="en-US" sz="2400" b="1" baseline="30000" dirty="0"/>
              <a:t>th</a:t>
            </a:r>
            <a:r>
              <a:rPr lang="en-US" sz="2400" b="1" dirty="0"/>
              <a:t>  </a:t>
            </a:r>
            <a:r>
              <a:rPr lang="en-US" sz="2400" b="1"/>
              <a:t>August 2017</a:t>
            </a:r>
            <a:endParaRPr lang="en-US" sz="2400" dirty="0"/>
          </a:p>
          <a:p>
            <a:r>
              <a:rPr kumimoji="1" lang="en-US" altLang="ja-JP" sz="2400" dirty="0"/>
              <a:t>Agenda: </a:t>
            </a:r>
            <a:r>
              <a:rPr lang="en-US" sz="2400" dirty="0"/>
              <a:t>6.1.2.2.3</a:t>
            </a:r>
            <a:endParaRPr kumimoji="1" lang="ja-JP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060249" y="2219084"/>
            <a:ext cx="10434917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itchFamily="34" charset="0"/>
                <a:cs typeface="Calibri" pitchFamily="34" charset="0"/>
              </a:rPr>
              <a:t>WF on CSI Format Design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Samsung, Ericsson,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NTT 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DOCOMO,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Qualcomm, CATT, Nokia, NSB, Huawei,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HiSilicon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ZTE</a:t>
            </a:r>
            <a:r>
              <a:rPr lang="en-US" altLang="zh-CN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Interdigital, CHTTL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Verizon, BT, KDDI, </a:t>
            </a:r>
            <a:r>
              <a:rPr lang="en-US" sz="2800" dirty="0" err="1"/>
              <a:t>CEWiT</a:t>
            </a:r>
            <a:r>
              <a:rPr lang="en-US" sz="2800" dirty="0"/>
              <a:t>, IITH, </a:t>
            </a:r>
            <a:r>
              <a:rPr lang="en-US" sz="2800" dirty="0" err="1"/>
              <a:t>Tejas</a:t>
            </a:r>
            <a:r>
              <a:rPr lang="en-US" sz="2800" dirty="0"/>
              <a:t> Networks, </a:t>
            </a:r>
            <a:r>
              <a:rPr lang="en-US" sz="2800" dirty="0" smtClean="0"/>
              <a:t>IITM, Reliance </a:t>
            </a:r>
            <a:r>
              <a:rPr lang="en-US" sz="2800" dirty="0" err="1" smtClean="0"/>
              <a:t>Jio</a:t>
            </a:r>
            <a:r>
              <a:rPr lang="en-US" sz="2800" dirty="0" smtClean="0"/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/>
              <a:t>Deutsche </a:t>
            </a:r>
            <a:r>
              <a:rPr lang="en-US" sz="2800" dirty="0" smtClean="0"/>
              <a:t>Telekom, AT&amp;T, Vodafone, Sharp, Softbank, Fujitsu, Panasonic,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…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10245969" y="150167"/>
            <a:ext cx="16962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400" b="1" dirty="0">
                <a:cs typeface="Times New Roman" pitchFamily="18" charset="0"/>
              </a:rPr>
              <a:t>R1-1714918</a:t>
            </a:r>
            <a:endParaRPr lang="ko-KR" altLang="en-US" sz="24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34" y="1312333"/>
            <a:ext cx="11196918" cy="4891243"/>
          </a:xfrm>
        </p:spPr>
        <p:txBody>
          <a:bodyPr>
            <a:noAutofit/>
          </a:bodyPr>
          <a:lstStyle/>
          <a:p>
            <a:r>
              <a:rPr lang="en-US" u="sng" dirty="0"/>
              <a:t>Agreements</a:t>
            </a:r>
            <a:r>
              <a:rPr lang="en-US" dirty="0"/>
              <a:t>:</a:t>
            </a:r>
          </a:p>
          <a:p>
            <a:pPr lvl="1"/>
            <a:r>
              <a:rPr lang="en-GB" dirty="0"/>
              <a:t>Periodic CSI reporting is carried at least on </a:t>
            </a:r>
            <a:endParaRPr lang="en-US" dirty="0"/>
          </a:p>
          <a:p>
            <a:pPr lvl="2"/>
            <a:r>
              <a:rPr lang="en-GB" dirty="0"/>
              <a:t>Short PUCCH </a:t>
            </a:r>
            <a:endParaRPr lang="en-US" dirty="0"/>
          </a:p>
          <a:p>
            <a:pPr lvl="2"/>
            <a:r>
              <a:rPr lang="en-GB" dirty="0"/>
              <a:t>Long PUCCH</a:t>
            </a:r>
            <a:endParaRPr lang="en-US" dirty="0"/>
          </a:p>
          <a:p>
            <a:pPr lvl="1" fontAlgn="base" hangingPunct="0"/>
            <a:r>
              <a:rPr lang="en-GB" dirty="0"/>
              <a:t>Type I CSI feedback is supported for P/SP/A-CSI and can be carried on either one of PUCCH and PUSCH</a:t>
            </a:r>
            <a:endParaRPr lang="en-US" dirty="0"/>
          </a:p>
          <a:p>
            <a:pPr lvl="1" fontAlgn="base" hangingPunct="0"/>
            <a:r>
              <a:rPr lang="en-GB" dirty="0"/>
              <a:t>Type I subband CSI can be carried on either one of PUSCH and long PUCCH</a:t>
            </a:r>
            <a:endParaRPr lang="en-US" dirty="0"/>
          </a:p>
          <a:p>
            <a:pPr lvl="1" fontAlgn="base" hangingPunct="0"/>
            <a:r>
              <a:rPr lang="en-GB" dirty="0"/>
              <a:t>Type II CSI is carried at least on PUSCH</a:t>
            </a:r>
            <a:endParaRPr lang="en-US" dirty="0"/>
          </a:p>
          <a:p>
            <a:pPr lvl="2"/>
            <a:r>
              <a:rPr lang="en-GB" dirty="0"/>
              <a:t>FFS CSI on PUCCH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05901" y="72218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129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509" y="163251"/>
            <a:ext cx="11649694" cy="644276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+mn-lt"/>
              </a:rPr>
              <a:t>Encoding of CSI parameters for PUCCH-based 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634" y="1009403"/>
            <a:ext cx="11507190" cy="5700155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For short PUCCH: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Only single-slot reporting, no multiplexing of CSI parameters of a report in multiple slots</a:t>
            </a:r>
          </a:p>
          <a:p>
            <a:pPr marL="688975" lvl="1" indent="-23177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Down select one of the following alternatives in RAN1 NR-AH3: </a:t>
            </a:r>
            <a:endParaRPr lang="en-US" sz="2000" dirty="0" smtClean="0"/>
          </a:p>
          <a:p>
            <a:pPr marL="1146175" lvl="2" indent="-23177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Alt. 1: </a:t>
            </a:r>
            <a:r>
              <a:rPr lang="en-US" sz="1800" dirty="0" smtClean="0"/>
              <a:t>RI/CRI/PMI/CQI </a:t>
            </a:r>
            <a:r>
              <a:rPr lang="en-US" sz="1800" dirty="0"/>
              <a:t>jointly </a:t>
            </a:r>
            <a:r>
              <a:rPr lang="en-US" sz="1800" dirty="0" smtClean="0"/>
              <a:t>encoded</a:t>
            </a:r>
          </a:p>
          <a:p>
            <a:pPr marL="1146175" lvl="2" indent="-23177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Alt. 1B: </a:t>
            </a:r>
            <a:r>
              <a:rPr lang="en-US" sz="1800" dirty="0"/>
              <a:t>RI/CRI/PMI/CQI </a:t>
            </a:r>
            <a:r>
              <a:rPr lang="en-US" sz="1800" dirty="0" smtClean="0"/>
              <a:t>with padding bits prior to encoding (to ensure the same payload irrespective of RI)</a:t>
            </a:r>
          </a:p>
          <a:p>
            <a:pPr marL="688975" lvl="1" indent="-23177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For long </a:t>
            </a:r>
            <a:r>
              <a:rPr lang="en-US" sz="2400" dirty="0" smtClean="0"/>
              <a:t>PUCCH:</a:t>
            </a:r>
            <a:endParaRPr lang="en-US" sz="24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Only single-slot reporting, no multiplexing of CSI parameters of a report in multiple slots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Down </a:t>
            </a:r>
            <a:r>
              <a:rPr lang="en-US" sz="2000" dirty="0"/>
              <a:t>select one of the following alternatives in RAN1 NR-AH3: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Alt. 1: </a:t>
            </a:r>
            <a:r>
              <a:rPr lang="en-US" sz="1800" dirty="0" smtClean="0"/>
              <a:t>RI/CRI/PMI/CQI </a:t>
            </a:r>
            <a:r>
              <a:rPr lang="en-US" sz="1800" dirty="0"/>
              <a:t>with padding bits prior to encoding (to ensure the same payload irrespective of RI</a:t>
            </a:r>
            <a:r>
              <a:rPr lang="en-US" sz="1800" dirty="0" smtClean="0"/>
              <a:t>)</a:t>
            </a:r>
            <a:endParaRPr lang="en-US" sz="1800" dirty="0"/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Alt. 2: RI/CRI encoded separately from </a:t>
            </a:r>
            <a:r>
              <a:rPr lang="en-US" sz="1800" dirty="0" smtClean="0"/>
              <a:t>PMI/CQI</a:t>
            </a:r>
          </a:p>
          <a:p>
            <a:pPr lvl="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Resource </a:t>
            </a:r>
            <a:r>
              <a:rPr lang="en-US" dirty="0"/>
              <a:t>mapping/coding should consider payload size variation for different RI </a:t>
            </a:r>
            <a:r>
              <a:rPr lang="en-US" dirty="0" smtClean="0"/>
              <a:t>values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407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509" y="163251"/>
            <a:ext cx="11530940" cy="644276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+mn-lt"/>
              </a:rPr>
              <a:t>Encoding of CSI parameters for PUSCH-based 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313" y="1021279"/>
            <a:ext cx="11694386" cy="568828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For </a:t>
            </a:r>
            <a:r>
              <a:rPr lang="en-US" sz="2000" dirty="0" smtClean="0"/>
              <a:t>Type I: only single-slot reporting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A CSI report is composed of up to 2 </a:t>
            </a:r>
            <a:r>
              <a:rPr lang="en-US" sz="1800" dirty="0" smtClean="0"/>
              <a:t>parts</a:t>
            </a:r>
          </a:p>
          <a:p>
            <a:pPr marL="685800"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Part 1: </a:t>
            </a:r>
            <a:r>
              <a:rPr lang="en-US" dirty="0" smtClean="0"/>
              <a:t>RI/CRI, </a:t>
            </a:r>
            <a:r>
              <a:rPr lang="en-US" dirty="0"/>
              <a:t>CQI for the 1</a:t>
            </a:r>
            <a:r>
              <a:rPr lang="en-US" baseline="30000" dirty="0"/>
              <a:t>st</a:t>
            </a:r>
            <a:r>
              <a:rPr lang="en-US" dirty="0"/>
              <a:t> </a:t>
            </a:r>
            <a:r>
              <a:rPr lang="en-US" dirty="0" smtClean="0"/>
              <a:t>CW</a:t>
            </a:r>
          </a:p>
          <a:p>
            <a:pPr marL="685800"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Part 2: PMI, CQI for the 2</a:t>
            </a:r>
            <a:r>
              <a:rPr lang="en-US" baseline="30000" dirty="0"/>
              <a:t>nd</a:t>
            </a:r>
            <a:r>
              <a:rPr lang="en-US" dirty="0"/>
              <a:t> CW (when RI&gt;4</a:t>
            </a:r>
            <a:r>
              <a:rPr lang="en-US" dirty="0" smtClean="0"/>
              <a:t>)</a:t>
            </a: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For Type II:</a:t>
            </a:r>
            <a:endParaRPr lang="en-US" sz="20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A CSI report is composed of up to 2 or 3 </a:t>
            </a:r>
            <a:r>
              <a:rPr lang="en-US" sz="1800" dirty="0"/>
              <a:t>parts </a:t>
            </a:r>
            <a:r>
              <a:rPr lang="en-US" sz="1800" dirty="0" smtClean="0"/>
              <a:t>(to be down selected in RAN1 NR-AH3)</a:t>
            </a:r>
            <a:endParaRPr lang="en-US" sz="18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If 3 parts are supported, part </a:t>
            </a:r>
            <a:r>
              <a:rPr lang="en-US" sz="1800" dirty="0"/>
              <a:t>1: RI, CQI for the 1</a:t>
            </a:r>
            <a:r>
              <a:rPr lang="en-US" sz="1800" baseline="30000" dirty="0"/>
              <a:t>st</a:t>
            </a:r>
            <a:r>
              <a:rPr lang="en-US" sz="1800" dirty="0"/>
              <a:t> </a:t>
            </a:r>
            <a:r>
              <a:rPr lang="en-US" sz="1800" dirty="0" smtClean="0"/>
              <a:t>CW; part 2: wideband amplitude information; part 3: PMI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800" dirty="0" smtClean="0"/>
              <a:t>If 2 parts are supported, details of parts are FFS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Resource </a:t>
            </a:r>
            <a:r>
              <a:rPr lang="en-US" sz="1800" dirty="0"/>
              <a:t>allocation for CSI reporting should take into account the payload difference between RI=1 and RI=2. Consider both single-slot and multi-slot reporting.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Strive to maintain single-slot reporting principle (no multiplexing of CSI parameters of a report in multiple slots)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FFS: For codebook based on BF </a:t>
            </a:r>
            <a:r>
              <a:rPr lang="en-US" sz="2000" dirty="0" smtClean="0"/>
              <a:t>CSI-RS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FFS</a:t>
            </a:r>
            <a:r>
              <a:rPr lang="en-US" sz="2000" dirty="0"/>
              <a:t>: </a:t>
            </a:r>
            <a:r>
              <a:rPr lang="en-US" sz="2000" dirty="0" smtClean="0"/>
              <a:t>Concurrent use of </a:t>
            </a:r>
            <a:r>
              <a:rPr lang="en-US" altLang="zh-CN" sz="2000" dirty="0" smtClean="0"/>
              <a:t>PUCCH and PUSCH </a:t>
            </a:r>
            <a:r>
              <a:rPr lang="en-US" altLang="zh-CN" sz="2000" dirty="0"/>
              <a:t>reporting in different </a:t>
            </a:r>
            <a:r>
              <a:rPr lang="en-US" altLang="zh-CN" sz="2000" dirty="0" smtClean="0"/>
              <a:t>slots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FFS: RE mapping and layer mapping of UCI symbols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FFS: Reporting mechanism for the case </a:t>
            </a:r>
            <a:r>
              <a:rPr lang="en-US" sz="2000" dirty="0" smtClean="0"/>
              <a:t>where PUSCH </a:t>
            </a:r>
            <a:r>
              <a:rPr lang="en-US" sz="2000" dirty="0"/>
              <a:t>and PUCCH </a:t>
            </a:r>
            <a:r>
              <a:rPr lang="en-US" sz="2000" dirty="0" smtClean="0"/>
              <a:t>collide </a:t>
            </a:r>
            <a:r>
              <a:rPr lang="en-US" sz="2000" dirty="0"/>
              <a:t>in one slot</a:t>
            </a: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2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Calibri" pitchFamily="34" charset="0"/>
                <a:cs typeface="Calibri" pitchFamily="34" charset="0"/>
              </a:rPr>
              <a:t>CSI reporting characteristics</a:t>
            </a:r>
            <a:endParaRPr lang="zh-CN" altLang="en-US" sz="40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55628"/>
              </p:ext>
            </p:extLst>
          </p:nvPr>
        </p:nvGraphicFramePr>
        <p:xfrm>
          <a:off x="348507" y="980929"/>
          <a:ext cx="11526820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17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817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8170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8170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chemeClr val="tx1"/>
                          </a:solidFill>
                        </a:rPr>
                        <a:t>Periodic CSI (P-CSI)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chemeClr val="tx1"/>
                          </a:solidFill>
                        </a:rPr>
                        <a:t>Semi-persistent</a:t>
                      </a:r>
                      <a:r>
                        <a:rPr lang="en-US" sz="2000" i="1" baseline="0" dirty="0">
                          <a:solidFill>
                            <a:schemeClr val="tx1"/>
                          </a:solidFill>
                        </a:rPr>
                        <a:t> CSI (SP-CSI)</a:t>
                      </a:r>
                      <a:endParaRPr lang="en-US" sz="200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chemeClr val="tx1"/>
                          </a:solidFill>
                        </a:rPr>
                        <a:t>Aperiodic</a:t>
                      </a:r>
                      <a:r>
                        <a:rPr lang="en-US" sz="2000" i="1" baseline="0" dirty="0">
                          <a:solidFill>
                            <a:schemeClr val="tx1"/>
                          </a:solidFill>
                        </a:rPr>
                        <a:t> CSI (A-CSI)</a:t>
                      </a:r>
                      <a:endParaRPr lang="en-US" sz="200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chemeClr val="tx1"/>
                          </a:solidFill>
                        </a:rPr>
                        <a:t>Frequency granularity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Wideband or</a:t>
                      </a:r>
                      <a:r>
                        <a:rPr lang="en-US" sz="2000" baseline="0" dirty="0">
                          <a:solidFill>
                            <a:schemeClr val="tx1"/>
                          </a:solidFill>
                        </a:rPr>
                        <a:t> partial band 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Wideband,</a:t>
                      </a:r>
                      <a:r>
                        <a:rPr lang="en-US" sz="2000" baseline="0" dirty="0">
                          <a:solidFill>
                            <a:schemeClr val="tx1"/>
                          </a:solidFill>
                        </a:rPr>
                        <a:t> partial band, or subband 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Wideband,</a:t>
                      </a:r>
                      <a:r>
                        <a:rPr lang="en-US" sz="2000" baseline="0" dirty="0">
                          <a:solidFill>
                            <a:schemeClr val="tx1"/>
                          </a:solidFill>
                        </a:rPr>
                        <a:t> partial band, or subband 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chemeClr val="tx1"/>
                          </a:solidFill>
                        </a:rPr>
                        <a:t>Physical</a:t>
                      </a:r>
                      <a:r>
                        <a:rPr lang="en-US" sz="2000" i="1" baseline="0" dirty="0">
                          <a:solidFill>
                            <a:schemeClr val="tx1"/>
                          </a:solidFill>
                        </a:rPr>
                        <a:t> channel being used</a:t>
                      </a:r>
                      <a:endParaRPr lang="en-US" sz="200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Short PUCCH or long PUCCH (*)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Short PUCCH, long PUCCH, or PUSCH (*)(**)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PUSCH (****)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chemeClr val="tx1"/>
                          </a:solidFill>
                        </a:rPr>
                        <a:t>Codebook(s)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Type I CSI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Type I and II CSI (***)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Type I and II CSI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7461" y="3773915"/>
            <a:ext cx="112221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(*) FFS: The conditions for using short PUCCH vs. long PUCCH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To be concluded in RAN1 NR-AH3</a:t>
            </a:r>
          </a:p>
          <a:p>
            <a:endParaRPr lang="en-US" sz="2000" dirty="0"/>
          </a:p>
          <a:p>
            <a:r>
              <a:rPr lang="en-US" sz="2000" dirty="0"/>
              <a:t>(**) FFS: Potential down selection of the three options</a:t>
            </a:r>
          </a:p>
          <a:p>
            <a:endParaRPr lang="en-US" sz="2000" dirty="0"/>
          </a:p>
          <a:p>
            <a:r>
              <a:rPr lang="en-US" sz="2000" dirty="0"/>
              <a:t>(***) Type II CSI is only applicable for PUSCH </a:t>
            </a:r>
            <a:r>
              <a:rPr lang="en-US" sz="2000" dirty="0" smtClean="0"/>
              <a:t>(</a:t>
            </a:r>
            <a:r>
              <a:rPr lang="en-US" sz="2000" dirty="0"/>
              <a:t>if supported)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FFS: support for partial Type II CSI reporting for </a:t>
            </a:r>
            <a:r>
              <a:rPr lang="en-US" sz="2000" dirty="0" smtClean="0"/>
              <a:t>SP-CSI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r>
              <a:rPr lang="en-GB" sz="2000" dirty="0"/>
              <a:t>(****) If Y=0 supported, A-CSI can also be reported over short PUCCH, e.g. for WB CQI for </a:t>
            </a:r>
            <a:r>
              <a:rPr lang="en-GB" sz="2000" dirty="0" smtClean="0"/>
              <a:t>URLLC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269126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4017</TotalTime>
  <Words>637</Words>
  <Application>Microsoft Office PowerPoint</Application>
  <PresentationFormat>Custom</PresentationFormat>
  <Paragraphs>72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Background</vt:lpstr>
      <vt:lpstr>Encoding of CSI parameters for PUCCH-based reporting</vt:lpstr>
      <vt:lpstr>Encoding of CSI parameters for PUSCH-based reporting</vt:lpstr>
      <vt:lpstr>CSI reporting characteristics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Eko Onggosanusi</cp:lastModifiedBy>
  <cp:revision>346</cp:revision>
  <dcterms:created xsi:type="dcterms:W3CDTF">2016-10-08T05:43:57Z</dcterms:created>
  <dcterms:modified xsi:type="dcterms:W3CDTF">2017-08-25T07:43:30Z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(2)t8TJ5mb3hg1Sle5zKCdhhYPIJn6ZzUMQfVUnTc3uBuY8Wsh52w05pR4W/pjQyDiZdsm/ZUMH
fLGDu2yt/xNGtu14Ora2Pi9tnLIRR0CafwDWsP/sMTZ4FcYUYxJGm1NCpH+G01QjixmDUx4J
5tpe1S2hPysJdkovPi5BpXQi1oXQXd2GIja+eYx+uiSWDB7WNh4BBK65QrpgNS8ycd1MTW0h
yuxS7CnaJOOd4+3DAd</vt:lpwstr>
  </property>
  <property fmtid="{D5CDD505-2E9C-101B-9397-08002B2CF9AE}" pid="3" name="_2015_ms_pID_7253431">
    <vt:lpwstr>A0pCMrgtuYGlXhmD2hTxxGSJH6wtRfIKjmT+AOrLxyMdL+yZ1d+bGR
cwmCJb683jLXUNP5AlscCTF3mJKt+RE1fRJ55pd88L2J8GXtP+3NwjIIlirfTrLm+yhJOkl6
1TaWvXuQ/Xmm6GzKfltbWjNDMGRl+4423ekZ3qbQTn1JJ7kGn7epYNZzYVLFnomgjvLqLezJ
c8A6ckbBcyin+HHc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1479100188</vt:lpwstr>
  </property>
  <property fmtid="{D5CDD505-2E9C-101B-9397-08002B2CF9AE}" pid="8" name="_NewReviewCycle">
    <vt:lpwstr/>
  </property>
</Properties>
</file>