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7" r:id="rId4"/>
    <p:sldId id="268" r:id="rId5"/>
    <p:sldId id="269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876" autoAdjust="0"/>
  </p:normalViewPr>
  <p:slideViewPr>
    <p:cSldViewPr>
      <p:cViewPr>
        <p:scale>
          <a:sx n="80" d="100"/>
          <a:sy n="80" d="100"/>
        </p:scale>
        <p:origin x="-87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</a:t>
            </a:r>
            <a:r>
              <a:rPr lang="en-US" dirty="0" smtClean="0"/>
              <a:t>on Code Block Segmentation </a:t>
            </a:r>
            <a:r>
              <a:rPr lang="en-US" dirty="0"/>
              <a:t>for </a:t>
            </a:r>
            <a:r>
              <a:rPr lang="en-US" dirty="0" smtClean="0"/>
              <a:t>BG </a:t>
            </a:r>
            <a:r>
              <a:rPr lang="en-US" dirty="0"/>
              <a:t>#2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CATT, MediaTek, </a:t>
            </a:r>
            <a:r>
              <a:rPr lang="en-US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InterDigital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Ericsson…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600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R1-1714830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28862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#90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Prague,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Czech Republic, 21</a:t>
            </a:r>
            <a:r>
              <a:rPr lang="en-US" altLang="ja-JP" sz="18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st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– 25</a:t>
            </a:r>
            <a:r>
              <a:rPr lang="en-US" altLang="ja-JP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August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6.1.4.1.2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92500"/>
          </a:bodyPr>
          <a:lstStyle/>
          <a:p>
            <a:pPr lvl="0"/>
            <a:r>
              <a:rPr lang="en-US" b="1" dirty="0" smtClean="0"/>
              <a:t>RAN1 NR AH2 Agreement</a:t>
            </a:r>
            <a:endParaRPr lang="en-US" sz="3400" dirty="0"/>
          </a:p>
          <a:p>
            <a:pPr lvl="1"/>
            <a:r>
              <a:rPr lang="en-US" dirty="0"/>
              <a:t>Base graph #1 is used for the initial transmission and subsequent re-transmissions of the same TB when</a:t>
            </a:r>
            <a:endParaRPr lang="sv-SE" dirty="0"/>
          </a:p>
          <a:p>
            <a:pPr lvl="2"/>
            <a:r>
              <a:rPr lang="en-US" dirty="0"/>
              <a:t>CBS &gt; X or code rate of the initial transmission &gt; Y</a:t>
            </a:r>
            <a:endParaRPr lang="sv-SE" dirty="0"/>
          </a:p>
          <a:p>
            <a:pPr lvl="1"/>
            <a:r>
              <a:rPr lang="en-US" dirty="0"/>
              <a:t>Base graph #2 is used for the initial transmission and subsequent re-transmissions of the same TB when</a:t>
            </a:r>
            <a:endParaRPr lang="sv-SE" dirty="0"/>
          </a:p>
          <a:p>
            <a:pPr lvl="2"/>
            <a:r>
              <a:rPr lang="en-US" dirty="0"/>
              <a:t>CBS &lt;= X and code rate of the initial transmission &lt;= Y</a:t>
            </a:r>
            <a:endParaRPr lang="sv-SE" dirty="0"/>
          </a:p>
          <a:p>
            <a:pPr lvl="1"/>
            <a:r>
              <a:rPr lang="en-US" dirty="0"/>
              <a:t>Working assumption : X = 2560 and Y = 0.67</a:t>
            </a:r>
            <a:endParaRPr lang="sv-SE" dirty="0"/>
          </a:p>
          <a:p>
            <a:pPr lvl="1"/>
            <a:r>
              <a:rPr lang="en-US" dirty="0"/>
              <a:t>FFS after PCM decisions if X can be extended to 3840 and/or Y can be extended to 0.75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15358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(2a)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229600" cy="4876800"/>
          </a:xfrm>
        </p:spPr>
        <p:txBody>
          <a:bodyPr>
            <a:noAutofit/>
          </a:bodyPr>
          <a:lstStyle/>
          <a:p>
            <a:pPr lvl="0"/>
            <a:r>
              <a:rPr lang="en-US" sz="1800" b="1" dirty="0" smtClean="0"/>
              <a:t>RAN1#88bis Agreements</a:t>
            </a:r>
            <a:r>
              <a:rPr lang="en-US" sz="1800" dirty="0"/>
              <a:t> </a:t>
            </a:r>
            <a:r>
              <a:rPr lang="en-US" sz="1800" dirty="0" smtClean="0"/>
              <a:t>- The base graph design is selected from the following alternatives:</a:t>
            </a:r>
          </a:p>
          <a:p>
            <a:r>
              <a:rPr lang="en-US" sz="1800" dirty="0" smtClean="0"/>
              <a:t>Alt 1: One base graph covering ~1/5 &lt;= R &lt;= ~8/9</a:t>
            </a:r>
          </a:p>
          <a:p>
            <a:r>
              <a:rPr lang="en-US" sz="1800" dirty="0" smtClean="0"/>
              <a:t>Alt 1a: Two nested base graphs, where: </a:t>
            </a:r>
          </a:p>
          <a:p>
            <a:pPr lvl="0"/>
            <a:r>
              <a:rPr lang="en-US" sz="1800" dirty="0" smtClean="0"/>
              <a:t>Base graph #1 </a:t>
            </a:r>
          </a:p>
          <a:p>
            <a:pPr lvl="1"/>
            <a:r>
              <a:rPr lang="en-US" sz="1800" dirty="0" smtClean="0"/>
              <a:t>Covers info block size K: </a:t>
            </a:r>
          </a:p>
          <a:p>
            <a:r>
              <a:rPr lang="en-US" sz="1800" dirty="0" smtClean="0"/>
              <a:t>	K</a:t>
            </a:r>
            <a:r>
              <a:rPr lang="en-US" sz="1800" baseline="-25000" dirty="0" smtClean="0"/>
              <a:t>min1</a:t>
            </a:r>
            <a:r>
              <a:rPr lang="en-US" sz="1800" dirty="0" smtClean="0"/>
              <a:t> &lt;=K&lt;= K</a:t>
            </a:r>
            <a:r>
              <a:rPr lang="en-US" sz="1800" baseline="-25000" dirty="0" smtClean="0"/>
              <a:t>max1</a:t>
            </a:r>
            <a:r>
              <a:rPr lang="en-US" sz="1800" dirty="0" smtClean="0"/>
              <a:t>, K</a:t>
            </a:r>
            <a:r>
              <a:rPr lang="en-US" sz="1800" baseline="-25000" dirty="0" smtClean="0"/>
              <a:t>min1</a:t>
            </a:r>
            <a:r>
              <a:rPr lang="en-US" sz="1800" dirty="0" smtClean="0"/>
              <a:t> &gt; </a:t>
            </a:r>
            <a:r>
              <a:rPr lang="en-US" sz="1800" dirty="0" err="1" smtClean="0"/>
              <a:t>K</a:t>
            </a:r>
            <a:r>
              <a:rPr lang="en-US" sz="1800" baseline="-25000" dirty="0" err="1" smtClean="0"/>
              <a:t>min</a:t>
            </a:r>
            <a:r>
              <a:rPr lang="en-US" sz="1800" dirty="0" smtClean="0"/>
              <a:t>, K</a:t>
            </a:r>
            <a:r>
              <a:rPr lang="en-US" sz="1800" baseline="-25000" dirty="0" smtClean="0"/>
              <a:t>max1 </a:t>
            </a:r>
            <a:r>
              <a:rPr lang="en-US" sz="1800" dirty="0" smtClean="0"/>
              <a:t>=</a:t>
            </a:r>
            <a:r>
              <a:rPr lang="en-US" sz="1800" dirty="0" err="1" smtClean="0"/>
              <a:t>K</a:t>
            </a:r>
            <a:r>
              <a:rPr lang="en-US" sz="1800" baseline="-25000" dirty="0" err="1" smtClean="0"/>
              <a:t>max</a:t>
            </a:r>
            <a:endParaRPr lang="en-US" sz="1800" dirty="0" smtClean="0"/>
          </a:p>
          <a:p>
            <a:pPr lvl="1"/>
            <a:r>
              <a:rPr lang="en-US" sz="1800" dirty="0" smtClean="0"/>
              <a:t>Covers code rate R: ~1/3 &lt;= R &lt;= ~8/9; FFS whether </a:t>
            </a:r>
            <a:r>
              <a:rPr lang="en-US" sz="1800" dirty="0" err="1" smtClean="0"/>
              <a:t>Rmin</a:t>
            </a:r>
            <a:r>
              <a:rPr lang="en-US" sz="1800" dirty="0" smtClean="0"/>
              <a:t> can be ~1/5</a:t>
            </a:r>
          </a:p>
          <a:p>
            <a:pPr lvl="0"/>
            <a:r>
              <a:rPr lang="en-US" sz="1800" dirty="0" smtClean="0"/>
              <a:t>Base graph #2 </a:t>
            </a:r>
          </a:p>
          <a:p>
            <a:pPr lvl="1"/>
            <a:r>
              <a:rPr lang="en-GB" sz="1800" dirty="0" smtClean="0"/>
              <a:t>Nested within base graph #1</a:t>
            </a:r>
            <a:endParaRPr lang="en-US" sz="1800" dirty="0" smtClean="0"/>
          </a:p>
          <a:p>
            <a:pPr lvl="1"/>
            <a:r>
              <a:rPr lang="en-US" sz="1800" dirty="0" smtClean="0"/>
              <a:t>Covers info block size K: </a:t>
            </a:r>
          </a:p>
          <a:p>
            <a:r>
              <a:rPr lang="en-US" sz="1800" dirty="0" smtClean="0"/>
              <a:t>	 K</a:t>
            </a:r>
            <a:r>
              <a:rPr lang="en-US" sz="1800" baseline="-25000" dirty="0" smtClean="0"/>
              <a:t>min2</a:t>
            </a:r>
            <a:r>
              <a:rPr lang="en-US" sz="1800" dirty="0" smtClean="0"/>
              <a:t> &lt;=K&lt;= K</a:t>
            </a:r>
            <a:r>
              <a:rPr lang="en-US" sz="1800" baseline="-25000" dirty="0" smtClean="0"/>
              <a:t>max2</a:t>
            </a:r>
            <a:r>
              <a:rPr lang="en-US" sz="1800" dirty="0" smtClean="0"/>
              <a:t>, K</a:t>
            </a:r>
            <a:r>
              <a:rPr lang="en-US" sz="1800" baseline="-25000" dirty="0" smtClean="0"/>
              <a:t>min2 </a:t>
            </a:r>
            <a:r>
              <a:rPr lang="en-US" sz="1800" dirty="0" smtClean="0"/>
              <a:t>=</a:t>
            </a:r>
            <a:r>
              <a:rPr lang="en-US" sz="1800" dirty="0" err="1" smtClean="0"/>
              <a:t>K</a:t>
            </a:r>
            <a:r>
              <a:rPr lang="en-US" sz="1800" baseline="-25000" dirty="0" err="1" smtClean="0"/>
              <a:t>min</a:t>
            </a:r>
            <a:r>
              <a:rPr lang="en-US" sz="1800" dirty="0" smtClean="0"/>
              <a:t>, K</a:t>
            </a:r>
            <a:r>
              <a:rPr lang="en-US" sz="1800" baseline="-25000" dirty="0" smtClean="0"/>
              <a:t>max2 </a:t>
            </a:r>
            <a:r>
              <a:rPr lang="en-US" sz="1800" dirty="0" smtClean="0"/>
              <a:t>&lt; </a:t>
            </a:r>
            <a:r>
              <a:rPr lang="en-US" sz="1800" dirty="0" err="1" smtClean="0"/>
              <a:t>K</a:t>
            </a:r>
            <a:r>
              <a:rPr lang="en-US" sz="1800" baseline="-25000" dirty="0" err="1" smtClean="0"/>
              <a:t>max</a:t>
            </a:r>
            <a:r>
              <a:rPr lang="en-US" sz="1800" dirty="0" smtClean="0"/>
              <a:t>, where 512&lt;=Kmax2&lt;=2560</a:t>
            </a:r>
          </a:p>
          <a:p>
            <a:pPr lvl="1"/>
            <a:r>
              <a:rPr lang="en-US" sz="1800" dirty="0" smtClean="0"/>
              <a:t>Covers code rate R: ~1/5 &lt;= R &lt;= ~2/3 </a:t>
            </a:r>
          </a:p>
          <a:p>
            <a:pPr lvl="1"/>
            <a:r>
              <a:rPr lang="en-US" sz="1800" dirty="0" err="1" smtClean="0"/>
              <a:t>Kbmax</a:t>
            </a:r>
            <a:r>
              <a:rPr lang="en-US" sz="1800" dirty="0" smtClean="0"/>
              <a:t> =16 is the starting point; lower values in the range 10&lt;=</a:t>
            </a:r>
            <a:r>
              <a:rPr lang="en-US" sz="1800" dirty="0" err="1" smtClean="0"/>
              <a:t>Kbmax</a:t>
            </a:r>
            <a:r>
              <a:rPr lang="en-US" sz="1800" dirty="0" smtClean="0"/>
              <a:t>&lt;16 are encouraged if feasible. </a:t>
            </a:r>
          </a:p>
          <a:p>
            <a:pPr lvl="1"/>
            <a:r>
              <a:rPr lang="en-GB" sz="1800" dirty="0" smtClean="0"/>
              <a:t>The set of supported shift sizes is taken from the set of shift sizes supported by the base graph supporting </a:t>
            </a:r>
            <a:r>
              <a:rPr lang="en-GB" sz="1800" dirty="0" err="1" smtClean="0"/>
              <a:t>Kmax</a:t>
            </a:r>
            <a:endParaRPr lang="en-US" sz="1800" dirty="0" smtClean="0"/>
          </a:p>
          <a:p>
            <a:pPr>
              <a:buNone/>
            </a:pPr>
            <a:endParaRPr lang="en-US" sz="1400" dirty="0"/>
          </a:p>
        </p:txBody>
      </p:sp>
    </p:spTree>
    <p:extLst>
      <p:ext uri="{BB962C8B-B14F-4D97-AF65-F5344CB8AC3E}">
        <p14:creationId xmlns="" xmlns:p14="http://schemas.microsoft.com/office/powerpoint/2010/main" val="23153583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(2b)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76800"/>
          </a:xfrm>
        </p:spPr>
        <p:txBody>
          <a:bodyPr>
            <a:noAutofit/>
          </a:bodyPr>
          <a:lstStyle/>
          <a:p>
            <a:r>
              <a:rPr lang="en-US" sz="1800" dirty="0" smtClean="0"/>
              <a:t>Alt 2: Two base graphs, where: </a:t>
            </a:r>
          </a:p>
          <a:p>
            <a:pPr lvl="0"/>
            <a:r>
              <a:rPr lang="en-US" sz="1800" dirty="0" smtClean="0"/>
              <a:t>Base graph #1 </a:t>
            </a:r>
          </a:p>
          <a:p>
            <a:pPr lvl="1"/>
            <a:r>
              <a:rPr lang="en-US" sz="1800" dirty="0" smtClean="0"/>
              <a:t>Covers info block size K: </a:t>
            </a:r>
          </a:p>
          <a:p>
            <a:r>
              <a:rPr lang="en-US" sz="1800" dirty="0" smtClean="0"/>
              <a:t>	K</a:t>
            </a:r>
            <a:r>
              <a:rPr lang="en-US" sz="1800" baseline="-25000" dirty="0" smtClean="0"/>
              <a:t>min1</a:t>
            </a:r>
            <a:r>
              <a:rPr lang="en-US" sz="1800" dirty="0" smtClean="0"/>
              <a:t> &lt;=K&lt;= K</a:t>
            </a:r>
            <a:r>
              <a:rPr lang="en-US" sz="1800" baseline="-25000" dirty="0" smtClean="0"/>
              <a:t>max1</a:t>
            </a:r>
            <a:r>
              <a:rPr lang="en-US" sz="1800" dirty="0" smtClean="0"/>
              <a:t>, K</a:t>
            </a:r>
            <a:r>
              <a:rPr lang="en-US" sz="1800" baseline="-25000" dirty="0" smtClean="0"/>
              <a:t>min1</a:t>
            </a:r>
            <a:r>
              <a:rPr lang="en-US" sz="1800" dirty="0" smtClean="0"/>
              <a:t> &gt; </a:t>
            </a:r>
            <a:r>
              <a:rPr lang="en-US" sz="1800" dirty="0" err="1" smtClean="0"/>
              <a:t>K</a:t>
            </a:r>
            <a:r>
              <a:rPr lang="en-US" sz="1800" baseline="-25000" dirty="0" err="1" smtClean="0"/>
              <a:t>min</a:t>
            </a:r>
            <a:r>
              <a:rPr lang="en-US" sz="1800" dirty="0" smtClean="0"/>
              <a:t>, K</a:t>
            </a:r>
            <a:r>
              <a:rPr lang="en-US" sz="1800" baseline="-25000" dirty="0" smtClean="0"/>
              <a:t>max1 </a:t>
            </a:r>
            <a:r>
              <a:rPr lang="en-US" sz="1800" dirty="0" smtClean="0"/>
              <a:t>=</a:t>
            </a:r>
            <a:r>
              <a:rPr lang="en-US" sz="1800" dirty="0" err="1" smtClean="0"/>
              <a:t>K</a:t>
            </a:r>
            <a:r>
              <a:rPr lang="en-US" sz="1800" baseline="-25000" dirty="0" err="1" smtClean="0"/>
              <a:t>max</a:t>
            </a:r>
            <a:endParaRPr lang="en-US" sz="1800" dirty="0" smtClean="0"/>
          </a:p>
          <a:p>
            <a:pPr lvl="1"/>
            <a:r>
              <a:rPr lang="en-US" sz="1800" dirty="0" smtClean="0"/>
              <a:t>Covers code rate R: ~1/3 &lt;= R &lt;= ~8/9; FFS whether </a:t>
            </a:r>
            <a:r>
              <a:rPr lang="en-US" sz="1800" dirty="0" err="1" smtClean="0"/>
              <a:t>Rmin</a:t>
            </a:r>
            <a:r>
              <a:rPr lang="en-US" sz="1800" dirty="0" smtClean="0"/>
              <a:t> can be ~1/5</a:t>
            </a:r>
          </a:p>
          <a:p>
            <a:pPr lvl="0"/>
            <a:r>
              <a:rPr lang="en-US" sz="1800" dirty="0" smtClean="0"/>
              <a:t>Base graph #2 </a:t>
            </a:r>
          </a:p>
          <a:p>
            <a:pPr lvl="1"/>
            <a:r>
              <a:rPr lang="en-GB" sz="1800" dirty="0" smtClean="0"/>
              <a:t>Not nested within base graph #1</a:t>
            </a:r>
            <a:endParaRPr lang="en-US" sz="1800" dirty="0" smtClean="0"/>
          </a:p>
          <a:p>
            <a:pPr lvl="1"/>
            <a:r>
              <a:rPr lang="en-US" sz="1800" dirty="0" smtClean="0"/>
              <a:t>Covers info block size K: </a:t>
            </a:r>
          </a:p>
          <a:p>
            <a:r>
              <a:rPr lang="en-US" sz="1800" dirty="0" smtClean="0"/>
              <a:t>	 K</a:t>
            </a:r>
            <a:r>
              <a:rPr lang="en-US" sz="1800" baseline="-25000" dirty="0" smtClean="0"/>
              <a:t>min2</a:t>
            </a:r>
            <a:r>
              <a:rPr lang="en-US" sz="1800" dirty="0" smtClean="0"/>
              <a:t> &lt;=K&lt;= K</a:t>
            </a:r>
            <a:r>
              <a:rPr lang="en-US" sz="1800" baseline="-25000" dirty="0" smtClean="0"/>
              <a:t>max2</a:t>
            </a:r>
            <a:r>
              <a:rPr lang="en-US" sz="1800" dirty="0" smtClean="0"/>
              <a:t>, K</a:t>
            </a:r>
            <a:r>
              <a:rPr lang="en-US" sz="1800" baseline="-25000" dirty="0" smtClean="0"/>
              <a:t>min2 </a:t>
            </a:r>
            <a:r>
              <a:rPr lang="en-US" sz="1800" dirty="0" smtClean="0"/>
              <a:t>=</a:t>
            </a:r>
            <a:r>
              <a:rPr lang="en-US" sz="1800" dirty="0" err="1" smtClean="0"/>
              <a:t>K</a:t>
            </a:r>
            <a:r>
              <a:rPr lang="en-US" sz="1800" baseline="-25000" dirty="0" err="1" smtClean="0"/>
              <a:t>min</a:t>
            </a:r>
            <a:r>
              <a:rPr lang="en-US" sz="1800" dirty="0" smtClean="0"/>
              <a:t>, K</a:t>
            </a:r>
            <a:r>
              <a:rPr lang="en-US" sz="1800" baseline="-25000" dirty="0" smtClean="0"/>
              <a:t>max2 </a:t>
            </a:r>
            <a:r>
              <a:rPr lang="en-US" sz="1800" dirty="0" smtClean="0"/>
              <a:t>&lt; </a:t>
            </a:r>
            <a:r>
              <a:rPr lang="en-US" sz="1800" dirty="0" err="1" smtClean="0"/>
              <a:t>K</a:t>
            </a:r>
            <a:r>
              <a:rPr lang="en-US" sz="1800" baseline="-25000" dirty="0" err="1" smtClean="0"/>
              <a:t>max</a:t>
            </a:r>
            <a:r>
              <a:rPr lang="en-US" sz="1800" dirty="0" smtClean="0"/>
              <a:t>, where 512&lt;=Kmax2&lt;=2560</a:t>
            </a:r>
          </a:p>
          <a:p>
            <a:pPr lvl="1"/>
            <a:r>
              <a:rPr lang="en-US" sz="1800" dirty="0" smtClean="0"/>
              <a:t>Covers code rate R: ~1/5 &lt;= R &lt;= ~2/3 </a:t>
            </a:r>
          </a:p>
          <a:p>
            <a:pPr lvl="1"/>
            <a:r>
              <a:rPr lang="en-US" sz="1800" dirty="0" err="1" smtClean="0"/>
              <a:t>Kbmax</a:t>
            </a:r>
            <a:r>
              <a:rPr lang="en-US" sz="1800" dirty="0" smtClean="0"/>
              <a:t> = 10 is the starting point; higher values in the range 10&lt;</a:t>
            </a:r>
            <a:r>
              <a:rPr lang="en-US" sz="1800" dirty="0" err="1" smtClean="0"/>
              <a:t>Kbmax</a:t>
            </a:r>
            <a:r>
              <a:rPr lang="en-US" sz="1800" dirty="0" smtClean="0"/>
              <a:t>&lt;=16 can also be considered if necessary.</a:t>
            </a:r>
          </a:p>
          <a:p>
            <a:pPr lvl="1"/>
            <a:r>
              <a:rPr lang="en-GB" sz="1800" dirty="0" smtClean="0"/>
              <a:t>The set of supported shift sizes is taken from the set of shift sizes supported by the base graph supporting </a:t>
            </a:r>
            <a:r>
              <a:rPr lang="en-GB" sz="1800" dirty="0" err="1" smtClean="0"/>
              <a:t>Kmax</a:t>
            </a:r>
            <a:endParaRPr lang="en-US" sz="1800" dirty="0" smtClean="0"/>
          </a:p>
          <a:p>
            <a:pPr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="" xmlns:p14="http://schemas.microsoft.com/office/powerpoint/2010/main" val="23153583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r>
              <a:rPr lang="en-GB" sz="3600" dirty="0" smtClean="0"/>
              <a:t>BG#1 is designed for </a:t>
            </a:r>
            <a:r>
              <a:rPr lang="en-US" sz="3600" dirty="0" smtClean="0"/>
              <a:t>code rate R: ~1/3 &lt;= R &lt;= ~8/9 </a:t>
            </a:r>
          </a:p>
          <a:p>
            <a:r>
              <a:rPr lang="en-US" sz="3600" dirty="0" smtClean="0"/>
              <a:t>BG#2 is designed for code rate R: ~1/5 &lt;= R &lt;= ~2/3 </a:t>
            </a:r>
          </a:p>
          <a:p>
            <a:r>
              <a:rPr lang="en-US" sz="3600" dirty="0" smtClean="0"/>
              <a:t>BG2 is optimized for code rate   1/5 &lt;= R &lt; 1/3 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	</a:t>
            </a:r>
            <a:endParaRPr lang="sv-SE" dirty="0"/>
          </a:p>
          <a:p>
            <a:pPr marL="0" indent="0">
              <a:buNone/>
            </a:pPr>
            <a:endParaRPr lang="sv-SE" sz="3600" dirty="0"/>
          </a:p>
        </p:txBody>
      </p:sp>
    </p:spTree>
    <p:extLst>
      <p:ext uri="{BB962C8B-B14F-4D97-AF65-F5344CB8AC3E}">
        <p14:creationId xmlns="" xmlns:p14="http://schemas.microsoft.com/office/powerpoint/2010/main" val="2449522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r>
              <a:rPr lang="en-GB" dirty="0" smtClean="0"/>
              <a:t>For code rate R &lt; 1/3, the maximum code block size is:</a:t>
            </a:r>
            <a:r>
              <a:rPr lang="en-GB" i="1" dirty="0" smtClean="0"/>
              <a:t> </a:t>
            </a:r>
            <a:r>
              <a:rPr lang="en-GB" i="1" dirty="0" err="1" smtClean="0"/>
              <a:t>K</a:t>
            </a:r>
            <a:r>
              <a:rPr lang="en-GB" baseline="-25000" dirty="0" err="1" smtClean="0"/>
              <a:t>cb</a:t>
            </a:r>
            <a:r>
              <a:rPr lang="en-GB" i="1" dirty="0" smtClean="0"/>
              <a:t> = </a:t>
            </a:r>
            <a:r>
              <a:rPr lang="en-GB" dirty="0" smtClean="0"/>
              <a:t>3840 and BG#2 is used</a:t>
            </a:r>
          </a:p>
          <a:p>
            <a:pPr lvl="1"/>
            <a:r>
              <a:rPr lang="en-GB" dirty="0" smtClean="0"/>
              <a:t>For TB size larger than </a:t>
            </a:r>
            <a:r>
              <a:rPr lang="en-GB" i="1" dirty="0" err="1" smtClean="0"/>
              <a:t>K</a:t>
            </a:r>
            <a:r>
              <a:rPr lang="en-GB" baseline="-25000" dirty="0" err="1" smtClean="0"/>
              <a:t>cb</a:t>
            </a:r>
            <a:r>
              <a:rPr lang="en-GB" dirty="0" smtClean="0"/>
              <a:t>, the number of code blocks is determined by segmenting the code back based on maximum code block size </a:t>
            </a:r>
            <a:r>
              <a:rPr lang="en-GB" i="1" dirty="0" err="1" smtClean="0"/>
              <a:t>K</a:t>
            </a:r>
            <a:r>
              <a:rPr lang="en-GB" baseline="-25000" dirty="0" err="1" smtClean="0"/>
              <a:t>cb</a:t>
            </a:r>
            <a:r>
              <a:rPr lang="en-GB" i="1" dirty="0" smtClean="0"/>
              <a:t> = </a:t>
            </a:r>
            <a:r>
              <a:rPr lang="en-GB" dirty="0" smtClean="0"/>
              <a:t>3840</a:t>
            </a:r>
            <a:endParaRPr lang="en-US" dirty="0" smtClean="0"/>
          </a:p>
          <a:p>
            <a:endParaRPr lang="sv-SE" sz="3600" dirty="0"/>
          </a:p>
          <a:p>
            <a:pPr marL="0" indent="0">
              <a:buNone/>
            </a:pPr>
            <a:endParaRPr lang="sv-SE" sz="3600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4952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4100</TotalTime>
  <Words>301</Words>
  <Application>Microsoft Office PowerPoint</Application>
  <PresentationFormat>全屏显示(4:3)</PresentationFormat>
  <Paragraphs>49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Theme</vt:lpstr>
      <vt:lpstr>WF on Code Block Segmentation for BG #2 </vt:lpstr>
      <vt:lpstr>Background (1)</vt:lpstr>
      <vt:lpstr>Background (2a)</vt:lpstr>
      <vt:lpstr>Background (2b)</vt:lpstr>
      <vt:lpstr>Discussion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Code Block Segmentation for BG2</dc:title>
  <dc:creator>Fang-Chen Cheng</dc:creator>
  <cp:lastModifiedBy>Fang-Chen cheng</cp:lastModifiedBy>
  <cp:revision>142</cp:revision>
  <dcterms:created xsi:type="dcterms:W3CDTF">2006-08-16T00:00:00Z</dcterms:created>
  <dcterms:modified xsi:type="dcterms:W3CDTF">2017-08-22T09:02:42Z</dcterms:modified>
</cp:coreProperties>
</file>