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3" r:id="rId3"/>
    <p:sldId id="274" r:id="rId4"/>
    <p:sldId id="285" r:id="rId5"/>
    <p:sldId id="283"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horsten" initials="T"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015" autoAdjust="0"/>
    <p:restoredTop sz="94660"/>
  </p:normalViewPr>
  <p:slideViewPr>
    <p:cSldViewPr>
      <p:cViewPr varScale="1">
        <p:scale>
          <a:sx n="69" d="100"/>
          <a:sy n="69" d="100"/>
        </p:scale>
        <p:origin x="-1104"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31546708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2862286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754564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3120055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847703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2245681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1748361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2801226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3176562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730039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FDEBE77-8D9B-4045-93E3-4AFFA7B1BE51}" type="datetimeFigureOut">
              <a:rPr kumimoji="1" lang="ja-JP" altLang="en-US" smtClean="0"/>
              <a:pPr/>
              <a:t>2017/8/23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19843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DEBE77-8D9B-4045-93E3-4AFFA7B1BE51}" type="datetimeFigureOut">
              <a:rPr kumimoji="1" lang="ja-JP" altLang="en-US" smtClean="0"/>
              <a:pPr/>
              <a:t>2017/8/23</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709E7-8338-45CF-8510-15D78019D18C}" type="slidenum">
              <a:rPr kumimoji="1" lang="ja-JP" altLang="en-US" smtClean="0"/>
              <a:pPr/>
              <a:t>‹#›</a:t>
            </a:fld>
            <a:endParaRPr kumimoji="1" lang="ja-JP" altLang="en-US"/>
          </a:p>
        </p:txBody>
      </p:sp>
    </p:spTree>
    <p:extLst>
      <p:ext uri="{BB962C8B-B14F-4D97-AF65-F5344CB8AC3E}">
        <p14:creationId xmlns:p14="http://schemas.microsoft.com/office/powerpoint/2010/main" xmlns="" val="3305810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57190" y="3000372"/>
            <a:ext cx="11025222" cy="1004269"/>
          </a:xfrm>
        </p:spPr>
        <p:txBody>
          <a:bodyPr>
            <a:normAutofit fontScale="90000"/>
          </a:bodyPr>
          <a:lstStyle/>
          <a:p>
            <a:r>
              <a:rPr lang="en-US" altLang="ja-JP" dirty="0"/>
              <a:t>WF on PDCCH /PDSCH </a:t>
            </a:r>
            <a:br>
              <a:rPr lang="en-US" altLang="ja-JP" dirty="0"/>
            </a:br>
            <a:r>
              <a:rPr lang="en-US" altLang="ja-JP" dirty="0"/>
              <a:t>resource sharing</a:t>
            </a:r>
            <a:endParaRPr kumimoji="1" lang="ja-JP" altLang="en-US" dirty="0"/>
          </a:p>
        </p:txBody>
      </p:sp>
      <p:sp>
        <p:nvSpPr>
          <p:cNvPr id="3" name="サブタイトル 2"/>
          <p:cNvSpPr>
            <a:spLocks noGrp="1"/>
          </p:cNvSpPr>
          <p:nvPr>
            <p:ph type="subTitle" idx="1"/>
          </p:nvPr>
        </p:nvSpPr>
        <p:spPr>
          <a:xfrm>
            <a:off x="1127448" y="4305874"/>
            <a:ext cx="9937104" cy="1283366"/>
          </a:xfrm>
        </p:spPr>
        <p:txBody>
          <a:bodyPr>
            <a:normAutofit/>
          </a:bodyPr>
          <a:lstStyle/>
          <a:p>
            <a:r>
              <a:rPr lang="en-US" dirty="0" smtClean="0"/>
              <a:t>ZTE, Nokia, Panasonic, Intel, DOCOMO, Sharp, LGE, Samsung, Interdigital, </a:t>
            </a:r>
            <a:r>
              <a:rPr lang="en-US" dirty="0" err="1" smtClean="0"/>
              <a:t>Mediatek</a:t>
            </a:r>
            <a:r>
              <a:rPr lang="en-US" smtClean="0"/>
              <a:t>, WILUS, </a:t>
            </a:r>
            <a:r>
              <a:rPr lang="en-US" dirty="0" smtClean="0"/>
              <a:t>[Ericsson],[CATT]</a:t>
            </a:r>
            <a:endParaRPr lang="en-US" altLang="ja-JP" dirty="0"/>
          </a:p>
        </p:txBody>
      </p:sp>
      <p:sp>
        <p:nvSpPr>
          <p:cNvPr id="4" name="テキスト ボックス 3"/>
          <p:cNvSpPr txBox="1"/>
          <p:nvPr/>
        </p:nvSpPr>
        <p:spPr>
          <a:xfrm>
            <a:off x="106509" y="314072"/>
            <a:ext cx="4992777" cy="954107"/>
          </a:xfrm>
          <a:prstGeom prst="rect">
            <a:avLst/>
          </a:prstGeom>
          <a:noFill/>
        </p:spPr>
        <p:txBody>
          <a:bodyPr wrap="none" rtlCol="0">
            <a:spAutoFit/>
          </a:bodyPr>
          <a:lstStyle/>
          <a:p>
            <a:r>
              <a:rPr lang="en-US" altLang="ja-JP" sz="2800" dirty="0"/>
              <a:t>3GPP TSG RAN WG1 #90</a:t>
            </a:r>
          </a:p>
          <a:p>
            <a:r>
              <a:rPr lang="en-GB" altLang="ja-JP" sz="2800" dirty="0"/>
              <a:t>Prague, </a:t>
            </a:r>
            <a:r>
              <a:rPr lang="sv-SE" altLang="ja-JP" sz="2800" dirty="0"/>
              <a:t>Czech Republic, </a:t>
            </a:r>
            <a:r>
              <a:rPr kumimoji="1" lang="en-US" altLang="ja-JP" sz="2800" dirty="0"/>
              <a:t>6.1.3.1.3</a:t>
            </a:r>
            <a:endParaRPr kumimoji="1" lang="ja-JP" altLang="en-US" sz="2800" dirty="0"/>
          </a:p>
        </p:txBody>
      </p:sp>
      <p:sp>
        <p:nvSpPr>
          <p:cNvPr id="5" name="テキスト ボックス 4"/>
          <p:cNvSpPr txBox="1"/>
          <p:nvPr/>
        </p:nvSpPr>
        <p:spPr>
          <a:xfrm>
            <a:off x="9882214" y="314072"/>
            <a:ext cx="1952779" cy="523220"/>
          </a:xfrm>
          <a:prstGeom prst="rect">
            <a:avLst/>
          </a:prstGeom>
          <a:noFill/>
        </p:spPr>
        <p:txBody>
          <a:bodyPr wrap="none" rtlCol="0">
            <a:spAutoFit/>
          </a:bodyPr>
          <a:lstStyle/>
          <a:p>
            <a:r>
              <a:rPr kumimoji="1" lang="en-US" altLang="ja-JP" sz="2800" dirty="0" smtClean="0"/>
              <a:t>R1-1714676</a:t>
            </a:r>
            <a:endParaRPr kumimoji="1" lang="ja-JP" altLang="en-US" sz="2800" dirty="0"/>
          </a:p>
        </p:txBody>
      </p:sp>
    </p:spTree>
    <p:extLst>
      <p:ext uri="{BB962C8B-B14F-4D97-AF65-F5344CB8AC3E}">
        <p14:creationId xmlns:p14="http://schemas.microsoft.com/office/powerpoint/2010/main" xmlns="" val="2498699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Background (1/2)</a:t>
            </a:r>
          </a:p>
        </p:txBody>
      </p:sp>
      <p:sp>
        <p:nvSpPr>
          <p:cNvPr id="3" name="Content Placeholder 2"/>
          <p:cNvSpPr>
            <a:spLocks noGrp="1"/>
          </p:cNvSpPr>
          <p:nvPr>
            <p:ph idx="1"/>
          </p:nvPr>
        </p:nvSpPr>
        <p:spPr>
          <a:xfrm>
            <a:off x="838200" y="1428736"/>
            <a:ext cx="10515600" cy="4351338"/>
          </a:xfrm>
        </p:spPr>
        <p:txBody>
          <a:bodyPr>
            <a:normAutofit/>
          </a:bodyPr>
          <a:lstStyle/>
          <a:p>
            <a:pPr>
              <a:buNone/>
            </a:pPr>
            <a:r>
              <a:rPr lang="sv-SE" b="1" u="sng" dirty="0"/>
              <a:t>Agreements from RAN1#87:</a:t>
            </a:r>
          </a:p>
          <a:p>
            <a:r>
              <a:rPr lang="en-US" dirty="0"/>
              <a:t>	NR should support dynamic reuse of at least part of resources in the control resource sets for data for the same or a different UE, at least in the frequency domain</a:t>
            </a:r>
          </a:p>
          <a:p>
            <a:pPr lvl="1"/>
            <a:r>
              <a:rPr lang="en-US" dirty="0"/>
              <a:t>FFS if resource reuse can be done in time domain as well</a:t>
            </a:r>
          </a:p>
          <a:p>
            <a:pPr lvl="1"/>
            <a:r>
              <a:rPr lang="en-US" dirty="0"/>
              <a:t>FFS: DL data DM-RS location in time should not vary dynamically as a consequence of dynamic reuse of control resources for data</a:t>
            </a:r>
          </a:p>
          <a:p>
            <a:pPr lvl="1"/>
            <a:r>
              <a:rPr lang="en-US" dirty="0"/>
              <a:t>FFS: time/frequency granularity of the resource reuse</a:t>
            </a:r>
          </a:p>
          <a:p>
            <a:pPr lvl="1"/>
            <a:r>
              <a:rPr lang="en-US" dirty="0"/>
              <a:t>FFS: signaling needed, if any</a:t>
            </a:r>
            <a:endParaRPr lang="sv-SE" dirty="0"/>
          </a:p>
          <a:p>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Background (2/2)</a:t>
            </a:r>
          </a:p>
        </p:txBody>
      </p:sp>
      <p:sp>
        <p:nvSpPr>
          <p:cNvPr id="3" name="Content Placeholder 2"/>
          <p:cNvSpPr>
            <a:spLocks noGrp="1"/>
          </p:cNvSpPr>
          <p:nvPr>
            <p:ph idx="1"/>
          </p:nvPr>
        </p:nvSpPr>
        <p:spPr>
          <a:xfrm>
            <a:off x="838200" y="1428736"/>
            <a:ext cx="10515600" cy="4351338"/>
          </a:xfrm>
        </p:spPr>
        <p:txBody>
          <a:bodyPr>
            <a:normAutofit/>
          </a:bodyPr>
          <a:lstStyle/>
          <a:p>
            <a:r>
              <a:rPr lang="sv-SE" b="1" u="sng" dirty="0"/>
              <a:t>Agreements from Adhoc#1</a:t>
            </a:r>
          </a:p>
          <a:p>
            <a:r>
              <a:rPr lang="en-US" dirty="0"/>
              <a:t>The staring position of downlink data in a slot can be explicitly and dynamically indicated to the UE.</a:t>
            </a:r>
          </a:p>
          <a:p>
            <a:pPr lvl="1"/>
            <a:r>
              <a:rPr lang="en-US" dirty="0"/>
              <a:t>FFS: signaled in the UE-specific DCI and/or a ‘group-common PDCCH’</a:t>
            </a:r>
          </a:p>
          <a:p>
            <a:pPr lvl="1"/>
            <a:r>
              <a:rPr lang="en-US" dirty="0"/>
              <a:t>FFS: how and with what granularity the unused control resource set(s) can be used for data</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0610" y="-357214"/>
            <a:ext cx="12715964" cy="1325563"/>
          </a:xfrm>
        </p:spPr>
        <p:txBody>
          <a:bodyPr/>
          <a:lstStyle/>
          <a:p>
            <a:pPr algn="ctr"/>
            <a:r>
              <a:rPr lang="sv-SE" dirty="0" smtClean="0"/>
              <a:t>Proposal</a:t>
            </a:r>
            <a:endParaRPr lang="sv-SE" sz="2800" dirty="0"/>
          </a:p>
        </p:txBody>
      </p:sp>
      <p:sp>
        <p:nvSpPr>
          <p:cNvPr id="3" name="Content Placeholder 2"/>
          <p:cNvSpPr>
            <a:spLocks noGrp="1"/>
          </p:cNvSpPr>
          <p:nvPr>
            <p:ph idx="1"/>
          </p:nvPr>
        </p:nvSpPr>
        <p:spPr>
          <a:xfrm>
            <a:off x="380960" y="714356"/>
            <a:ext cx="11144328" cy="5572164"/>
          </a:xfrm>
        </p:spPr>
        <p:txBody>
          <a:bodyPr>
            <a:noAutofit/>
          </a:bodyPr>
          <a:lstStyle/>
          <a:p>
            <a:pPr lvl="0"/>
            <a:r>
              <a:rPr lang="en-US" sz="2400" dirty="0" smtClean="0"/>
              <a:t>A UE can be configured at least by UE-specific RRC signaling to identify resource set(s).  </a:t>
            </a:r>
            <a:endParaRPr lang="sv-SE" sz="2400" dirty="0" smtClean="0"/>
          </a:p>
          <a:p>
            <a:pPr lvl="1"/>
            <a:r>
              <a:rPr lang="en-US" sz="1800" dirty="0" smtClean="0"/>
              <a:t>The resource set(s) can include at least the resources corresponding to CORESET time/frequency resource configurations for monitoring PDCCH by the UE or by the other UEs.</a:t>
            </a:r>
            <a:endParaRPr lang="sv-SE" sz="1800" dirty="0" smtClean="0"/>
          </a:p>
          <a:p>
            <a:pPr lvl="2"/>
            <a:r>
              <a:rPr lang="en-US" sz="1600" dirty="0" smtClean="0"/>
              <a:t>Note: It is not precluded that CORESETs configured to the UE for PDCCH monitoring can be included in the RRC configured resource set(s).</a:t>
            </a:r>
            <a:endParaRPr lang="sv-SE" sz="1600" dirty="0" smtClean="0"/>
          </a:p>
          <a:p>
            <a:pPr lvl="1"/>
            <a:r>
              <a:rPr lang="en-US" sz="1800" dirty="0" smtClean="0"/>
              <a:t>FFS: exact configuration of a resource set.</a:t>
            </a:r>
            <a:endParaRPr lang="sv-SE" sz="1800" dirty="0" smtClean="0"/>
          </a:p>
          <a:p>
            <a:pPr lvl="1"/>
            <a:r>
              <a:rPr lang="en-US" sz="1800" dirty="0" smtClean="0"/>
              <a:t>The UE shall assume that the scheduled PDSCH is rate-matched around the resource set(s) when the scheduled PDSCH overlaps </a:t>
            </a:r>
            <a:endParaRPr lang="sv-SE" sz="1800" dirty="0" smtClean="0"/>
          </a:p>
          <a:p>
            <a:pPr lvl="0"/>
            <a:r>
              <a:rPr lang="en-US" sz="2400" dirty="0" smtClean="0"/>
              <a:t>The UE can be configured to dynamically identify/select the RRC configured resource set(s) for which the PDSCH may or may not be mapped based on the L1 signaling </a:t>
            </a:r>
            <a:endParaRPr lang="sv-SE" sz="2400" dirty="0" smtClean="0"/>
          </a:p>
          <a:p>
            <a:pPr lvl="1"/>
            <a:r>
              <a:rPr lang="en-US" sz="1800" dirty="0" smtClean="0"/>
              <a:t>The UE shall assume that the scheduled PDSCH is rate matched around the resource set(s) when the scheduled PDSCH overlaps and the resource set(s) are indicated as PDSCH not mapped by L1 signaling.</a:t>
            </a:r>
            <a:endParaRPr lang="sv-SE" sz="1800" dirty="0" smtClean="0"/>
          </a:p>
          <a:p>
            <a:pPr lvl="1"/>
            <a:r>
              <a:rPr lang="en-US" sz="1800" dirty="0" smtClean="0"/>
              <a:t>FFS: details of the L1 signaling </a:t>
            </a:r>
            <a:endParaRPr lang="sv-SE" sz="1800" dirty="0" smtClean="0"/>
          </a:p>
          <a:p>
            <a:pPr lvl="0"/>
            <a:r>
              <a:rPr lang="en-US" sz="2400" dirty="0" smtClean="0"/>
              <a:t>When the scheduled PDSCH overlaps with the PDCCH scheduling the PDSCH, the UE shall assume that the scheduled PDSCH is rate-matched around the PDCCH scheduling the PDSCH</a:t>
            </a:r>
            <a:endParaRPr lang="sv-SE" sz="2400" dirty="0" smtClean="0"/>
          </a:p>
          <a:p>
            <a:pPr lvl="1"/>
            <a:r>
              <a:rPr lang="en-US" sz="1800" dirty="0" smtClean="0"/>
              <a:t>Note: There is no DCI level signaling involved. The only purpose is to rate match around the UE’s own PDCCH, not some other’s UE’s PDCCH. No decision about granularity of L1 signaling is taken with this bullet.</a:t>
            </a:r>
            <a:endParaRPr lang="sv-SE" sz="1800" dirty="0" smtClean="0"/>
          </a:p>
          <a:p>
            <a:pPr>
              <a:buNone/>
            </a:pPr>
            <a:endParaRPr lang="en-US" dirty="0" smtClean="0"/>
          </a:p>
          <a:p>
            <a:pPr>
              <a:buNone/>
            </a:pPr>
            <a:endParaRPr lang="en-US" sz="4400"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398" y="-142900"/>
            <a:ext cx="11144328" cy="1325563"/>
          </a:xfrm>
        </p:spPr>
        <p:txBody>
          <a:bodyPr/>
          <a:lstStyle/>
          <a:p>
            <a:pPr algn="ctr"/>
            <a:r>
              <a:rPr lang="sv-SE" dirty="0"/>
              <a:t>Example for PDSCH mapping</a:t>
            </a:r>
          </a:p>
        </p:txBody>
      </p:sp>
      <p:sp>
        <p:nvSpPr>
          <p:cNvPr id="3" name="Content Placeholder 2"/>
          <p:cNvSpPr>
            <a:spLocks noGrp="1"/>
          </p:cNvSpPr>
          <p:nvPr>
            <p:ph idx="1"/>
          </p:nvPr>
        </p:nvSpPr>
        <p:spPr>
          <a:xfrm>
            <a:off x="838200" y="5500702"/>
            <a:ext cx="10515600" cy="642942"/>
          </a:xfrm>
        </p:spPr>
        <p:txBody>
          <a:bodyPr>
            <a:noAutofit/>
          </a:bodyPr>
          <a:lstStyle/>
          <a:p>
            <a:pPr lvl="2">
              <a:buNone/>
            </a:pPr>
            <a:endParaRPr lang="en-US" sz="1600" dirty="0"/>
          </a:p>
          <a:p>
            <a:pPr lvl="2">
              <a:buNone/>
            </a:pPr>
            <a:endParaRPr lang="en-US" sz="1800" dirty="0">
              <a:solidFill>
                <a:srgbClr val="FF0000"/>
              </a:solidFill>
            </a:endParaRPr>
          </a:p>
        </p:txBody>
      </p:sp>
      <p:sp>
        <p:nvSpPr>
          <p:cNvPr id="24" name="TextBox 23"/>
          <p:cNvSpPr txBox="1"/>
          <p:nvPr/>
        </p:nvSpPr>
        <p:spPr>
          <a:xfrm>
            <a:off x="452398" y="4539817"/>
            <a:ext cx="11072890" cy="2246769"/>
          </a:xfrm>
          <a:prstGeom prst="rect">
            <a:avLst/>
          </a:prstGeom>
          <a:noFill/>
        </p:spPr>
        <p:txBody>
          <a:bodyPr wrap="square" rtlCol="0">
            <a:spAutoFit/>
          </a:bodyPr>
          <a:lstStyle/>
          <a:p>
            <a:pPr>
              <a:buFont typeface="Arial" pitchFamily="34" charset="0"/>
              <a:buChar char="•"/>
            </a:pPr>
            <a:r>
              <a:rPr lang="sv-SE" sz="1400" dirty="0"/>
              <a:t>UE is RRC configured with resource sets 1,2,3,4 and 5. For example, 1-3 are CORESETs monitored by the UE and 4-5 are other resource sets that are additionaly configured </a:t>
            </a:r>
          </a:p>
          <a:p>
            <a:pPr>
              <a:buFont typeface="Arial" pitchFamily="34" charset="0"/>
              <a:buChar char="•"/>
            </a:pPr>
            <a:r>
              <a:rPr lang="sv-SE" sz="1400" dirty="0"/>
              <a:t>The RA field together  with start symbol and PDSCH duration defines a resource rectangle for the PDSCH</a:t>
            </a:r>
          </a:p>
          <a:p>
            <a:pPr>
              <a:buFont typeface="Arial" pitchFamily="34" charset="0"/>
              <a:buChar char="•"/>
            </a:pPr>
            <a:r>
              <a:rPr lang="en-US" sz="1400" dirty="0"/>
              <a:t>Only parts of indicated resource sets that are overlapping with the PDSCH resource rectangle and have been indicated as being reused for the PDSCH can be used for the PDSCH. UE rate-matches around  the parts of indicated resource sets that are overlapping with the PDSCH resource rectangle and have been indicated as being not part of  the PDSCH.</a:t>
            </a:r>
            <a:endParaRPr lang="sv-SE" sz="1400" dirty="0"/>
          </a:p>
          <a:p>
            <a:pPr>
              <a:buFont typeface="Arial" pitchFamily="34" charset="0"/>
              <a:buChar char="•"/>
            </a:pPr>
            <a:r>
              <a:rPr lang="sv-SE" sz="1400" dirty="0"/>
              <a:t>The CORESET in which the scheduling DCI is detected is used for PDSCH but the resources used for the PDCCH scheduling the PDSCH are not used.</a:t>
            </a:r>
          </a:p>
          <a:p>
            <a:pPr>
              <a:buFont typeface="Arial" pitchFamily="34" charset="0"/>
              <a:buChar char="•"/>
            </a:pPr>
            <a:r>
              <a:rPr lang="sv-SE" sz="1400" dirty="0"/>
              <a:t>In the example  above</a:t>
            </a:r>
          </a:p>
          <a:p>
            <a:pPr lvl="1">
              <a:buFont typeface="Arial" pitchFamily="34" charset="0"/>
              <a:buChar char="•"/>
            </a:pPr>
            <a:r>
              <a:rPr lang="sv-SE" sz="1400" dirty="0"/>
              <a:t> PDSCH start symbol = 0, and duration = 9.    </a:t>
            </a:r>
          </a:p>
          <a:p>
            <a:pPr lvl="1">
              <a:buFont typeface="Arial" pitchFamily="34" charset="0"/>
              <a:buChar char="•"/>
            </a:pPr>
            <a:r>
              <a:rPr lang="sv-SE" sz="1400" dirty="0"/>
              <a:t>Resource set 3 is indicated as being blocked for PDSCH</a:t>
            </a:r>
          </a:p>
        </p:txBody>
      </p:sp>
      <p:grpSp>
        <p:nvGrpSpPr>
          <p:cNvPr id="23" name="Group 22">
            <a:extLst>
              <a:ext uri="{FF2B5EF4-FFF2-40B4-BE49-F238E27FC236}">
                <a16:creationId xmlns:a16="http://schemas.microsoft.com/office/drawing/2014/main" xmlns="" id="{E1F049B9-027F-414F-BB78-FEE0575D4376}"/>
              </a:ext>
            </a:extLst>
          </p:cNvPr>
          <p:cNvGrpSpPr/>
          <p:nvPr/>
        </p:nvGrpSpPr>
        <p:grpSpPr>
          <a:xfrm>
            <a:off x="509948" y="836712"/>
            <a:ext cx="11093267" cy="3553587"/>
            <a:chOff x="509948" y="1062149"/>
            <a:chExt cx="11093267" cy="3553587"/>
          </a:xfrm>
        </p:grpSpPr>
        <p:sp>
          <p:nvSpPr>
            <p:cNvPr id="4" name="Rectangle 3"/>
            <p:cNvSpPr/>
            <p:nvPr/>
          </p:nvSpPr>
          <p:spPr>
            <a:xfrm>
              <a:off x="1809720" y="1071546"/>
              <a:ext cx="9215502" cy="30003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ctangle 4"/>
            <p:cNvSpPr/>
            <p:nvPr/>
          </p:nvSpPr>
          <p:spPr>
            <a:xfrm>
              <a:off x="4524364" y="2143116"/>
              <a:ext cx="5286412" cy="19288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cxnSp>
          <p:nvCxnSpPr>
            <p:cNvPr id="6" name="Straight Connector 5"/>
            <p:cNvCxnSpPr/>
            <p:nvPr/>
          </p:nvCxnSpPr>
          <p:spPr>
            <a:xfrm rot="5400000" flipH="1" flipV="1">
              <a:off x="3039155" y="2571744"/>
              <a:ext cx="28575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809720" y="1071546"/>
              <a:ext cx="1785950" cy="1500198"/>
            </a:xfrm>
            <a:prstGeom prst="rect">
              <a:avLst/>
            </a:prstGeom>
            <a:solidFill>
              <a:srgbClr val="FFFF00"/>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cxnSp>
          <p:nvCxnSpPr>
            <p:cNvPr id="8" name="Straight Connector 7"/>
            <p:cNvCxnSpPr/>
            <p:nvPr/>
          </p:nvCxnSpPr>
          <p:spPr>
            <a:xfrm>
              <a:off x="1809720" y="2116648"/>
              <a:ext cx="228601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09948" y="2397282"/>
              <a:ext cx="1187290" cy="1384995"/>
            </a:xfrm>
            <a:prstGeom prst="rect">
              <a:avLst/>
            </a:prstGeom>
            <a:noFill/>
          </p:spPr>
          <p:txBody>
            <a:bodyPr wrap="square" rtlCol="0">
              <a:spAutoFit/>
            </a:bodyPr>
            <a:lstStyle/>
            <a:p>
              <a:r>
                <a:rPr lang="sv-SE" sz="1400" dirty="0"/>
                <a:t>Possible frequency region for PDSCH= RA allocation field</a:t>
              </a:r>
            </a:p>
          </p:txBody>
        </p:sp>
        <p:sp>
          <p:nvSpPr>
            <p:cNvPr id="10" name="Left Brace 9"/>
            <p:cNvSpPr/>
            <p:nvPr/>
          </p:nvSpPr>
          <p:spPr>
            <a:xfrm>
              <a:off x="1523968" y="2143116"/>
              <a:ext cx="186604" cy="192882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sv-SE"/>
            </a:p>
          </p:txBody>
        </p:sp>
        <p:sp>
          <p:nvSpPr>
            <p:cNvPr id="11" name="Rectangle 10"/>
            <p:cNvSpPr/>
            <p:nvPr/>
          </p:nvSpPr>
          <p:spPr>
            <a:xfrm>
              <a:off x="1809720" y="2571744"/>
              <a:ext cx="857256" cy="150019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TextBox 11"/>
            <p:cNvSpPr txBox="1"/>
            <p:nvPr/>
          </p:nvSpPr>
          <p:spPr>
            <a:xfrm>
              <a:off x="1666844" y="1142984"/>
              <a:ext cx="2000264" cy="923330"/>
            </a:xfrm>
            <a:prstGeom prst="rect">
              <a:avLst/>
            </a:prstGeom>
            <a:noFill/>
          </p:spPr>
          <p:txBody>
            <a:bodyPr wrap="square" rtlCol="0">
              <a:spAutoFit/>
            </a:bodyPr>
            <a:lstStyle/>
            <a:p>
              <a:pPr algn="ctr"/>
              <a:r>
                <a:rPr lang="sv-SE" dirty="0"/>
                <a:t>CORESET containing scheduling DCI</a:t>
              </a:r>
            </a:p>
          </p:txBody>
        </p:sp>
        <p:sp>
          <p:nvSpPr>
            <p:cNvPr id="13" name="Rectangle 12"/>
            <p:cNvSpPr/>
            <p:nvPr/>
          </p:nvSpPr>
          <p:spPr>
            <a:xfrm>
              <a:off x="2680831" y="2571744"/>
              <a:ext cx="873381" cy="150019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Rectangle 13"/>
            <p:cNvSpPr/>
            <p:nvPr/>
          </p:nvSpPr>
          <p:spPr>
            <a:xfrm>
              <a:off x="3568067" y="2571744"/>
              <a:ext cx="912569" cy="1500198"/>
            </a:xfrm>
            <a:prstGeom prst="rect">
              <a:avLst/>
            </a:prstGeom>
            <a:solidFill>
              <a:schemeClr val="accent1">
                <a:lumMod val="20000"/>
                <a:lumOff val="8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ectangle 14"/>
            <p:cNvSpPr/>
            <p:nvPr/>
          </p:nvSpPr>
          <p:spPr>
            <a:xfrm>
              <a:off x="3595670" y="2143116"/>
              <a:ext cx="857256" cy="4321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6" name="TextBox 15"/>
            <p:cNvSpPr txBox="1"/>
            <p:nvPr/>
          </p:nvSpPr>
          <p:spPr>
            <a:xfrm>
              <a:off x="6096000" y="2928934"/>
              <a:ext cx="928694" cy="369332"/>
            </a:xfrm>
            <a:prstGeom prst="rect">
              <a:avLst/>
            </a:prstGeom>
            <a:noFill/>
          </p:spPr>
          <p:txBody>
            <a:bodyPr wrap="square" rtlCol="0">
              <a:spAutoFit/>
            </a:bodyPr>
            <a:lstStyle/>
            <a:p>
              <a:r>
                <a:rPr lang="sv-SE" dirty="0"/>
                <a:t>PDSCH</a:t>
              </a:r>
            </a:p>
          </p:txBody>
        </p:sp>
        <p:sp>
          <p:nvSpPr>
            <p:cNvPr id="17" name="TextBox 16"/>
            <p:cNvSpPr txBox="1"/>
            <p:nvPr/>
          </p:nvSpPr>
          <p:spPr>
            <a:xfrm>
              <a:off x="1857443" y="1062149"/>
              <a:ext cx="357190" cy="523220"/>
            </a:xfrm>
            <a:prstGeom prst="rect">
              <a:avLst/>
            </a:prstGeom>
            <a:noFill/>
          </p:spPr>
          <p:txBody>
            <a:bodyPr wrap="square" rtlCol="0">
              <a:spAutoFit/>
            </a:bodyPr>
            <a:lstStyle/>
            <a:p>
              <a:r>
                <a:rPr lang="sv-SE" sz="2800" b="1" dirty="0"/>
                <a:t>1</a:t>
              </a:r>
            </a:p>
          </p:txBody>
        </p:sp>
        <p:sp>
          <p:nvSpPr>
            <p:cNvPr id="18" name="Rectangle 17"/>
            <p:cNvSpPr/>
            <p:nvPr/>
          </p:nvSpPr>
          <p:spPr>
            <a:xfrm>
              <a:off x="3595670" y="1075058"/>
              <a:ext cx="884966" cy="1500198"/>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TextBox 18"/>
            <p:cNvSpPr txBox="1"/>
            <p:nvPr/>
          </p:nvSpPr>
          <p:spPr>
            <a:xfrm>
              <a:off x="3809984" y="1469252"/>
              <a:ext cx="357190" cy="523220"/>
            </a:xfrm>
            <a:prstGeom prst="rect">
              <a:avLst/>
            </a:prstGeom>
            <a:noFill/>
          </p:spPr>
          <p:txBody>
            <a:bodyPr wrap="square" rtlCol="0">
              <a:spAutoFit/>
            </a:bodyPr>
            <a:lstStyle/>
            <a:p>
              <a:r>
                <a:rPr lang="sv-SE" sz="2800" b="1" dirty="0"/>
                <a:t>4</a:t>
              </a:r>
            </a:p>
          </p:txBody>
        </p:sp>
        <p:sp>
          <p:nvSpPr>
            <p:cNvPr id="20" name="TextBox 19"/>
            <p:cNvSpPr txBox="1"/>
            <p:nvPr/>
          </p:nvSpPr>
          <p:spPr>
            <a:xfrm>
              <a:off x="2024034" y="3620160"/>
              <a:ext cx="357190" cy="523220"/>
            </a:xfrm>
            <a:prstGeom prst="rect">
              <a:avLst/>
            </a:prstGeom>
            <a:noFill/>
          </p:spPr>
          <p:txBody>
            <a:bodyPr wrap="square" rtlCol="0">
              <a:spAutoFit/>
            </a:bodyPr>
            <a:lstStyle/>
            <a:p>
              <a:r>
                <a:rPr lang="sv-SE" sz="2800" b="1" dirty="0"/>
                <a:t>2</a:t>
              </a:r>
            </a:p>
          </p:txBody>
        </p:sp>
        <p:sp>
          <p:nvSpPr>
            <p:cNvPr id="21" name="TextBox 20"/>
            <p:cNvSpPr txBox="1"/>
            <p:nvPr/>
          </p:nvSpPr>
          <p:spPr>
            <a:xfrm>
              <a:off x="2952728" y="3613334"/>
              <a:ext cx="357190" cy="523220"/>
            </a:xfrm>
            <a:prstGeom prst="rect">
              <a:avLst/>
            </a:prstGeom>
            <a:noFill/>
          </p:spPr>
          <p:txBody>
            <a:bodyPr wrap="square" rtlCol="0">
              <a:spAutoFit/>
            </a:bodyPr>
            <a:lstStyle/>
            <a:p>
              <a:r>
                <a:rPr lang="sv-SE" sz="2800" b="1" dirty="0"/>
                <a:t>3</a:t>
              </a:r>
            </a:p>
          </p:txBody>
        </p:sp>
        <p:sp>
          <p:nvSpPr>
            <p:cNvPr id="22" name="TextBox 21"/>
            <p:cNvSpPr txBox="1"/>
            <p:nvPr/>
          </p:nvSpPr>
          <p:spPr>
            <a:xfrm>
              <a:off x="3809984" y="3616846"/>
              <a:ext cx="357190" cy="523220"/>
            </a:xfrm>
            <a:prstGeom prst="rect">
              <a:avLst/>
            </a:prstGeom>
            <a:noFill/>
          </p:spPr>
          <p:txBody>
            <a:bodyPr wrap="square" rtlCol="0">
              <a:spAutoFit/>
            </a:bodyPr>
            <a:lstStyle/>
            <a:p>
              <a:r>
                <a:rPr lang="sv-SE" sz="2800" b="1" dirty="0"/>
                <a:t>5</a:t>
              </a:r>
            </a:p>
          </p:txBody>
        </p:sp>
        <p:sp>
          <p:nvSpPr>
            <p:cNvPr id="25" name="TextBox 24"/>
            <p:cNvSpPr txBox="1"/>
            <p:nvPr/>
          </p:nvSpPr>
          <p:spPr>
            <a:xfrm>
              <a:off x="3651090" y="3131106"/>
              <a:ext cx="928694" cy="369332"/>
            </a:xfrm>
            <a:prstGeom prst="rect">
              <a:avLst/>
            </a:prstGeom>
            <a:noFill/>
          </p:spPr>
          <p:txBody>
            <a:bodyPr wrap="square" rtlCol="0">
              <a:spAutoFit/>
            </a:bodyPr>
            <a:lstStyle/>
            <a:p>
              <a:r>
                <a:rPr lang="sv-SE" dirty="0"/>
                <a:t>PDSCH</a:t>
              </a:r>
            </a:p>
          </p:txBody>
        </p:sp>
        <p:sp>
          <p:nvSpPr>
            <p:cNvPr id="26" name="TextBox 25"/>
            <p:cNvSpPr txBox="1"/>
            <p:nvPr/>
          </p:nvSpPr>
          <p:spPr>
            <a:xfrm>
              <a:off x="3667108" y="2228409"/>
              <a:ext cx="928694" cy="369332"/>
            </a:xfrm>
            <a:prstGeom prst="rect">
              <a:avLst/>
            </a:prstGeom>
            <a:noFill/>
          </p:spPr>
          <p:txBody>
            <a:bodyPr wrap="square" rtlCol="0">
              <a:spAutoFit/>
            </a:bodyPr>
            <a:lstStyle/>
            <a:p>
              <a:r>
                <a:rPr lang="sv-SE" dirty="0"/>
                <a:t>PDSCH</a:t>
              </a:r>
            </a:p>
          </p:txBody>
        </p:sp>
        <p:sp>
          <p:nvSpPr>
            <p:cNvPr id="27" name="TextBox 26"/>
            <p:cNvSpPr txBox="1"/>
            <p:nvPr/>
          </p:nvSpPr>
          <p:spPr>
            <a:xfrm>
              <a:off x="1795865" y="3143248"/>
              <a:ext cx="928694" cy="369332"/>
            </a:xfrm>
            <a:prstGeom prst="rect">
              <a:avLst/>
            </a:prstGeom>
            <a:noFill/>
          </p:spPr>
          <p:txBody>
            <a:bodyPr wrap="square" rtlCol="0">
              <a:spAutoFit/>
            </a:bodyPr>
            <a:lstStyle/>
            <a:p>
              <a:r>
                <a:rPr lang="sv-SE" dirty="0"/>
                <a:t>PDSCH</a:t>
              </a:r>
            </a:p>
          </p:txBody>
        </p:sp>
        <p:sp>
          <p:nvSpPr>
            <p:cNvPr id="28" name="TextBox 27"/>
            <p:cNvSpPr txBox="1"/>
            <p:nvPr/>
          </p:nvSpPr>
          <p:spPr>
            <a:xfrm>
              <a:off x="2682994" y="2714620"/>
              <a:ext cx="928694" cy="954107"/>
            </a:xfrm>
            <a:prstGeom prst="rect">
              <a:avLst/>
            </a:prstGeom>
            <a:noFill/>
          </p:spPr>
          <p:txBody>
            <a:bodyPr wrap="square" rtlCol="0">
              <a:spAutoFit/>
            </a:bodyPr>
            <a:lstStyle/>
            <a:p>
              <a:r>
                <a:rPr lang="sv-SE" sz="1400" dirty="0"/>
                <a:t>Blocked</a:t>
              </a:r>
            </a:p>
            <a:p>
              <a:pPr algn="ctr"/>
              <a:r>
                <a:rPr lang="sv-SE" sz="1400" dirty="0"/>
                <a:t>(rate matched around)</a:t>
              </a:r>
            </a:p>
          </p:txBody>
        </p:sp>
        <p:cxnSp>
          <p:nvCxnSpPr>
            <p:cNvPr id="31" name="Straight Connector 30"/>
            <p:cNvCxnSpPr/>
            <p:nvPr/>
          </p:nvCxnSpPr>
          <p:spPr>
            <a:xfrm>
              <a:off x="1809720" y="4286256"/>
              <a:ext cx="80010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1666844" y="4343839"/>
              <a:ext cx="2857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2524100" y="4357694"/>
              <a:ext cx="2857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3409066" y="4355531"/>
              <a:ext cx="2857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4337760" y="4341676"/>
              <a:ext cx="2857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5211034" y="4329984"/>
              <a:ext cx="2857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6068290" y="4343839"/>
              <a:ext cx="2857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6953256" y="4341676"/>
              <a:ext cx="2857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7881950" y="4327821"/>
              <a:ext cx="2857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flipH="1" flipV="1">
              <a:off x="8810644" y="4327821"/>
              <a:ext cx="285752"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1809720" y="4246404"/>
              <a:ext cx="8215370" cy="369332"/>
            </a:xfrm>
            <a:prstGeom prst="rect">
              <a:avLst/>
            </a:prstGeom>
            <a:noFill/>
          </p:spPr>
          <p:txBody>
            <a:bodyPr wrap="square" rtlCol="0">
              <a:spAutoFit/>
            </a:bodyPr>
            <a:lstStyle/>
            <a:p>
              <a:r>
                <a:rPr lang="sv-SE" dirty="0"/>
                <a:t>     0               1               2                3             4              5                6               7                8</a:t>
              </a:r>
            </a:p>
          </p:txBody>
        </p:sp>
        <p:cxnSp>
          <p:nvCxnSpPr>
            <p:cNvPr id="47" name="Straight Connector 46"/>
            <p:cNvCxnSpPr/>
            <p:nvPr/>
          </p:nvCxnSpPr>
          <p:spPr>
            <a:xfrm rot="5400000" flipH="1" flipV="1">
              <a:off x="9667900" y="4343839"/>
              <a:ext cx="285752" cy="0"/>
            </a:xfrm>
            <a:prstGeom prst="line">
              <a:avLst/>
            </a:prstGeom>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9817265" y="4129525"/>
              <a:ext cx="1785950" cy="369332"/>
            </a:xfrm>
            <a:prstGeom prst="rect">
              <a:avLst/>
            </a:prstGeom>
            <a:noFill/>
          </p:spPr>
          <p:txBody>
            <a:bodyPr wrap="square" rtlCol="0">
              <a:spAutoFit/>
            </a:bodyPr>
            <a:lstStyle/>
            <a:p>
              <a:r>
                <a:rPr lang="sv-SE" dirty="0"/>
                <a:t>OFDM symbols</a:t>
              </a:r>
            </a:p>
          </p:txBody>
        </p:sp>
        <p:sp>
          <p:nvSpPr>
            <p:cNvPr id="44" name="Rectangle 43">
              <a:extLst>
                <a:ext uri="{FF2B5EF4-FFF2-40B4-BE49-F238E27FC236}">
                  <a16:creationId xmlns:a16="http://schemas.microsoft.com/office/drawing/2014/main" xmlns="" id="{C298C2D0-C60E-4F1C-AEAF-4924FBAD72A6}"/>
                </a:ext>
              </a:extLst>
            </p:cNvPr>
            <p:cNvSpPr/>
            <p:nvPr/>
          </p:nvSpPr>
          <p:spPr>
            <a:xfrm>
              <a:off x="2682994" y="2136276"/>
              <a:ext cx="877301" cy="39174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8" name="Rectangle 47">
              <a:extLst>
                <a:ext uri="{FF2B5EF4-FFF2-40B4-BE49-F238E27FC236}">
                  <a16:creationId xmlns:a16="http://schemas.microsoft.com/office/drawing/2014/main" xmlns="" id="{DA616362-65C8-45D9-83B5-17950268D83B}"/>
                </a:ext>
              </a:extLst>
            </p:cNvPr>
            <p:cNvSpPr/>
            <p:nvPr/>
          </p:nvSpPr>
          <p:spPr>
            <a:xfrm>
              <a:off x="1830345" y="2116956"/>
              <a:ext cx="852650" cy="423201"/>
            </a:xfrm>
            <a:prstGeom prst="rect">
              <a:avLst/>
            </a:prstGeom>
            <a:pattFill prst="wdDnDiag">
              <a:fgClr>
                <a:schemeClr val="accent1">
                  <a:lumMod val="20000"/>
                  <a:lumOff val="8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0" name="TextBox 49">
              <a:extLst>
                <a:ext uri="{FF2B5EF4-FFF2-40B4-BE49-F238E27FC236}">
                  <a16:creationId xmlns:a16="http://schemas.microsoft.com/office/drawing/2014/main" xmlns="" id="{B85B2929-10AC-4B4F-B756-000EB2E09630}"/>
                </a:ext>
              </a:extLst>
            </p:cNvPr>
            <p:cNvSpPr txBox="1"/>
            <p:nvPr/>
          </p:nvSpPr>
          <p:spPr>
            <a:xfrm>
              <a:off x="1825738" y="2156002"/>
              <a:ext cx="928694" cy="369332"/>
            </a:xfrm>
            <a:prstGeom prst="rect">
              <a:avLst/>
            </a:prstGeom>
            <a:noFill/>
          </p:spPr>
          <p:txBody>
            <a:bodyPr wrap="square" rtlCol="0">
              <a:spAutoFit/>
            </a:bodyPr>
            <a:lstStyle/>
            <a:p>
              <a:r>
                <a:rPr lang="sv-SE" dirty="0"/>
                <a:t>PDCCH</a:t>
              </a:r>
            </a:p>
          </p:txBody>
        </p:sp>
        <p:sp>
          <p:nvSpPr>
            <p:cNvPr id="51" name="TextBox 50">
              <a:extLst>
                <a:ext uri="{FF2B5EF4-FFF2-40B4-BE49-F238E27FC236}">
                  <a16:creationId xmlns:a16="http://schemas.microsoft.com/office/drawing/2014/main" xmlns="" id="{3F71DBE5-0879-48F3-AFBD-E05F0656F25E}"/>
                </a:ext>
              </a:extLst>
            </p:cNvPr>
            <p:cNvSpPr txBox="1"/>
            <p:nvPr/>
          </p:nvSpPr>
          <p:spPr>
            <a:xfrm>
              <a:off x="2708604" y="2169023"/>
              <a:ext cx="928694" cy="369332"/>
            </a:xfrm>
            <a:prstGeom prst="rect">
              <a:avLst/>
            </a:prstGeom>
            <a:noFill/>
          </p:spPr>
          <p:txBody>
            <a:bodyPr wrap="square" rtlCol="0">
              <a:spAutoFit/>
            </a:bodyPr>
            <a:lstStyle/>
            <a:p>
              <a:r>
                <a:rPr lang="sv-SE" dirty="0"/>
                <a:t>PDSCH</a:t>
              </a:r>
            </a:p>
          </p:txBody>
        </p:sp>
      </p:grpSp>
    </p:spTree>
  </p:cSld>
  <p:clrMapOvr>
    <a:masterClrMapping/>
  </p:clrMapOvr>
</p:sld>
</file>

<file path=ppt/theme/theme1.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テーマ">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docProps/app.xml><?xml version="1.0" encoding="utf-8"?>
<Properties xmlns="http://schemas.openxmlformats.org/officeDocument/2006/extended-properties" xmlns:vt="http://schemas.openxmlformats.org/officeDocument/2006/docPropsVTypes">
  <Template>Office Theme</Template>
  <TotalTime>25621</TotalTime>
  <Words>558</Words>
  <Application>Microsoft Office PowerPoint</Application>
  <PresentationFormat>Custom</PresentationFormat>
  <Paragraphs>53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WF on PDCCH /PDSCH  resource sharing</vt:lpstr>
      <vt:lpstr>Background (1/2)</vt:lpstr>
      <vt:lpstr>Background (2/2)</vt:lpstr>
      <vt:lpstr>Proposal</vt:lpstr>
      <vt:lpstr>Example for PDSCH mapping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issue list for AI 7.1.3</dc:title>
  <dc:creator>Fred TAKEDA</dc:creator>
  <cp:lastModifiedBy>Thorsten</cp:lastModifiedBy>
  <cp:revision>606</cp:revision>
  <dcterms:created xsi:type="dcterms:W3CDTF">2017-05-11T00:50:06Z</dcterms:created>
  <dcterms:modified xsi:type="dcterms:W3CDTF">2017-08-23T10:31:48Z</dcterms:modified>
</cp:coreProperties>
</file>