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4" r:id="rId3"/>
    <p:sldId id="288" r:id="rId4"/>
    <p:sldId id="285" r:id="rId5"/>
    <p:sldId id="287" r:id="rId6"/>
    <p:sldId id="283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</a:t>
            </a:r>
            <a:r>
              <a:rPr lang="en-US" altLang="ja-JP" smtClean="0"/>
              <a:t> Network Assisted </a:t>
            </a:r>
            <a:br>
              <a:rPr lang="en-US" altLang="ja-JP" smtClean="0"/>
            </a:br>
            <a:r>
              <a:rPr lang="en-US" altLang="ja-JP" smtClean="0"/>
              <a:t>SS Block Repetition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Sierra Wireless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198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#90</a:t>
            </a:r>
            <a:endParaRPr lang="en-US" altLang="ja-JP" dirty="0" smtClean="0"/>
          </a:p>
          <a:p>
            <a:r>
              <a:rPr lang="en-US" altLang="ja-JP" smtClean="0"/>
              <a:t>Prague, Czechia, 21</a:t>
            </a:r>
            <a:r>
              <a:rPr lang="en-US" altLang="ja-JP" baseline="30000" smtClean="0"/>
              <a:t>st</a:t>
            </a:r>
            <a:r>
              <a:rPr lang="en-US" altLang="ja-JP" smtClean="0"/>
              <a:t> – 25</a:t>
            </a:r>
            <a:r>
              <a:rPr lang="en-US" altLang="ja-JP" baseline="30000" smtClean="0"/>
              <a:t>th</a:t>
            </a:r>
            <a:r>
              <a:rPr lang="en-US" altLang="ja-JP" smtClean="0"/>
              <a:t> August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6.1.1.5.1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R1-1714673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u="sng" smtClean="0"/>
              <a:t>Agreement (RAN1#88):</a:t>
            </a:r>
            <a:endParaRPr lang="en-US" sz="2000" smtClean="0"/>
          </a:p>
          <a:p>
            <a:pPr lvl="0"/>
            <a:r>
              <a:rPr lang="en-US" sz="2000" smtClean="0"/>
              <a:t>For CONNECTED and IDLE mode UEs, NR should support network indication of SS burst set periodicity and information to derive measurement timing/duration (e.g., time window for NR-SS detection)</a:t>
            </a:r>
          </a:p>
          <a:p>
            <a:pPr lvl="1"/>
            <a:r>
              <a:rPr lang="en-US" sz="2000" smtClean="0"/>
              <a:t>Network provides one SS burst set periodicity information per frequency carrier to UE and information to derive measurement timing/duration if possible</a:t>
            </a:r>
          </a:p>
          <a:p>
            <a:pPr lvl="2"/>
            <a:r>
              <a:rPr lang="en-US" sz="2000" smtClean="0"/>
              <a:t>In case that one SS burst set periodicity and one information regarding timing/duration are indicated, UE assumes the periodicity and timing/duration for all cells on the same carrier</a:t>
            </a:r>
          </a:p>
          <a:p>
            <a:pPr lvl="2"/>
            <a:r>
              <a:rPr lang="en-US" sz="2000" smtClean="0"/>
              <a:t>[…]</a:t>
            </a:r>
          </a:p>
          <a:p>
            <a:pPr lvl="2"/>
            <a:r>
              <a:rPr lang="en-US" sz="2000" smtClean="0"/>
              <a:t>FFS more than one periodicity/timing/duration indication </a:t>
            </a:r>
          </a:p>
          <a:p>
            <a:pPr lvl="1"/>
            <a:r>
              <a:rPr lang="en-US" sz="2000" smtClean="0"/>
              <a:t>If the network does not provide indication of SS burst set periodicity and information to derive measurement timing/duration the UE should assume 5 ms as the SS burst set periodicity</a:t>
            </a:r>
          </a:p>
          <a:p>
            <a:pPr lvl="1"/>
            <a:r>
              <a:rPr lang="en-US" sz="2000" smtClean="0"/>
              <a:t>[…]</a:t>
            </a:r>
          </a:p>
          <a:p>
            <a:r>
              <a:rPr lang="sv-SE" sz="2000" smtClean="0"/>
              <a:t>[...]</a:t>
            </a:r>
          </a:p>
          <a:p>
            <a:pPr lvl="1"/>
            <a:endParaRPr lang="sv-SE" sz="20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 lvl="0"/>
            <a:endParaRPr lang="sv-SE" sz="2000" smtClean="0"/>
          </a:p>
          <a:p>
            <a:pPr lvl="0"/>
            <a:r>
              <a:rPr lang="sv-SE" sz="2000" smtClean="0"/>
              <a:t>A TRP supporting many narrow beams (e.g. up to 64) is typically much more complex and costly to implement than a TRP with fewer wide beams.</a:t>
            </a:r>
          </a:p>
          <a:p>
            <a:pPr lvl="1"/>
            <a:r>
              <a:rPr lang="sv-SE" sz="2000" smtClean="0"/>
              <a:t>More antennas</a:t>
            </a:r>
          </a:p>
          <a:p>
            <a:pPr lvl="1"/>
            <a:r>
              <a:rPr lang="sv-SE" sz="2000" smtClean="0"/>
              <a:t>Higher quality (e.g. resolution and accuracy) components such as phase shifters</a:t>
            </a:r>
          </a:p>
          <a:p>
            <a:pPr lvl="1"/>
            <a:r>
              <a:rPr lang="sv-SE" sz="2000" smtClean="0"/>
              <a:t>Higher quality calibration circuitry to support beam correspondence</a:t>
            </a:r>
          </a:p>
        </p:txBody>
      </p:sp>
      <p:grpSp>
        <p:nvGrpSpPr>
          <p:cNvPr id="4" name="Group 169"/>
          <p:cNvGrpSpPr/>
          <p:nvPr/>
        </p:nvGrpSpPr>
        <p:grpSpPr>
          <a:xfrm>
            <a:off x="1115617" y="3861046"/>
            <a:ext cx="2304259" cy="2016226"/>
            <a:chOff x="8100391" y="1484785"/>
            <a:chExt cx="864097" cy="864098"/>
          </a:xfrm>
        </p:grpSpPr>
        <p:sp>
          <p:nvSpPr>
            <p:cNvPr id="5" name="Oval 4"/>
            <p:cNvSpPr/>
            <p:nvPr/>
          </p:nvSpPr>
          <p:spPr>
            <a:xfrm>
              <a:off x="8532439" y="1844827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8100391" y="1844827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7" name="Group 42"/>
            <p:cNvGrpSpPr/>
            <p:nvPr/>
          </p:nvGrpSpPr>
          <p:grpSpPr>
            <a:xfrm>
              <a:off x="8111417" y="1493929"/>
              <a:ext cx="488131" cy="432049"/>
              <a:chOff x="550578" y="1493927"/>
              <a:chExt cx="488131" cy="432048"/>
            </a:xfrm>
          </p:grpSpPr>
          <p:sp>
            <p:nvSpPr>
              <p:cNvPr id="20" name="Oval 19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Oval 20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" name="Oval 21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" name="Oval 7"/>
            <p:cNvSpPr/>
            <p:nvPr/>
          </p:nvSpPr>
          <p:spPr>
            <a:xfrm rot="5400000">
              <a:off x="8316414" y="1628802"/>
              <a:ext cx="432049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/>
            <p:cNvSpPr/>
            <p:nvPr/>
          </p:nvSpPr>
          <p:spPr>
            <a:xfrm rot="17530290">
              <a:off x="8213619" y="2044926"/>
              <a:ext cx="432049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/>
            <p:cNvSpPr/>
            <p:nvPr/>
          </p:nvSpPr>
          <p:spPr>
            <a:xfrm rot="18626236">
              <a:off x="8142155" y="1988843"/>
              <a:ext cx="432049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 rot="20498313">
              <a:off x="8100391" y="1919559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 rot="5400000">
              <a:off x="8316416" y="2060851"/>
              <a:ext cx="432049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3" name="Group 52"/>
            <p:cNvGrpSpPr/>
            <p:nvPr/>
          </p:nvGrpSpPr>
          <p:grpSpPr>
            <a:xfrm rot="5400000" flipH="1">
              <a:off x="8504398" y="1872868"/>
              <a:ext cx="488131" cy="432048"/>
              <a:chOff x="1784512" y="1646327"/>
              <a:chExt cx="488131" cy="432048"/>
            </a:xfrm>
          </p:grpSpPr>
          <p:sp>
            <p:nvSpPr>
              <p:cNvPr id="17" name="Oval 16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Oval 17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" name="Oval 18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4" name="Oval 13"/>
            <p:cNvSpPr/>
            <p:nvPr/>
          </p:nvSpPr>
          <p:spPr>
            <a:xfrm rot="17530290" flipH="1" flipV="1">
              <a:off x="8419212" y="1628802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/>
            <p:cNvSpPr/>
            <p:nvPr/>
          </p:nvSpPr>
          <p:spPr>
            <a:xfrm rot="18626236" flipH="1" flipV="1">
              <a:off x="8490676" y="1684885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15"/>
            <p:cNvSpPr/>
            <p:nvPr/>
          </p:nvSpPr>
          <p:spPr>
            <a:xfrm rot="20498313" flipH="1" flipV="1">
              <a:off x="8532440" y="1754166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796136" y="3861049"/>
            <a:ext cx="2088232" cy="1800200"/>
            <a:chOff x="3352800" y="3048000"/>
            <a:chExt cx="864096" cy="864096"/>
          </a:xfrm>
        </p:grpSpPr>
        <p:sp>
          <p:nvSpPr>
            <p:cNvPr id="23" name="Oval 22"/>
            <p:cNvSpPr/>
            <p:nvPr/>
          </p:nvSpPr>
          <p:spPr>
            <a:xfrm>
              <a:off x="3640832" y="348004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Oval 23"/>
            <p:cNvSpPr/>
            <p:nvPr/>
          </p:nvSpPr>
          <p:spPr>
            <a:xfrm rot="5400000">
              <a:off x="3424808" y="326402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Oval 24"/>
            <p:cNvSpPr/>
            <p:nvPr/>
          </p:nvSpPr>
          <p:spPr>
            <a:xfrm>
              <a:off x="3640832" y="304800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Oval 25"/>
            <p:cNvSpPr/>
            <p:nvPr/>
          </p:nvSpPr>
          <p:spPr>
            <a:xfrm rot="5400000">
              <a:off x="3856856" y="326402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-856" y="5877272"/>
            <a:ext cx="4500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More complex and costly TRP implementation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679664" y="5877272"/>
            <a:ext cx="43820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Less complex and costly TRP implementation</a:t>
            </a:r>
          </a:p>
          <a:p>
            <a:r>
              <a:rPr lang="sv-SE" smtClean="0"/>
              <a:t>Less coverage without repetition</a:t>
            </a:r>
          </a:p>
          <a:p>
            <a:r>
              <a:rPr lang="sv-SE" smtClean="0"/>
              <a:t>Similar coverage with repetition</a:t>
            </a:r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r>
              <a:rPr lang="sv-SE" sz="2000" smtClean="0"/>
              <a:t>Supporting both beamforming gain and repetition gain for SS blocks gives more implementation and deployment flexibility.</a:t>
            </a:r>
          </a:p>
          <a:p>
            <a:r>
              <a:rPr lang="sv-SE" sz="2000" smtClean="0"/>
              <a:t>SS burst set structure is suitable for supporting combinations of beamforming and repetition.</a:t>
            </a:r>
          </a:p>
          <a:p>
            <a:pPr>
              <a:buNone/>
            </a:pPr>
            <a:endParaRPr lang="sv-SE" sz="1800" smtClean="0"/>
          </a:p>
        </p:txBody>
      </p:sp>
      <p:grpSp>
        <p:nvGrpSpPr>
          <p:cNvPr id="200" name="Group 199"/>
          <p:cNvGrpSpPr/>
          <p:nvPr/>
        </p:nvGrpSpPr>
        <p:grpSpPr>
          <a:xfrm>
            <a:off x="598666" y="2492980"/>
            <a:ext cx="8077790" cy="4392404"/>
            <a:chOff x="598666" y="2492980"/>
            <a:chExt cx="8077790" cy="4392404"/>
          </a:xfrm>
        </p:grpSpPr>
        <p:sp>
          <p:nvSpPr>
            <p:cNvPr id="135" name="Rectangle 134"/>
            <p:cNvSpPr/>
            <p:nvPr/>
          </p:nvSpPr>
          <p:spPr>
            <a:xfrm>
              <a:off x="2580456" y="2492980"/>
              <a:ext cx="457200" cy="76200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mtClean="0">
                  <a:solidFill>
                    <a:schemeClr val="tx1"/>
                  </a:solidFill>
                </a:rPr>
                <a:t>SB0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3037656" y="2492980"/>
              <a:ext cx="457200" cy="76200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mtClean="0">
                  <a:solidFill>
                    <a:schemeClr val="tx1"/>
                  </a:solidFill>
                </a:rPr>
                <a:t>SB1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4409256" y="2492980"/>
              <a:ext cx="457200" cy="76200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mtClean="0">
                  <a:solidFill>
                    <a:schemeClr val="tx1"/>
                  </a:solidFill>
                </a:rPr>
                <a:t>SB3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3952056" y="2492980"/>
              <a:ext cx="457200" cy="76200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mtClean="0">
                  <a:solidFill>
                    <a:schemeClr val="tx1"/>
                  </a:solidFill>
                </a:rPr>
                <a:t>SB2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5780856" y="2492980"/>
              <a:ext cx="457200" cy="76200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mtClean="0">
                  <a:solidFill>
                    <a:schemeClr val="tx1"/>
                  </a:solidFill>
                </a:rPr>
                <a:t>SB5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5323656" y="2492980"/>
              <a:ext cx="457200" cy="76200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mtClean="0">
                  <a:solidFill>
                    <a:schemeClr val="tx1"/>
                  </a:solidFill>
                </a:rPr>
                <a:t>SB4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6695256" y="2492980"/>
              <a:ext cx="457200" cy="76200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mtClean="0">
                  <a:solidFill>
                    <a:schemeClr val="tx1"/>
                  </a:solidFill>
                </a:rPr>
                <a:t>SB6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7152456" y="2492980"/>
              <a:ext cx="457200" cy="76200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mtClean="0">
                  <a:solidFill>
                    <a:schemeClr val="tx1"/>
                  </a:solidFill>
                </a:rPr>
                <a:t>SB7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827856" y="2492980"/>
              <a:ext cx="16749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SS burst set</a:t>
              </a:r>
            </a:p>
            <a:p>
              <a:r>
                <a:rPr lang="sv-SE" smtClean="0"/>
                <a:t>with 8 SS blocks</a:t>
              </a:r>
              <a:endParaRPr lang="en-US"/>
            </a:p>
          </p:txBody>
        </p:sp>
        <p:cxnSp>
          <p:nvCxnSpPr>
            <p:cNvPr id="144" name="Straight Arrow Connector 143"/>
            <p:cNvCxnSpPr/>
            <p:nvPr/>
          </p:nvCxnSpPr>
          <p:spPr>
            <a:xfrm>
              <a:off x="7681185" y="3419048"/>
              <a:ext cx="990600" cy="0"/>
            </a:xfrm>
            <a:prstGeom prst="straightConnector1">
              <a:avLst/>
            </a:prstGeom>
            <a:ln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TextBox 144"/>
            <p:cNvSpPr txBox="1"/>
            <p:nvPr/>
          </p:nvSpPr>
          <p:spPr>
            <a:xfrm>
              <a:off x="8062185" y="3114248"/>
              <a:ext cx="6142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time</a:t>
              </a:r>
              <a:endParaRPr lang="en-US"/>
            </a:p>
          </p:txBody>
        </p:sp>
        <p:sp>
          <p:nvSpPr>
            <p:cNvPr id="146" name="Rounded Rectangle 145"/>
            <p:cNvSpPr/>
            <p:nvPr/>
          </p:nvSpPr>
          <p:spPr>
            <a:xfrm>
              <a:off x="2656656" y="3788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47" name="Rounded Rectangle 146"/>
            <p:cNvSpPr/>
            <p:nvPr/>
          </p:nvSpPr>
          <p:spPr>
            <a:xfrm>
              <a:off x="3113856" y="3788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48" name="Oval 147"/>
            <p:cNvSpPr/>
            <p:nvPr/>
          </p:nvSpPr>
          <p:spPr>
            <a:xfrm rot="19733491">
              <a:off x="2231817" y="4063887"/>
              <a:ext cx="509751" cy="2286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Rounded Rectangle 148"/>
            <p:cNvSpPr/>
            <p:nvPr/>
          </p:nvSpPr>
          <p:spPr>
            <a:xfrm>
              <a:off x="3952056" y="3788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50" name="Rounded Rectangle 149"/>
            <p:cNvSpPr/>
            <p:nvPr/>
          </p:nvSpPr>
          <p:spPr>
            <a:xfrm>
              <a:off x="4409256" y="3788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51" name="Rounded Rectangle 150"/>
            <p:cNvSpPr/>
            <p:nvPr/>
          </p:nvSpPr>
          <p:spPr>
            <a:xfrm>
              <a:off x="5399856" y="3788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52" name="Rounded Rectangle 151"/>
            <p:cNvSpPr/>
            <p:nvPr/>
          </p:nvSpPr>
          <p:spPr>
            <a:xfrm>
              <a:off x="5857056" y="3788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53" name="Rounded Rectangle 152"/>
            <p:cNvSpPr/>
            <p:nvPr/>
          </p:nvSpPr>
          <p:spPr>
            <a:xfrm>
              <a:off x="6771456" y="3788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54" name="Rounded Rectangle 153"/>
            <p:cNvSpPr/>
            <p:nvPr/>
          </p:nvSpPr>
          <p:spPr>
            <a:xfrm>
              <a:off x="7228656" y="3788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55" name="Oval 154"/>
            <p:cNvSpPr/>
            <p:nvPr/>
          </p:nvSpPr>
          <p:spPr>
            <a:xfrm rot="5400000">
              <a:off x="2999556" y="4131283"/>
              <a:ext cx="457200" cy="228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 rot="3263961">
              <a:off x="4095989" y="4090329"/>
              <a:ext cx="485337" cy="228600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4714056" y="3788380"/>
              <a:ext cx="533400" cy="228600"/>
            </a:xfrm>
            <a:prstGeom prst="ellipse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/>
            <p:cNvSpPr/>
            <p:nvPr/>
          </p:nvSpPr>
          <p:spPr>
            <a:xfrm rot="19358992">
              <a:off x="5539690" y="3516838"/>
              <a:ext cx="499864" cy="228600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 rot="16200000">
              <a:off x="5818956" y="3445480"/>
              <a:ext cx="457200" cy="228600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 rot="2291686">
              <a:off x="6347901" y="3512414"/>
              <a:ext cx="514362" cy="2286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771456" y="3788380"/>
              <a:ext cx="533400" cy="228600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600120" y="3559780"/>
              <a:ext cx="1644040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 smtClean="0"/>
                <a:t>Repetition K  = 1</a:t>
              </a:r>
            </a:p>
            <a:p>
              <a:r>
                <a:rPr lang="sv-SE" sz="1600" smtClean="0"/>
                <a:t>(8 narrow beams </a:t>
              </a:r>
            </a:p>
            <a:p>
              <a:r>
                <a:rPr lang="sv-SE" sz="1600" smtClean="0"/>
                <a:t>in 8 SS blocks, </a:t>
              </a:r>
            </a:p>
            <a:p>
              <a:r>
                <a:rPr lang="sv-SE" sz="1600" u="sng" smtClean="0"/>
                <a:t>advanced TRP</a:t>
              </a:r>
              <a:r>
                <a:rPr lang="sv-SE" sz="1600" smtClean="0"/>
                <a:t>)</a:t>
              </a:r>
              <a:endParaRPr lang="en-US" sz="1600"/>
            </a:p>
          </p:txBody>
        </p:sp>
        <p:sp>
          <p:nvSpPr>
            <p:cNvPr id="163" name="Rounded Rectangle 162"/>
            <p:cNvSpPr/>
            <p:nvPr/>
          </p:nvSpPr>
          <p:spPr>
            <a:xfrm>
              <a:off x="2655202" y="4893766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64" name="Rounded Rectangle 163"/>
            <p:cNvSpPr/>
            <p:nvPr/>
          </p:nvSpPr>
          <p:spPr>
            <a:xfrm>
              <a:off x="3112402" y="4893766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65" name="Oval 164"/>
            <p:cNvSpPr/>
            <p:nvPr/>
          </p:nvSpPr>
          <p:spPr>
            <a:xfrm>
              <a:off x="2885256" y="4778980"/>
              <a:ext cx="343385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Rounded Rectangle 165"/>
            <p:cNvSpPr/>
            <p:nvPr/>
          </p:nvSpPr>
          <p:spPr>
            <a:xfrm>
              <a:off x="3950602" y="4893766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67" name="Rounded Rectangle 166"/>
            <p:cNvSpPr/>
            <p:nvPr/>
          </p:nvSpPr>
          <p:spPr>
            <a:xfrm>
              <a:off x="4407802" y="4893766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68" name="Rounded Rectangle 167"/>
            <p:cNvSpPr/>
            <p:nvPr/>
          </p:nvSpPr>
          <p:spPr>
            <a:xfrm>
              <a:off x="5398402" y="4893766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69" name="Rounded Rectangle 168"/>
            <p:cNvSpPr/>
            <p:nvPr/>
          </p:nvSpPr>
          <p:spPr>
            <a:xfrm>
              <a:off x="5855602" y="4893766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70" name="Rounded Rectangle 169"/>
            <p:cNvSpPr/>
            <p:nvPr/>
          </p:nvSpPr>
          <p:spPr>
            <a:xfrm>
              <a:off x="6770002" y="4893766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71" name="Rounded Rectangle 170"/>
            <p:cNvSpPr/>
            <p:nvPr/>
          </p:nvSpPr>
          <p:spPr>
            <a:xfrm>
              <a:off x="7227202" y="4893766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598666" y="4665166"/>
              <a:ext cx="1552156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 smtClean="0"/>
                <a:t>Repetition K  = 2</a:t>
              </a:r>
            </a:p>
            <a:p>
              <a:r>
                <a:rPr lang="sv-SE" sz="1600" smtClean="0"/>
                <a:t>(4 wide beams </a:t>
              </a:r>
            </a:p>
            <a:p>
              <a:r>
                <a:rPr lang="sv-SE" sz="1600" smtClean="0"/>
                <a:t>in 8 SS blocks,</a:t>
              </a:r>
            </a:p>
            <a:p>
              <a:r>
                <a:rPr lang="sv-SE" sz="1600" smtClean="0"/>
                <a:t>mid-range TRP)</a:t>
              </a:r>
            </a:p>
          </p:txBody>
        </p:sp>
        <p:sp>
          <p:nvSpPr>
            <p:cNvPr id="173" name="Rounded Rectangle 172"/>
            <p:cNvSpPr/>
            <p:nvPr/>
          </p:nvSpPr>
          <p:spPr>
            <a:xfrm>
              <a:off x="2655202" y="6074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74" name="Rounded Rectangle 173"/>
            <p:cNvSpPr/>
            <p:nvPr/>
          </p:nvSpPr>
          <p:spPr>
            <a:xfrm>
              <a:off x="3112402" y="6074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75" name="Oval 174"/>
            <p:cNvSpPr/>
            <p:nvPr/>
          </p:nvSpPr>
          <p:spPr>
            <a:xfrm>
              <a:off x="2428056" y="5921980"/>
              <a:ext cx="685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Rounded Rectangle 175"/>
            <p:cNvSpPr/>
            <p:nvPr/>
          </p:nvSpPr>
          <p:spPr>
            <a:xfrm>
              <a:off x="3950602" y="6074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77" name="Rounded Rectangle 176"/>
            <p:cNvSpPr/>
            <p:nvPr/>
          </p:nvSpPr>
          <p:spPr>
            <a:xfrm>
              <a:off x="4407802" y="6074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78" name="Rounded Rectangle 177"/>
            <p:cNvSpPr/>
            <p:nvPr/>
          </p:nvSpPr>
          <p:spPr>
            <a:xfrm>
              <a:off x="5398402" y="6074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79" name="Rounded Rectangle 178"/>
            <p:cNvSpPr/>
            <p:nvPr/>
          </p:nvSpPr>
          <p:spPr>
            <a:xfrm>
              <a:off x="5855602" y="6074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80" name="Rounded Rectangle 179"/>
            <p:cNvSpPr/>
            <p:nvPr/>
          </p:nvSpPr>
          <p:spPr>
            <a:xfrm>
              <a:off x="6770002" y="6074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81" name="Rounded Rectangle 180"/>
            <p:cNvSpPr/>
            <p:nvPr/>
          </p:nvSpPr>
          <p:spPr>
            <a:xfrm>
              <a:off x="7227202" y="6074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598666" y="5808166"/>
              <a:ext cx="1883016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 smtClean="0"/>
                <a:t>Repetition K  = 8</a:t>
              </a:r>
            </a:p>
            <a:p>
              <a:r>
                <a:rPr lang="sv-SE" sz="1600" smtClean="0"/>
                <a:t>(1 omni beam in</a:t>
              </a:r>
            </a:p>
            <a:p>
              <a:r>
                <a:rPr lang="sv-SE" sz="1600" smtClean="0"/>
                <a:t>8 SS blocks,</a:t>
              </a:r>
            </a:p>
            <a:p>
              <a:r>
                <a:rPr lang="sv-SE" sz="1600" u="sng" smtClean="0"/>
                <a:t>low-complexity TRP</a:t>
              </a:r>
              <a:r>
                <a:rPr lang="sv-SE" sz="1600" smtClean="0"/>
                <a:t>)</a:t>
              </a:r>
              <a:endParaRPr lang="en-US" sz="1600"/>
            </a:p>
          </p:txBody>
        </p:sp>
        <p:sp>
          <p:nvSpPr>
            <p:cNvPr id="183" name="Oval 182"/>
            <p:cNvSpPr/>
            <p:nvPr/>
          </p:nvSpPr>
          <p:spPr>
            <a:xfrm>
              <a:off x="2961456" y="5921980"/>
              <a:ext cx="685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/>
            <p:cNvSpPr/>
            <p:nvPr/>
          </p:nvSpPr>
          <p:spPr>
            <a:xfrm>
              <a:off x="3723456" y="5921980"/>
              <a:ext cx="685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/>
            <p:cNvSpPr/>
            <p:nvPr/>
          </p:nvSpPr>
          <p:spPr>
            <a:xfrm>
              <a:off x="4256856" y="5921980"/>
              <a:ext cx="685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/>
            <p:cNvSpPr/>
            <p:nvPr/>
          </p:nvSpPr>
          <p:spPr>
            <a:xfrm>
              <a:off x="5171256" y="5921980"/>
              <a:ext cx="685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/>
            <p:cNvSpPr/>
            <p:nvPr/>
          </p:nvSpPr>
          <p:spPr>
            <a:xfrm>
              <a:off x="5704656" y="5921980"/>
              <a:ext cx="685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Oval 187"/>
            <p:cNvSpPr/>
            <p:nvPr/>
          </p:nvSpPr>
          <p:spPr>
            <a:xfrm>
              <a:off x="6542856" y="5921980"/>
              <a:ext cx="685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Oval 188"/>
            <p:cNvSpPr/>
            <p:nvPr/>
          </p:nvSpPr>
          <p:spPr>
            <a:xfrm>
              <a:off x="7076256" y="5921980"/>
              <a:ext cx="685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Oval 192"/>
            <p:cNvSpPr/>
            <p:nvPr/>
          </p:nvSpPr>
          <p:spPr>
            <a:xfrm>
              <a:off x="3380071" y="4778980"/>
              <a:ext cx="343385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Oval 193"/>
            <p:cNvSpPr/>
            <p:nvPr/>
          </p:nvSpPr>
          <p:spPr>
            <a:xfrm>
              <a:off x="5095056" y="4778980"/>
              <a:ext cx="343385" cy="533400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Oval 194"/>
            <p:cNvSpPr/>
            <p:nvPr/>
          </p:nvSpPr>
          <p:spPr>
            <a:xfrm>
              <a:off x="5589871" y="4778980"/>
              <a:ext cx="343385" cy="533400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Oval 195"/>
            <p:cNvSpPr/>
            <p:nvPr/>
          </p:nvSpPr>
          <p:spPr>
            <a:xfrm rot="16200000">
              <a:off x="3970863" y="4492987"/>
              <a:ext cx="343385" cy="533400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Oval 196"/>
            <p:cNvSpPr/>
            <p:nvPr/>
          </p:nvSpPr>
          <p:spPr>
            <a:xfrm rot="16200000">
              <a:off x="4428063" y="4492987"/>
              <a:ext cx="343385" cy="533400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Oval 197"/>
            <p:cNvSpPr/>
            <p:nvPr/>
          </p:nvSpPr>
          <p:spPr>
            <a:xfrm rot="16200000">
              <a:off x="6790263" y="4988773"/>
              <a:ext cx="343385" cy="5334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Oval 198"/>
            <p:cNvSpPr/>
            <p:nvPr/>
          </p:nvSpPr>
          <p:spPr>
            <a:xfrm rot="16200000">
              <a:off x="7247463" y="4988773"/>
              <a:ext cx="343385" cy="5334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sv-SE" altLang="ja-JP" sz="3600" smtClean="0"/>
              <a:t>Benefits of Network Assisted SS block Repetition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 lvl="0"/>
            <a:r>
              <a:rPr lang="sv-SE" sz="2400" smtClean="0"/>
              <a:t>SS block repetition can be done in two ways:</a:t>
            </a:r>
          </a:p>
          <a:p>
            <a:pPr lvl="1"/>
            <a:r>
              <a:rPr lang="sv-SE" sz="2000" smtClean="0"/>
              <a:t>Transparently: UE cannot assume QCL between SS blocks</a:t>
            </a:r>
          </a:p>
          <a:p>
            <a:pPr lvl="1"/>
            <a:r>
              <a:rPr lang="sv-SE" sz="2000" smtClean="0"/>
              <a:t>NW-assisted: UE is informed that K adjacent SS blocks share antenna port</a:t>
            </a:r>
          </a:p>
          <a:p>
            <a:pPr lvl="0">
              <a:buNone/>
            </a:pPr>
            <a:endParaRPr lang="sv-SE" sz="240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99592" y="2275160"/>
          <a:ext cx="7032105" cy="411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4035"/>
                <a:gridCol w="2344035"/>
                <a:gridCol w="2344035"/>
              </a:tblGrid>
              <a:tr h="370840">
                <a:tc>
                  <a:txBody>
                    <a:bodyPr/>
                    <a:lstStyle/>
                    <a:p>
                      <a:r>
                        <a:rPr lang="sv-SE" smtClean="0"/>
                        <a:t>Benefit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mtClean="0"/>
                        <a:t>Transparently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mtClean="0"/>
                        <a:t>NW assisted</a:t>
                      </a:r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800" smtClean="0"/>
                        <a:t>Improved PSS/SSS detection performance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smtClean="0"/>
                        <a:t>Improved frequency offset estimation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smtClean="0"/>
                        <a:t>Improved PBCH 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smtClean="0"/>
                        <a:t>Improved SS-block RSRP measurement accuracy and latency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smtClean="0"/>
                        <a:t>UE can sweep more Rx beams during the K repeated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 lvl="0"/>
            <a:r>
              <a:rPr lang="sv-SE" sz="2000" smtClean="0"/>
              <a:t>The network can indicate to UEs that K adjacent SS blocks (within an SS burst set) are transmitted on the same antenna port.</a:t>
            </a:r>
            <a:endParaRPr lang="en-US" sz="1600" smtClean="0"/>
          </a:p>
          <a:p>
            <a:pPr lvl="1"/>
            <a:r>
              <a:rPr lang="sv-SE" sz="2000" smtClean="0"/>
              <a:t>The indication of K is valid for all cells on a carrier frequency</a:t>
            </a:r>
            <a:endParaRPr lang="en-US" sz="2000" smtClean="0"/>
          </a:p>
          <a:p>
            <a:pPr lvl="1"/>
            <a:r>
              <a:rPr lang="en-US" sz="2000" smtClean="0"/>
              <a:t>If the network does not provide indication of SS block repetition level the UE should assume no repetition (K=1).</a:t>
            </a:r>
          </a:p>
          <a:p>
            <a:pPr lvl="1"/>
            <a:r>
              <a:rPr lang="en-US" sz="2000" smtClean="0"/>
              <a:t>SS block repetition default value for initial cell selection: K=1</a:t>
            </a:r>
          </a:p>
          <a:p>
            <a:pPr lvl="1"/>
            <a:r>
              <a:rPr lang="sv-SE" sz="2000" smtClean="0"/>
              <a:t>Note that the repetition level does not affect SS block index</a:t>
            </a:r>
          </a:p>
          <a:p>
            <a:pPr lvl="1"/>
            <a:r>
              <a:rPr lang="sv-SE" sz="2000" smtClean="0"/>
              <a:t>FFS supported values of K.</a:t>
            </a:r>
            <a:endParaRPr lang="en-US" sz="2000" smtClean="0"/>
          </a:p>
          <a:p>
            <a:endParaRPr lang="sv-SE" smtClean="0"/>
          </a:p>
          <a:p>
            <a:pPr lvl="1"/>
            <a:endParaRPr lang="sv-SE" smtClean="0"/>
          </a:p>
          <a:p>
            <a:pPr lvl="1"/>
            <a:endParaRPr lang="sv-SE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7161</TotalTime>
  <Words>520</Words>
  <Application>Microsoft Office PowerPoint</Application>
  <PresentationFormat>On-screen Show (4:3)</PresentationFormat>
  <Paragraphs>106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テーマ</vt:lpstr>
      <vt:lpstr>WF on Network Assisted  SS Block Repetition</vt:lpstr>
      <vt:lpstr>Background</vt:lpstr>
      <vt:lpstr>Background</vt:lpstr>
      <vt:lpstr>Background</vt:lpstr>
      <vt:lpstr>Benefits of Network Assisted SS block Repetition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Network Assisted  SS Block Repetition</dc:title>
  <cp:lastModifiedBy>PS</cp:lastModifiedBy>
  <cp:revision>513</cp:revision>
  <dcterms:created xsi:type="dcterms:W3CDTF">2016-04-11T23:33:51Z</dcterms:created>
  <dcterms:modified xsi:type="dcterms:W3CDTF">2017-08-22T07:03:57Z</dcterms:modified>
</cp:coreProperties>
</file>