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0" r:id="rId4"/>
    <p:sldId id="265" r:id="rId5"/>
    <p:sldId id="272" r:id="rId6"/>
    <p:sldId id="269" r:id="rId7"/>
    <p:sldId id="270" r:id="rId8"/>
    <p:sldId id="261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D2C27-B3B1-4569-A3D5-F6E08D6187C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AC0A0-893A-4C98-9381-A42109E1A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4B45B-CFA5-420A-BAE8-E8C88652F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521370-DB3B-429B-B311-9E61E70A47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DCF9D-9056-4CE0-916C-F8FAAAD5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9CE3A-F5A4-4C53-B888-DF815510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45D1-A896-4EDA-AE76-3374EB0A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4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A6B1-101D-4171-9F82-B1C9ACC1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D5959-631B-49DE-8A62-4E2F43DB4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4E0FA-B8B2-4C81-A906-596037EB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EA986-E7D6-4DD0-9767-050EE3C5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525B1-292E-4808-B893-1C336D5A5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8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49992-7355-4B21-8604-D70C68840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DB7C36-AE8B-4D1E-BB7B-F47D171A3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58500-F30A-43BE-A0B2-5E4FE8FC3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89F83-DD3B-4897-A21C-446B20ACA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0F786-4733-4633-ABF8-6A55AFBA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615D7-861E-42FD-81A4-4946DF0F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76E95-2434-4B74-AA93-6744C607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285B0C-0386-4A7F-A175-21AB824B9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7DFD8-3D02-491C-BA3D-FF0FBD4FD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E27F0-2619-467C-B61E-9BBBA772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8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DB62-CEB6-4FAD-AC75-A2158B635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097AC-7F23-40E9-BA1C-59BB09DAF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8C650-DCD8-4F02-8AC4-45AC7BC7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B5B29-7ED5-49D4-BDEB-27D7A624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4AFC2-7E74-42C7-8420-3D154905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27CF-5596-4E49-BB76-E238013BD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EE0D4-CDE8-4BD9-9D73-3C7E37D12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AA9C2-04DB-4081-B101-8FDD9963F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0B943-8AF4-4CF0-AC66-BAC54C34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21386-9533-4E17-AF95-6650B4A32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D8A5F-8364-4D5E-900F-A597D688F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9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C648-454F-4853-B136-DBABAE824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70D50-02F6-4A43-99AC-2FD4A8A89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520B8-A016-4D54-BE77-881863581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28B29A-6383-4F2D-90CB-DED80B9D4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BA465-34DE-4C15-86EB-84F2C0267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A921B9-E295-4234-ACDE-0886C5A8F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A8402-0A37-417C-B28C-0E676876A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518EBD-67E6-476A-9A04-28DE59CC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7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833-179C-401E-9E66-FF90A370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15F54D-C7AF-4BD3-B090-BE0EF15C8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090F06-5384-42EB-AF33-85922B99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14EEEE-38E7-4F62-A303-D582596A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4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C920A-82E1-4518-AFE5-5D9F93415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9C2614-F496-4D3B-BAB0-F8357730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4661B-ABFC-4C3C-B223-83F3D27A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9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52CA7-188D-4598-BE60-3AA28BC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BD792-99EF-4193-8E05-D65EF93F3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9C8BA-7468-4499-B009-3A3688361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4B9CBD-ACF7-4C42-932D-8C6C5AE9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6D085-8CB6-440D-966B-ABEA205C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9E1BCC-831A-4253-8FB4-1F1FF90D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7D015-082E-41CC-B6D8-13EB04AF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CA9D8-4D19-44D5-A4B6-C8A76F009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7B874-48BE-44E6-97B0-CDF85E649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1489C-FEDE-49C9-A613-BD8A174A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E285A-288E-4B6B-8AB5-E10FFA208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D4ABB-B309-488B-9974-52FB65E5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3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CEC281-60C5-4F0C-8450-F90D124E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CA107-5EC3-43E2-8B40-9A0258CF1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C54D5-7828-4358-89B8-AA63F7C83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A756D-545A-4ED5-A1D4-0CDB30D248C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D975D-5EAA-4DE5-B5C9-9EDB8B14B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8D5A6-9B5D-4225-A9B1-1E23C0545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A6DC8-959C-473D-ADE2-BC80E6059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5651"/>
            <a:ext cx="9144000" cy="2888812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</a:t>
            </a:r>
            <a:br>
              <a:rPr lang="en-US" dirty="0"/>
            </a:br>
            <a:r>
              <a:rPr lang="en-US" dirty="0" err="1"/>
              <a:t>FeNB</a:t>
            </a:r>
            <a:r>
              <a:rPr lang="en-US" dirty="0"/>
              <a:t>-IoT DL Channel Power </a:t>
            </a:r>
            <a:r>
              <a:rPr lang="en-US"/>
              <a:t>Efficiency Evalulation</a:t>
            </a:r>
            <a:r>
              <a:rPr lang="en-US" dirty="0"/>
              <a:t>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47A42C-31E1-47A9-8641-169EBE40D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96101"/>
            <a:ext cx="9144000" cy="1655762"/>
          </a:xfrm>
        </p:spPr>
        <p:txBody>
          <a:bodyPr/>
          <a:lstStyle/>
          <a:p>
            <a:r>
              <a:rPr lang="sv-SE" dirty="0"/>
              <a:t>Ericsson, 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A66DDD-AEF0-4F9A-833B-058F49E1A94A}"/>
              </a:ext>
            </a:extLst>
          </p:cNvPr>
          <p:cNvSpPr txBox="1"/>
          <p:nvPr/>
        </p:nvSpPr>
        <p:spPr>
          <a:xfrm>
            <a:off x="537328" y="348792"/>
            <a:ext cx="11321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WG1 Meeting #90							R1-1714610</a:t>
            </a:r>
          </a:p>
          <a:p>
            <a:pPr hangingPunct="0"/>
            <a:r>
              <a:rPr lang="en-US" b="1" dirty="0"/>
              <a:t>Prague, Czech Republic,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  <a:p>
            <a:pPr hangingPunct="0"/>
            <a:r>
              <a:rPr lang="en-US" b="1" dirty="0"/>
              <a:t>Agenda Item 5.2.7.1.1</a:t>
            </a:r>
          </a:p>
        </p:txBody>
      </p:sp>
    </p:spTree>
    <p:extLst>
      <p:ext uri="{BB962C8B-B14F-4D97-AF65-F5344CB8AC3E}">
        <p14:creationId xmlns:p14="http://schemas.microsoft.com/office/powerpoint/2010/main" val="1039909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technology.</a:t>
            </a:r>
          </a:p>
          <a:p>
            <a:r>
              <a:rPr lang="en-US" sz="1800" dirty="0"/>
              <a:t>Note: A unit of power is not defined to be the same between NB-IoT and eMTC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5133" y="1812921"/>
          <a:ext cx="10358667" cy="88548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1725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eDRX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between states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 be declared</a:t>
                      </a:r>
                      <a:endParaRPr lang="en-US" sz="1050" kern="100" baseline="300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75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br>
              <a:rPr lang="en-US" dirty="0">
                <a:latin typeface="Calibri" panose="020F0502020204030204" pitchFamily="34" charset="0"/>
              </a:rPr>
            </a:br>
            <a:r>
              <a:rPr lang="en-US" sz="28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NPSS/NSSS (when applicable), NPBCH (when applicable), NPDCCH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/>
              <a:t>eDRX and/or DRX, with assumed DRX cycle declared if DRX/eDRX is used.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NPDCCH transmission, but is not receiving a NPDSCH.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740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2475D-73CD-417B-8221-42B65803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B85CF41-895E-4CCB-8104-CA0BCACA84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31483"/>
            <a:ext cx="10436257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RAN1#89 made the following agreements: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lang="en-US" dirty="0"/>
              <a:t>A physical signal/channel indicating whether the UE needs to decode subsequent physical channel(s) is introduced, at least for idle mode paging. Candidates for the signal/channel are:</a:t>
            </a:r>
            <a:endParaRPr lang="sv-SE" dirty="0"/>
          </a:p>
          <a:p>
            <a:pPr lvl="1"/>
            <a:r>
              <a:rPr lang="en-US" dirty="0"/>
              <a:t>Wake-up signal or DTX</a:t>
            </a:r>
            <a:endParaRPr lang="sv-SE" dirty="0"/>
          </a:p>
          <a:p>
            <a:pPr lvl="1"/>
            <a:r>
              <a:rPr lang="en-US" dirty="0"/>
              <a:t>Go-to-sleep signal or DTX</a:t>
            </a:r>
            <a:endParaRPr lang="sv-SE" dirty="0"/>
          </a:p>
          <a:p>
            <a:pPr lvl="1"/>
            <a:r>
              <a:rPr lang="en-US" dirty="0"/>
              <a:t>Wake-up signal with no DTX</a:t>
            </a:r>
            <a:endParaRPr lang="sv-SE" dirty="0"/>
          </a:p>
          <a:p>
            <a:pPr lvl="1"/>
            <a:r>
              <a:rPr lang="en-US" dirty="0"/>
              <a:t>Downlink control information</a:t>
            </a:r>
            <a:endParaRPr lang="sv-SE" dirty="0"/>
          </a:p>
          <a:p>
            <a:pPr lvl="1"/>
            <a:r>
              <a:rPr lang="en-US" dirty="0"/>
              <a:t>FFS whether synchronization to the camped-on cell is assumed for detecting/decoding WUS/GTS, depending on the (e)DRX cycle length</a:t>
            </a:r>
            <a:endParaRPr lang="sv-SE" dirty="0"/>
          </a:p>
          <a:p>
            <a:pPr lvl="1"/>
            <a:r>
              <a:rPr lang="en-US" dirty="0"/>
              <a:t>Design details are FFS</a:t>
            </a:r>
            <a:endParaRPr lang="sv-SE" dirty="0"/>
          </a:p>
          <a:p>
            <a:pPr lvl="0"/>
            <a:r>
              <a:rPr lang="en-US" dirty="0"/>
              <a:t>Connected mode DRX is FFS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8253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8BFE2-E28F-4B5E-9722-CB4F84FE4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19B3F-B4D8-48B7-88DA-C5674F234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8075"/>
          </a:xfrm>
        </p:spPr>
        <p:txBody>
          <a:bodyPr>
            <a:normAutofit/>
          </a:bodyPr>
          <a:lstStyle/>
          <a:p>
            <a:r>
              <a:rPr lang="en-US" sz="2200" dirty="0"/>
              <a:t>Performance figures should be compared to the reference case of Rel-13 NPDCCH decoding for a similar scenarios</a:t>
            </a:r>
          </a:p>
          <a:p>
            <a:r>
              <a:rPr lang="sv-SE" sz="2200" dirty="0"/>
              <a:t>In addition to </a:t>
            </a:r>
            <a:r>
              <a:rPr lang="en-US" sz="2200" dirty="0"/>
              <a:t>previously agreed assumptions</a:t>
            </a:r>
            <a:r>
              <a:rPr lang="sv-SE" sz="2200" dirty="0"/>
              <a:t> (</a:t>
            </a:r>
            <a:r>
              <a:rPr lang="en-US" sz="2200" dirty="0"/>
              <a:t>R1-1706777</a:t>
            </a:r>
            <a:r>
              <a:rPr lang="sv-SE" sz="2200" dirty="0"/>
              <a:t>), the following parameters should be used for assessing WUS/GTS+NPDCCH </a:t>
            </a:r>
            <a:r>
              <a:rPr lang="en-US" sz="2200" dirty="0"/>
              <a:t>decoding power consumption costs</a:t>
            </a:r>
            <a:endParaRPr lang="en-US" sz="1600" dirty="0"/>
          </a:p>
          <a:p>
            <a:endParaRPr lang="en-US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pPr marL="0" indent="0">
              <a:buNone/>
            </a:pPr>
            <a:r>
              <a:rPr lang="sv-SE" sz="1600" dirty="0"/>
              <a:t>* </a:t>
            </a:r>
            <a:r>
              <a:rPr lang="en-US" sz="1600" dirty="0"/>
              <a:t>The values are calculated based on the model in appendix I</a:t>
            </a:r>
          </a:p>
          <a:p>
            <a:pPr lvl="0"/>
            <a:endParaRPr lang="sv-SE" sz="25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3030F9-9CD0-4C9B-9FEC-DCC3569D4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160476"/>
              </p:ext>
            </p:extLst>
          </p:nvPr>
        </p:nvGraphicFramePr>
        <p:xfrm>
          <a:off x="2354128" y="3856398"/>
          <a:ext cx="6502400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6221753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5258890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18589506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1407763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Scenario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A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B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699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eDRX cycle [s]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20.48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163.84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5242.88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801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DRX cycle [s]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1.28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1.28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1.28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227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#POs/PTW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02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Timing drift * [ms]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±0.01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±0.67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±100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479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Paging rate [%]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473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70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2997C-07B3-45D4-8C29-BAB9EB48E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301E5-A22C-4EF0-BA1A-16155061CE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2500" dirty="0"/>
              <a:t>SIBs are assumed to be valid throughout the assessment.</a:t>
            </a:r>
            <a:endParaRPr lang="sv-SE" sz="2500" dirty="0"/>
          </a:p>
          <a:p>
            <a:pPr lvl="0"/>
            <a:r>
              <a:rPr lang="en-US" sz="2500" dirty="0"/>
              <a:t>Erroneous detections:</a:t>
            </a:r>
          </a:p>
          <a:p>
            <a:pPr lvl="1"/>
            <a:r>
              <a:rPr lang="en-US" sz="2200" dirty="0"/>
              <a:t>WUS misdetection rate &lt;1%</a:t>
            </a:r>
            <a:endParaRPr lang="sv-SE" sz="2200" dirty="0"/>
          </a:p>
          <a:p>
            <a:pPr lvl="1"/>
            <a:r>
              <a:rPr lang="en-US" sz="2200" dirty="0"/>
              <a:t>WUS false alarm impact (for up to ±[20] ppm frequency errors when not relying on DL synchronization) should be included in power consumption evaluation result.</a:t>
            </a:r>
            <a:endParaRPr lang="sv-SE" sz="2200" dirty="0"/>
          </a:p>
          <a:p>
            <a:pPr lvl="1"/>
            <a:r>
              <a:rPr lang="en-US" sz="2200" dirty="0"/>
              <a:t>WUS false alarm impact from other DL transmission should be included in power consumption evaluation result.</a:t>
            </a:r>
            <a:endParaRPr lang="sv-SE" sz="2200" dirty="0"/>
          </a:p>
          <a:p>
            <a:pPr lvl="1"/>
            <a:r>
              <a:rPr lang="en-US" sz="2200" dirty="0"/>
              <a:t>The above cases should be evaluated for both AWGN and TU 1.</a:t>
            </a:r>
            <a:endParaRPr lang="sv-SE" sz="2200" dirty="0"/>
          </a:p>
          <a:p>
            <a:pPr lvl="0"/>
            <a:r>
              <a:rPr lang="en-US" sz="2500" dirty="0"/>
              <a:t>The following should be described:</a:t>
            </a:r>
            <a:endParaRPr lang="sv-SE" sz="2500" dirty="0"/>
          </a:p>
          <a:p>
            <a:pPr lvl="1"/>
            <a:r>
              <a:rPr lang="en-US" sz="2200" dirty="0"/>
              <a:t>Information conveyed by the physical signal</a:t>
            </a:r>
            <a:endParaRPr lang="sv-SE" sz="2200" dirty="0"/>
          </a:p>
          <a:p>
            <a:pPr lvl="1"/>
            <a:r>
              <a:rPr lang="en-US" sz="2200" dirty="0"/>
              <a:t>Design of the physical signal</a:t>
            </a:r>
            <a:endParaRPr lang="sv-SE" sz="2200" dirty="0"/>
          </a:p>
          <a:p>
            <a:pPr lvl="0"/>
            <a:r>
              <a:rPr lang="en-US" sz="2500" dirty="0"/>
              <a:t>Impacts from RRM mobility measurements are FFS.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09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 I</a:t>
            </a:r>
            <a:br>
              <a:rPr lang="sv-SE" dirty="0"/>
            </a:br>
            <a:r>
              <a:rPr lang="sv-SE" sz="4400" dirty="0"/>
              <a:t>(</a:t>
            </a:r>
            <a:r>
              <a:rPr lang="en-US" sz="4400" dirty="0"/>
              <a:t>Timing draft calculation model</a:t>
            </a:r>
            <a:r>
              <a:rPr lang="sv-SE" sz="4400" dirty="0"/>
              <a:t>)</a:t>
            </a:r>
            <a:br>
              <a:rPr lang="en-US" altLang="en-US" sz="4400" b="1" dirty="0">
                <a:latin typeface="Arial" charset="0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399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1C996-65ED-417D-9055-DDC9658B4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draft calculation model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031FEA-9AD6-4E71-A9A8-4A340784A3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/>
                  <a:t>Based on the assumptions in R1-1706777, it is possible to derive how the timing error evolve in time. Timing error is separated in two regions: the </a:t>
                </a:r>
                <a:r>
                  <a:rPr lang="en-US" i="1" dirty="0"/>
                  <a:t>transient region</a:t>
                </a:r>
                <a:r>
                  <a:rPr lang="en-US" dirty="0"/>
                  <a:t>, in which the maximum frequency error is not yet reached, and the </a:t>
                </a:r>
                <a:r>
                  <a:rPr lang="en-US" i="1" dirty="0"/>
                  <a:t>saturated region</a:t>
                </a:r>
                <a:r>
                  <a:rPr lang="en-US" dirty="0"/>
                  <a:t>, when the maximum frequency error is reached. For the maximum (constant) frequency error, the timing error may be expressed as,</a:t>
                </a:r>
                <a:endParaRPr lang="sv-SE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sv-SE" dirty="0"/>
              </a:p>
              <a:p>
                <a:r>
                  <a:rPr lang="en-US" dirty="0"/>
                  <a:t>And the transient region may instead be expressed as</a:t>
                </a:r>
                <a:endParaRPr lang="sv-SE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′</m:t>
                      </m:r>
                      <m:f>
                        <m:f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sv-SE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is the time displacement, respectively, for an instantaneous, relative frequency drift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, after a time,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. The parameter values used above are given per R1-1706777 and results in the timing drift as presented in the figure on the next page.</a:t>
                </a:r>
                <a:endParaRPr lang="sv-SE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031FEA-9AD6-4E71-A9A8-4A340784A3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2" t="-2661" r="-754" b="-1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1732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6A46F-C00F-447B-91C2-41A2BCCB3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draft calculation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DF809B-2763-41BD-8261-EB7F307D6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151" y="1357458"/>
            <a:ext cx="10683688" cy="550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7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Appendix II</a:t>
            </a:r>
            <a:br>
              <a:rPr lang="sv-SE" dirty="0"/>
            </a:br>
            <a:r>
              <a:rPr lang="sv-SE" sz="4000" dirty="0"/>
              <a:t>(</a:t>
            </a:r>
            <a:r>
              <a:rPr lang="en-US" sz="4000" dirty="0"/>
              <a:t>simulation assumptions agreed </a:t>
            </a:r>
            <a:r>
              <a:rPr lang="sv-SE" sz="4000" dirty="0"/>
              <a:t>in </a:t>
            </a:r>
            <a:r>
              <a:rPr lang="en-US" sz="4000" dirty="0"/>
              <a:t>R1-1706777)</a:t>
            </a:r>
            <a:br>
              <a:rPr lang="en-US" altLang="en-US" b="1" dirty="0">
                <a:latin typeface="Arial" charset="0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3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br>
              <a:rPr lang="en-US" dirty="0">
                <a:latin typeface="+mn-lt"/>
                <a:cs typeface="Arial" pitchFamily="34" charset="0"/>
              </a:rPr>
            </a:br>
            <a:r>
              <a:rPr lang="en-US" sz="2800" dirty="0">
                <a:latin typeface="+mn-lt"/>
                <a:cs typeface="Arial" pitchFamily="34" charset="0"/>
              </a:rPr>
              <a:t>Metrics and simulations assumptions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064" y="1197539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signal for power consumption reduction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</a:p>
          <a:p>
            <a:pPr lvl="3"/>
            <a:r>
              <a:rPr lang="en-US" altLang="zh-CN" sz="1200" dirty="0"/>
              <a:t>*</a:t>
            </a:r>
            <a:r>
              <a:rPr lang="en-US" sz="1200" dirty="0"/>
              <a:t>The noise figure difference compared to Rel-13 does not affect the 164 dB MCL of NB-</a:t>
            </a:r>
            <a:r>
              <a:rPr lang="en-US" sz="1200" dirty="0" err="1"/>
              <a:t>IoT</a:t>
            </a:r>
            <a:r>
              <a:rPr lang="en-US" sz="1200" dirty="0"/>
              <a:t> in Rel-13</a:t>
            </a:r>
          </a:p>
          <a:p>
            <a:pPr marL="1371600" lvl="3" indent="0">
              <a:buNone/>
            </a:pP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2096446" y="1985246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/>
          </p:nvPr>
        </p:nvGraphicFramePr>
        <p:xfrm>
          <a:off x="2096447" y="3492654"/>
          <a:ext cx="7999103" cy="2750031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21251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1Tx for</a:t>
                      </a:r>
                      <a:r>
                        <a:rPr lang="en-US" altLang="zh-CN" sz="1100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standalone,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  <a:endParaRPr lang="en-US" altLang="zh-CN" sz="1100" kern="1200" noProof="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stand-alone, 35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for in-band/guard-band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180 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900 MHz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Time/frequency drift, in idle mode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[0.05]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Maximum frequency error, in idle mode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[±20]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28787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5dB, 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6120</TotalTime>
  <Words>990</Words>
  <Application>Microsoft Office PowerPoint</Application>
  <PresentationFormat>Widescreen</PresentationFormat>
  <Paragraphs>171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Batang</vt:lpstr>
      <vt:lpstr>等线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Way Forward FeNB-IoT DL Channel Power Efficiency Evalulation Assumptions</vt:lpstr>
      <vt:lpstr>Background</vt:lpstr>
      <vt:lpstr>Proposal</vt:lpstr>
      <vt:lpstr>Proposal, cont.</vt:lpstr>
      <vt:lpstr>Appendix I (Timing draft calculation model) </vt:lpstr>
      <vt:lpstr>Timing draft calculation model </vt:lpstr>
      <vt:lpstr>Timing draft calculation</vt:lpstr>
      <vt:lpstr>Appendix II (simulation assumptions agreed in R1-1706777) </vt:lpstr>
      <vt:lpstr> Metrics and simulations assumptions</vt:lpstr>
      <vt:lpstr> Power efficiency</vt:lpstr>
      <vt:lpstr> Power efficiency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LTE-MTC DL Channel Power Efficiency</dc:title>
  <dc:creator>Magnus Åström</dc:creator>
  <cp:lastModifiedBy>Yutao Sui</cp:lastModifiedBy>
  <cp:revision>89</cp:revision>
  <dcterms:created xsi:type="dcterms:W3CDTF">2017-08-17T16:56:20Z</dcterms:created>
  <dcterms:modified xsi:type="dcterms:W3CDTF">2017-08-23T07:13:34Z</dcterms:modified>
</cp:coreProperties>
</file>