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57" r:id="rId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721" autoAdjust="0"/>
    <p:restoredTop sz="94118" autoAdjust="0"/>
  </p:normalViewPr>
  <p:slideViewPr>
    <p:cSldViewPr>
      <p:cViewPr varScale="1">
        <p:scale>
          <a:sx n="85" d="100"/>
          <a:sy n="85" d="100"/>
        </p:scale>
        <p:origin x="-8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398D5FE-97F7-466D-971C-7D17476556EC}" type="datetimeFigureOut">
              <a:rPr lang="zh-CN" altLang="en-US" smtClean="0"/>
              <a:pPr/>
              <a:t>2017/5/18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93CC272-EF1D-488E-AB52-F3C79ABF520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398D5FE-97F7-466D-971C-7D17476556EC}" type="datetimeFigureOut">
              <a:rPr lang="zh-CN" altLang="en-US" smtClean="0"/>
              <a:pPr/>
              <a:t>2017/5/18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93CC272-EF1D-488E-AB52-F3C79ABF520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398D5FE-97F7-466D-971C-7D17476556EC}" type="datetimeFigureOut">
              <a:rPr lang="zh-CN" altLang="en-US" smtClean="0"/>
              <a:pPr/>
              <a:t>2017/5/18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93CC272-EF1D-488E-AB52-F3C79ABF520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398D5FE-97F7-466D-971C-7D17476556EC}" type="datetimeFigureOut">
              <a:rPr lang="zh-CN" altLang="en-US" smtClean="0"/>
              <a:pPr/>
              <a:t>2017/5/18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93CC272-EF1D-488E-AB52-F3C79ABF520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398D5FE-97F7-466D-971C-7D17476556EC}" type="datetimeFigureOut">
              <a:rPr lang="zh-CN" altLang="en-US" smtClean="0"/>
              <a:pPr/>
              <a:t>2017/5/18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93CC272-EF1D-488E-AB52-F3C79ABF520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398D5FE-97F7-466D-971C-7D17476556EC}" type="datetimeFigureOut">
              <a:rPr lang="zh-CN" altLang="en-US" smtClean="0"/>
              <a:pPr/>
              <a:t>2017/5/18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93CC272-EF1D-488E-AB52-F3C79ABF520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398D5FE-97F7-466D-971C-7D17476556EC}" type="datetimeFigureOut">
              <a:rPr lang="zh-CN" altLang="en-US" smtClean="0"/>
              <a:pPr/>
              <a:t>2017/5/18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93CC272-EF1D-488E-AB52-F3C79ABF520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398D5FE-97F7-466D-971C-7D17476556EC}" type="datetimeFigureOut">
              <a:rPr lang="zh-CN" altLang="en-US" smtClean="0"/>
              <a:pPr/>
              <a:t>2017/5/18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93CC272-EF1D-488E-AB52-F3C79ABF520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398D5FE-97F7-466D-971C-7D17476556EC}" type="datetimeFigureOut">
              <a:rPr lang="zh-CN" altLang="en-US" smtClean="0"/>
              <a:pPr/>
              <a:t>2017/5/18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93CC272-EF1D-488E-AB52-F3C79ABF520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398D5FE-97F7-466D-971C-7D17476556EC}" type="datetimeFigureOut">
              <a:rPr lang="zh-CN" altLang="en-US" smtClean="0"/>
              <a:pPr/>
              <a:t>2017/5/18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93CC272-EF1D-488E-AB52-F3C79ABF520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398D5FE-97F7-466D-971C-7D17476556EC}" type="datetimeFigureOut">
              <a:rPr lang="zh-CN" altLang="en-US" smtClean="0"/>
              <a:pPr/>
              <a:t>2017/5/18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93CC272-EF1D-488E-AB52-F3C79ABF520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98D5FE-97F7-466D-971C-7D17476556EC}" type="datetimeFigureOut">
              <a:rPr lang="zh-CN" altLang="en-US" smtClean="0"/>
              <a:pPr/>
              <a:t>2017/5/18</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93CC272-EF1D-488E-AB52-F3C79ABF520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dirty="0" smtClean="0"/>
              <a:t>WF on additional evaluation assumption for V2X </a:t>
            </a:r>
            <a:r>
              <a:rPr lang="en-US" altLang="zh-CN" dirty="0" err="1" smtClean="0"/>
              <a:t>sTTI</a:t>
            </a:r>
            <a:endParaRPr lang="zh-CN" altLang="en-US" dirty="0"/>
          </a:p>
        </p:txBody>
      </p:sp>
      <p:sp>
        <p:nvSpPr>
          <p:cNvPr id="3" name="副标题 2"/>
          <p:cNvSpPr>
            <a:spLocks noGrp="1"/>
          </p:cNvSpPr>
          <p:nvPr>
            <p:ph type="subTitle" idx="1"/>
          </p:nvPr>
        </p:nvSpPr>
        <p:spPr/>
        <p:txBody>
          <a:bodyPr/>
          <a:lstStyle/>
          <a:p>
            <a:r>
              <a:rPr lang="en-US" altLang="zh-CN" dirty="0" smtClean="0"/>
              <a:t>CATT, CMCC, Huawei, </a:t>
            </a:r>
            <a:r>
              <a:rPr lang="en-US" altLang="zh-CN" dirty="0" err="1" smtClean="0"/>
              <a:t>Hisillicon</a:t>
            </a:r>
            <a:r>
              <a:rPr lang="en-US" altLang="zh-CN" dirty="0" smtClean="0"/>
              <a:t>, Nokia, ASB, OPPO, ZTE</a:t>
            </a:r>
            <a:endParaRPr lang="zh-CN" altLang="en-US" dirty="0"/>
          </a:p>
        </p:txBody>
      </p:sp>
      <p:sp>
        <p:nvSpPr>
          <p:cNvPr id="4" name="Rectangle 4"/>
          <p:cNvSpPr>
            <a:spLocks noChangeArrowheads="1"/>
          </p:cNvSpPr>
          <p:nvPr/>
        </p:nvSpPr>
        <p:spPr bwMode="auto">
          <a:xfrm>
            <a:off x="228600" y="219373"/>
            <a:ext cx="8686800" cy="9233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ko-KR" sz="1800" b="1" dirty="0" smtClean="0"/>
              <a:t>3GPP TSG RAN WG1 Meeting #89</a:t>
            </a:r>
            <a:r>
              <a:rPr lang="en-GB" altLang="ko-KR" sz="1800" b="1" dirty="0" smtClean="0">
                <a:cs typeface="Times New Roman" panose="02020603050405020304" pitchFamily="18" charset="0"/>
              </a:rPr>
              <a:t>				</a:t>
            </a:r>
            <a:r>
              <a:rPr lang="en-GB" altLang="ko-KR" sz="1800" b="1" smtClean="0"/>
              <a:t>                  </a:t>
            </a:r>
            <a:r>
              <a:rPr lang="en-GB" sz="1800" b="1" smtClean="0"/>
              <a:t>R1-1709744</a:t>
            </a:r>
            <a:endParaRPr lang="en-GB" sz="1800" b="1" dirty="0" smtClean="0">
              <a:solidFill>
                <a:srgbClr val="FF0000"/>
              </a:solidFill>
            </a:endParaRPr>
          </a:p>
          <a:p>
            <a:pPr>
              <a:spcBef>
                <a:spcPct val="0"/>
              </a:spcBef>
              <a:buFontTx/>
              <a:buNone/>
            </a:pPr>
            <a:r>
              <a:rPr lang="en-US" altLang="ko-KR" sz="1800" b="1" dirty="0"/>
              <a:t>Hangzhou, P.R. China, </a:t>
            </a:r>
            <a:r>
              <a:rPr lang="ru-RU" altLang="ko-KR" sz="1800" b="1" dirty="0"/>
              <a:t>15</a:t>
            </a:r>
            <a:r>
              <a:rPr lang="en-US" altLang="ko-KR" sz="1800" b="1" baseline="30000" dirty="0" err="1"/>
              <a:t>th</a:t>
            </a:r>
            <a:r>
              <a:rPr lang="en-US" altLang="ko-KR" sz="1800" b="1" dirty="0"/>
              <a:t> – </a:t>
            </a:r>
            <a:r>
              <a:rPr lang="ru-RU" altLang="ko-KR" sz="1800" b="1" dirty="0"/>
              <a:t>19</a:t>
            </a:r>
            <a:r>
              <a:rPr lang="en-US" altLang="ko-KR" sz="1800" b="1" baseline="30000" dirty="0" err="1"/>
              <a:t>th</a:t>
            </a:r>
            <a:r>
              <a:rPr lang="en-US" altLang="ko-KR" sz="1800" b="1" dirty="0"/>
              <a:t> May, 2017</a:t>
            </a:r>
            <a:endParaRPr lang="en-US" altLang="ko-KR" sz="1800" b="1" dirty="0" smtClean="0"/>
          </a:p>
          <a:p>
            <a:pPr>
              <a:spcBef>
                <a:spcPct val="0"/>
              </a:spcBef>
              <a:buFontTx/>
              <a:buNone/>
            </a:pPr>
            <a:r>
              <a:rPr lang="en-US" altLang="ko-KR" sz="1800" b="1" dirty="0" smtClean="0"/>
              <a:t>Agenda item – 6.2.3.3.1</a:t>
            </a:r>
            <a:endParaRPr lang="ko-KR" altLang="ko-KR" sz="18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Background</a:t>
            </a:r>
            <a:endParaRPr lang="zh-CN" altLang="en-US" dirty="0"/>
          </a:p>
        </p:txBody>
      </p:sp>
      <p:sp>
        <p:nvSpPr>
          <p:cNvPr id="3" name="内容占位符 2"/>
          <p:cNvSpPr>
            <a:spLocks noGrp="1"/>
          </p:cNvSpPr>
          <p:nvPr>
            <p:ph idx="1"/>
          </p:nvPr>
        </p:nvSpPr>
        <p:spPr>
          <a:xfrm>
            <a:off x="457200" y="1600200"/>
            <a:ext cx="8229600" cy="1684783"/>
          </a:xfrm>
        </p:spPr>
        <p:txBody>
          <a:bodyPr>
            <a:noAutofit/>
          </a:bodyPr>
          <a:lstStyle/>
          <a:p>
            <a:r>
              <a:rPr lang="en-GB" altLang="zh-CN" sz="2000" dirty="0" smtClean="0"/>
              <a:t>The following simulation assumptions and parameters was agreed for </a:t>
            </a:r>
            <a:r>
              <a:rPr lang="en-GB" altLang="zh-CN" sz="2000" dirty="0" err="1" smtClean="0"/>
              <a:t>sTTI</a:t>
            </a:r>
            <a:r>
              <a:rPr lang="en-GB" altLang="zh-CN" sz="2000" dirty="0" smtClean="0"/>
              <a:t> evaluation in meeting #88bis</a:t>
            </a:r>
          </a:p>
          <a:p>
            <a:endParaRPr lang="en-GB" altLang="zh-CN" sz="2000" dirty="0" smtClean="0"/>
          </a:p>
          <a:p>
            <a:endParaRPr lang="en-GB" altLang="zh-CN" sz="2000" dirty="0" smtClean="0"/>
          </a:p>
          <a:p>
            <a:endParaRPr lang="en-GB" altLang="zh-CN" sz="2000" dirty="0" smtClean="0"/>
          </a:p>
          <a:p>
            <a:endParaRPr lang="en-GB" altLang="zh-CN" sz="2000" dirty="0" smtClean="0"/>
          </a:p>
          <a:p>
            <a:pPr>
              <a:buNone/>
            </a:pPr>
            <a:r>
              <a:rPr lang="en-GB" altLang="zh-CN" sz="2000" dirty="0" smtClean="0"/>
              <a:t> </a:t>
            </a:r>
            <a:endParaRPr lang="zh-CN" altLang="zh-CN" sz="2000" dirty="0" smtClean="0"/>
          </a:p>
          <a:p>
            <a:endParaRPr lang="zh-CN" altLang="en-US" sz="2000" dirty="0"/>
          </a:p>
        </p:txBody>
      </p:sp>
      <p:graphicFrame>
        <p:nvGraphicFramePr>
          <p:cNvPr id="6" name="表格 5"/>
          <p:cNvGraphicFramePr>
            <a:graphicFrameLocks noGrp="1"/>
          </p:cNvGraphicFramePr>
          <p:nvPr/>
        </p:nvGraphicFramePr>
        <p:xfrm>
          <a:off x="611560" y="2492896"/>
          <a:ext cx="8208912" cy="3585210"/>
        </p:xfrm>
        <a:graphic>
          <a:graphicData uri="http://schemas.openxmlformats.org/drawingml/2006/table">
            <a:tbl>
              <a:tblPr/>
              <a:tblGrid>
                <a:gridCol w="2410137"/>
                <a:gridCol w="5798775"/>
              </a:tblGrid>
              <a:tr h="1551791">
                <a:tc>
                  <a:txBody>
                    <a:bodyPr/>
                    <a:lstStyle/>
                    <a:p>
                      <a:pPr marL="914400" indent="-914400">
                        <a:spcAft>
                          <a:spcPts val="0"/>
                        </a:spcAft>
                      </a:pPr>
                      <a:r>
                        <a:rPr lang="en-GB" sz="1800" dirty="0">
                          <a:latin typeface="Times"/>
                          <a:ea typeface="MS Mincho"/>
                          <a:cs typeface="Times New Roman"/>
                        </a:rPr>
                        <a:t>Proportion of </a:t>
                      </a:r>
                      <a:r>
                        <a:rPr lang="en-GB" sz="1800" dirty="0">
                          <a:latin typeface="Times"/>
                          <a:ea typeface="Batang"/>
                          <a:cs typeface="Times New Roman"/>
                        </a:rPr>
                        <a:t>Rel-14 and Rel-15 </a:t>
                      </a:r>
                      <a:r>
                        <a:rPr lang="en-GB" sz="1800" dirty="0">
                          <a:latin typeface="Times"/>
                          <a:ea typeface="MS Mincho"/>
                          <a:cs typeface="Times New Roman"/>
                        </a:rPr>
                        <a:t>UE</a:t>
                      </a:r>
                      <a:r>
                        <a:rPr lang="en-GB" sz="1800" dirty="0">
                          <a:latin typeface="Times"/>
                          <a:ea typeface="Batang"/>
                          <a:cs typeface="Times New Roman"/>
                        </a:rPr>
                        <a:t>s</a:t>
                      </a:r>
                      <a:r>
                        <a:rPr lang="en-GB" sz="1800" dirty="0">
                          <a:latin typeface="Times"/>
                          <a:ea typeface="MS Mincho"/>
                          <a:cs typeface="Times New Roman"/>
                        </a:rPr>
                        <a:t> </a:t>
                      </a:r>
                      <a:endParaRPr lang="zh-CN" sz="1800" dirty="0">
                        <a:latin typeface="Times"/>
                        <a:ea typeface="Batang"/>
                        <a:cs typeface="Times New Roman"/>
                      </a:endParaRPr>
                    </a:p>
                  </a:txBody>
                  <a:tcPr marL="64770" marR="6477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14400" indent="-914400">
                        <a:spcAft>
                          <a:spcPts val="0"/>
                        </a:spcAft>
                      </a:pPr>
                      <a:r>
                        <a:rPr lang="en-GB" sz="1800" dirty="0">
                          <a:latin typeface="Times"/>
                          <a:ea typeface="MS Mincho"/>
                          <a:cs typeface="Times New Roman"/>
                        </a:rPr>
                        <a:t>(</a:t>
                      </a:r>
                      <a:r>
                        <a:rPr lang="en-GB" sz="1800" dirty="0">
                          <a:latin typeface="Times"/>
                          <a:ea typeface="Batang"/>
                          <a:cs typeface="Times New Roman"/>
                        </a:rPr>
                        <a:t>Rel-14 UE</a:t>
                      </a:r>
                      <a:r>
                        <a:rPr lang="en-GB" sz="1800" dirty="0">
                          <a:latin typeface="Times"/>
                          <a:ea typeface="MS Mincho"/>
                          <a:cs typeface="Times New Roman"/>
                        </a:rPr>
                        <a:t>,</a:t>
                      </a:r>
                      <a:r>
                        <a:rPr lang="en-GB" sz="1800" dirty="0">
                          <a:latin typeface="Times"/>
                          <a:ea typeface="Batang"/>
                          <a:cs typeface="Times New Roman"/>
                        </a:rPr>
                        <a:t> Rel-15 UE</a:t>
                      </a:r>
                      <a:r>
                        <a:rPr lang="en-GB" sz="1800" dirty="0">
                          <a:latin typeface="Times"/>
                          <a:ea typeface="MS Mincho"/>
                          <a:cs typeface="Times New Roman"/>
                        </a:rPr>
                        <a:t>) = {(50,</a:t>
                      </a:r>
                      <a:r>
                        <a:rPr lang="en-GB" sz="1800" dirty="0">
                          <a:latin typeface="Times"/>
                          <a:ea typeface="Batang"/>
                          <a:cs typeface="Times New Roman"/>
                        </a:rPr>
                        <a:t> </a:t>
                      </a:r>
                      <a:r>
                        <a:rPr lang="en-GB" sz="1800" dirty="0">
                          <a:latin typeface="Times"/>
                          <a:ea typeface="MS Mincho"/>
                          <a:cs typeface="Times New Roman"/>
                        </a:rPr>
                        <a:t>50)}. </a:t>
                      </a:r>
                      <a:r>
                        <a:rPr lang="en-GB" sz="1800" dirty="0">
                          <a:latin typeface="Times"/>
                          <a:ea typeface="Batang"/>
                          <a:cs typeface="Times New Roman"/>
                        </a:rPr>
                        <a:t>Other options not precluded.  Two cases are evaluated for each proportion of UE combination;</a:t>
                      </a:r>
                      <a:endParaRPr lang="zh-CN" sz="1800" dirty="0">
                        <a:latin typeface="Times"/>
                        <a:ea typeface="Batang"/>
                        <a:cs typeface="Times New Roman"/>
                      </a:endParaRPr>
                    </a:p>
                    <a:p>
                      <a:pPr marL="914400" indent="-914400">
                        <a:spcAft>
                          <a:spcPts val="0"/>
                        </a:spcAft>
                      </a:pPr>
                      <a:r>
                        <a:rPr lang="ja-JP" sz="1800" dirty="0">
                          <a:latin typeface="Times"/>
                          <a:ea typeface="MS Mincho"/>
                          <a:cs typeface="Times New Roman"/>
                        </a:rPr>
                        <a:t>•</a:t>
                      </a:r>
                      <a:r>
                        <a:rPr lang="en-GB" sz="1800" dirty="0">
                          <a:latin typeface="Times"/>
                          <a:ea typeface="MS Mincho"/>
                          <a:cs typeface="Times New Roman"/>
                        </a:rPr>
                        <a:t>case 1: </a:t>
                      </a:r>
                      <a:r>
                        <a:rPr lang="en-GB" sz="1800" dirty="0">
                          <a:latin typeface="Times"/>
                          <a:ea typeface="Batang"/>
                          <a:cs typeface="Times New Roman"/>
                        </a:rPr>
                        <a:t>Rel-15</a:t>
                      </a:r>
                      <a:r>
                        <a:rPr lang="en-GB" sz="1800" dirty="0">
                          <a:latin typeface="Times"/>
                          <a:ea typeface="MS Mincho"/>
                          <a:cs typeface="Times New Roman"/>
                        </a:rPr>
                        <a:t> UEs use </a:t>
                      </a:r>
                      <a:r>
                        <a:rPr lang="en-GB" sz="1800" dirty="0">
                          <a:latin typeface="Times"/>
                          <a:ea typeface="Batang"/>
                          <a:cs typeface="Times New Roman"/>
                        </a:rPr>
                        <a:t>1ms</a:t>
                      </a:r>
                      <a:r>
                        <a:rPr lang="en-GB" sz="1800" dirty="0">
                          <a:latin typeface="Times"/>
                          <a:ea typeface="MS Mincho"/>
                          <a:cs typeface="Times New Roman"/>
                        </a:rPr>
                        <a:t> TTI</a:t>
                      </a:r>
                      <a:r>
                        <a:rPr lang="en-GB" sz="1800" dirty="0">
                          <a:latin typeface="Times"/>
                          <a:ea typeface="Batang"/>
                          <a:cs typeface="Times New Roman"/>
                        </a:rPr>
                        <a:t> (SA and data)</a:t>
                      </a:r>
                      <a:endParaRPr lang="zh-CN" sz="1800" dirty="0">
                        <a:latin typeface="Times"/>
                        <a:ea typeface="Batang"/>
                        <a:cs typeface="Times New Roman"/>
                      </a:endParaRPr>
                    </a:p>
                    <a:p>
                      <a:pPr marL="914400" indent="-914400">
                        <a:spcAft>
                          <a:spcPts val="0"/>
                        </a:spcAft>
                      </a:pPr>
                      <a:r>
                        <a:rPr lang="ja-JP" sz="1800" dirty="0">
                          <a:latin typeface="Times"/>
                          <a:ea typeface="MS Mincho"/>
                          <a:cs typeface="Times New Roman"/>
                        </a:rPr>
                        <a:t>•</a:t>
                      </a:r>
                      <a:r>
                        <a:rPr lang="en-GB" sz="1800" dirty="0">
                          <a:latin typeface="Times"/>
                          <a:ea typeface="MS Mincho"/>
                          <a:cs typeface="Times New Roman"/>
                        </a:rPr>
                        <a:t>case 2: </a:t>
                      </a:r>
                      <a:r>
                        <a:rPr lang="en-GB" sz="1800" dirty="0">
                          <a:latin typeface="Times"/>
                          <a:ea typeface="Batang"/>
                          <a:cs typeface="Times New Roman"/>
                        </a:rPr>
                        <a:t>Rel-15</a:t>
                      </a:r>
                      <a:r>
                        <a:rPr lang="en-GB" sz="1800" dirty="0">
                          <a:latin typeface="Times"/>
                          <a:ea typeface="MS Mincho"/>
                          <a:cs typeface="Times New Roman"/>
                        </a:rPr>
                        <a:t> UEs use short TT</a:t>
                      </a:r>
                      <a:r>
                        <a:rPr lang="en-GB" sz="1800" dirty="0">
                          <a:latin typeface="Times"/>
                          <a:ea typeface="Batang"/>
                          <a:cs typeface="Times New Roman"/>
                        </a:rPr>
                        <a:t>I (Companies to provide the detailed TTI structure)</a:t>
                      </a:r>
                      <a:endParaRPr lang="zh-CN" sz="1800" dirty="0">
                        <a:latin typeface="Times"/>
                        <a:ea typeface="Batang"/>
                        <a:cs typeface="Times New Roman"/>
                      </a:endParaRPr>
                    </a:p>
                  </a:txBody>
                  <a:tcPr marL="64770" marR="6477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8963">
                <a:tc>
                  <a:txBody>
                    <a:bodyPr/>
                    <a:lstStyle/>
                    <a:p>
                      <a:pPr marL="914400" indent="-914400">
                        <a:spcAft>
                          <a:spcPts val="0"/>
                        </a:spcAft>
                      </a:pPr>
                      <a:r>
                        <a:rPr lang="en-GB" sz="1800">
                          <a:latin typeface="Times"/>
                          <a:ea typeface="MS Mincho"/>
                          <a:cs typeface="Times New Roman"/>
                        </a:rPr>
                        <a:t>Traffic model</a:t>
                      </a:r>
                      <a:endParaRPr lang="zh-CN" sz="1800">
                        <a:latin typeface="Times"/>
                        <a:ea typeface="Batang"/>
                        <a:cs typeface="Times New Roman"/>
                      </a:endParaRPr>
                    </a:p>
                  </a:txBody>
                  <a:tcPr marL="64770" marR="6477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14400" indent="-914400">
                        <a:spcAft>
                          <a:spcPts val="0"/>
                        </a:spcAft>
                      </a:pPr>
                      <a:r>
                        <a:rPr lang="en-GB" sz="1800" dirty="0">
                          <a:latin typeface="Times"/>
                          <a:ea typeface="MS Mincho"/>
                          <a:cs typeface="Times New Roman"/>
                        </a:rPr>
                        <a:t>Periodic broadcast traffic:</a:t>
                      </a:r>
                      <a:endParaRPr lang="zh-CN" sz="1800" dirty="0">
                        <a:latin typeface="Times"/>
                        <a:ea typeface="Batang"/>
                        <a:cs typeface="Times New Roman"/>
                      </a:endParaRPr>
                    </a:p>
                    <a:p>
                      <a:pPr marL="342900" lvl="0" indent="-342900" algn="just">
                        <a:spcAft>
                          <a:spcPts val="0"/>
                        </a:spcAft>
                        <a:buFont typeface="Symbol"/>
                        <a:buChar char=""/>
                        <a:tabLst>
                          <a:tab pos="457200" algn="l"/>
                        </a:tabLst>
                      </a:pPr>
                      <a:r>
                        <a:rPr lang="en-GB" sz="1800" u="sng" dirty="0">
                          <a:latin typeface="Times"/>
                          <a:ea typeface="Batang"/>
                          <a:cs typeface="Times New Roman"/>
                        </a:rPr>
                        <a:t>Rel-14</a:t>
                      </a:r>
                      <a:r>
                        <a:rPr lang="en-GB" sz="1800" u="sng" dirty="0">
                          <a:latin typeface="Times"/>
                          <a:ea typeface="MS Mincho"/>
                          <a:cs typeface="Times New Roman"/>
                        </a:rPr>
                        <a:t>:</a:t>
                      </a:r>
                      <a:r>
                        <a:rPr lang="en-GB" sz="1800" dirty="0">
                          <a:latin typeface="Times"/>
                          <a:ea typeface="MS Mincho"/>
                          <a:cs typeface="Times New Roman"/>
                        </a:rPr>
                        <a:t> 4 x 190 byte + 1 x 300 byte; 100 ms period; 100 ms latency </a:t>
                      </a:r>
                      <a:endParaRPr lang="zh-CN" sz="1800" dirty="0">
                        <a:latin typeface="Times"/>
                        <a:ea typeface="Batang"/>
                        <a:cs typeface="Times New Roman"/>
                      </a:endParaRPr>
                    </a:p>
                    <a:p>
                      <a:pPr marL="342900" lvl="0" indent="-342900" algn="just">
                        <a:spcAft>
                          <a:spcPts val="0"/>
                        </a:spcAft>
                        <a:buFont typeface="Symbol"/>
                        <a:buChar char=""/>
                        <a:tabLst>
                          <a:tab pos="457200" algn="l"/>
                        </a:tabLst>
                      </a:pPr>
                      <a:r>
                        <a:rPr lang="en-GB" sz="1800" u="sng" dirty="0">
                          <a:latin typeface="Times"/>
                          <a:ea typeface="Batang"/>
                          <a:cs typeface="Times New Roman"/>
                        </a:rPr>
                        <a:t>Rel-15</a:t>
                      </a:r>
                      <a:r>
                        <a:rPr lang="en-GB" sz="1800" u="sng" dirty="0">
                          <a:latin typeface="Times"/>
                          <a:ea typeface="MS Mincho"/>
                          <a:cs typeface="Times New Roman"/>
                        </a:rPr>
                        <a:t>:</a:t>
                      </a:r>
                      <a:r>
                        <a:rPr lang="en-GB" sz="1800" dirty="0">
                          <a:latin typeface="Times"/>
                          <a:ea typeface="MS Mincho"/>
                          <a:cs typeface="Times New Roman"/>
                        </a:rPr>
                        <a:t> 4 x 190 byte + 1 x 300 byte; </a:t>
                      </a:r>
                      <a:r>
                        <a:rPr lang="en-GB" sz="1800" dirty="0">
                          <a:latin typeface="Times"/>
                          <a:ea typeface="Batang"/>
                          <a:cs typeface="Times New Roman"/>
                        </a:rPr>
                        <a:t>100</a:t>
                      </a:r>
                      <a:r>
                        <a:rPr lang="en-GB" sz="1800" dirty="0">
                          <a:latin typeface="Times"/>
                          <a:ea typeface="MS Mincho"/>
                          <a:cs typeface="Times New Roman"/>
                        </a:rPr>
                        <a:t> ms period; 20 ms latency</a:t>
                      </a:r>
                      <a:endParaRPr lang="zh-CN" sz="1800" dirty="0">
                        <a:latin typeface="Times"/>
                        <a:ea typeface="Batang"/>
                        <a:cs typeface="Times New Roman"/>
                      </a:endParaRPr>
                    </a:p>
                    <a:p>
                      <a:pPr marL="914400" indent="-914400">
                        <a:spcAft>
                          <a:spcPts val="0"/>
                        </a:spcAft>
                      </a:pPr>
                      <a:r>
                        <a:rPr lang="en-GB" sz="1800" dirty="0">
                          <a:latin typeface="Times"/>
                          <a:ea typeface="MS Mincho"/>
                          <a:cs typeface="Times New Roman"/>
                        </a:rPr>
                        <a:t>Companies can bring results for other traffic models</a:t>
                      </a:r>
                      <a:r>
                        <a:rPr lang="en-GB" sz="1800" dirty="0">
                          <a:latin typeface="Times"/>
                          <a:ea typeface="Batang"/>
                          <a:cs typeface="Times New Roman"/>
                        </a:rPr>
                        <a:t> and latency.</a:t>
                      </a:r>
                      <a:endParaRPr lang="zh-CN" sz="1800" dirty="0">
                        <a:latin typeface="Times"/>
                        <a:ea typeface="Batang"/>
                        <a:cs typeface="Times New Roman"/>
                      </a:endParaRPr>
                    </a:p>
                  </a:txBody>
                  <a:tcPr marL="64770" marR="6477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Background</a:t>
            </a:r>
            <a:endParaRPr lang="zh-CN" altLang="en-US" dirty="0"/>
          </a:p>
        </p:txBody>
      </p:sp>
      <p:sp>
        <p:nvSpPr>
          <p:cNvPr id="3" name="内容占位符 2"/>
          <p:cNvSpPr>
            <a:spLocks noGrp="1"/>
          </p:cNvSpPr>
          <p:nvPr>
            <p:ph idx="1"/>
          </p:nvPr>
        </p:nvSpPr>
        <p:spPr/>
        <p:txBody>
          <a:bodyPr>
            <a:normAutofit fontScale="62500" lnSpcReduction="20000"/>
          </a:bodyPr>
          <a:lstStyle/>
          <a:p>
            <a:r>
              <a:rPr lang="en-GB" altLang="zh-CN" dirty="0" smtClean="0"/>
              <a:t>There would be two phases for </a:t>
            </a:r>
            <a:r>
              <a:rPr lang="en-GB" altLang="zh-CN" dirty="0" err="1" smtClean="0"/>
              <a:t>CoSdG</a:t>
            </a:r>
            <a:r>
              <a:rPr lang="en-GB" altLang="zh-CN" dirty="0" smtClean="0"/>
              <a:t>:</a:t>
            </a:r>
            <a:endParaRPr lang="zh-CN" altLang="zh-CN" dirty="0" smtClean="0"/>
          </a:p>
          <a:p>
            <a:pPr hangingPunct="0">
              <a:buNone/>
            </a:pPr>
            <a:r>
              <a:rPr lang="x-none" altLang="zh-CN" dirty="0" smtClean="0"/>
              <a:t>-	In Phase I, a baseline is proposed with a group of </a:t>
            </a:r>
            <a:r>
              <a:rPr lang="x-none" altLang="zh-CN" u="sng" dirty="0" smtClean="0"/>
              <a:t>vehicles</a:t>
            </a:r>
            <a:r>
              <a:rPr lang="x-none" altLang="zh-CN" dirty="0" smtClean="0"/>
              <a:t> driving together with a lead vehicle are driven normally by a trained professional driver, and several following vehicles driven fully automatically by the system with information exchanged between the leader and other cars allowing with small distance (longitudinal gaps) between them. The typical required transmission frequency among the vehicles is </a:t>
            </a:r>
            <a:r>
              <a:rPr lang="x-none" altLang="zh-CN" u="sng" dirty="0" smtClean="0"/>
              <a:t>up to 40Hz</a:t>
            </a:r>
            <a:r>
              <a:rPr lang="x-none" altLang="zh-CN" dirty="0" smtClean="0"/>
              <a:t>, [11], translating into 25ms end-to-end latency. Initial consideration of message exchange between vehicles in a platooning is based on CAM extension, which is around </a:t>
            </a:r>
            <a:r>
              <a:rPr lang="x-none" altLang="zh-CN" u="sng" dirty="0" smtClean="0"/>
              <a:t>300-400 bytes </a:t>
            </a:r>
            <a:r>
              <a:rPr lang="x-none" altLang="zh-CN" dirty="0" smtClean="0"/>
              <a:t>[11].</a:t>
            </a:r>
            <a:endParaRPr lang="zh-CN" altLang="zh-CN" dirty="0" smtClean="0"/>
          </a:p>
          <a:p>
            <a:pPr>
              <a:buNone/>
            </a:pPr>
            <a:r>
              <a:rPr lang="en-GB" altLang="zh-CN" dirty="0" smtClean="0"/>
              <a:t>-	In Phase II, all vehicles, the lead vehicle as well as following vehicles are driven fully automatically by the system. This will, compared to Phase I, allow smaller distance (longitudinal gaps) between them, leading to further reduction of fuel consumption. This requires in Phase II a higher transmission frequency compared to Phase I. The transmission frequency is 100Hz to coordinate the driving manoeuvre. The end-to-end latency is 1ms [13]</a:t>
            </a:r>
            <a:endParaRPr lang="en-US" altLang="zh-CN" dirty="0" smtClean="0"/>
          </a:p>
          <a:p>
            <a:pPr lvl="1"/>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Proposals</a:t>
            </a:r>
            <a:endParaRPr lang="zh-CN" altLang="en-US" dirty="0"/>
          </a:p>
        </p:txBody>
      </p:sp>
      <p:sp>
        <p:nvSpPr>
          <p:cNvPr id="3" name="内容占位符 2"/>
          <p:cNvSpPr>
            <a:spLocks noGrp="1"/>
          </p:cNvSpPr>
          <p:nvPr>
            <p:ph idx="1"/>
          </p:nvPr>
        </p:nvSpPr>
        <p:spPr>
          <a:xfrm>
            <a:off x="457200" y="1600201"/>
            <a:ext cx="8229600" cy="2260847"/>
          </a:xfrm>
        </p:spPr>
        <p:txBody>
          <a:bodyPr>
            <a:normAutofit fontScale="92500" lnSpcReduction="20000"/>
          </a:bodyPr>
          <a:lstStyle/>
          <a:p>
            <a:r>
              <a:rPr lang="en-US" altLang="zh-CN" dirty="0" smtClean="0"/>
              <a:t>To include the additional mixed </a:t>
            </a:r>
            <a:r>
              <a:rPr lang="en-US" altLang="zh-CN" dirty="0"/>
              <a:t>transmission scenario </a:t>
            </a:r>
            <a:r>
              <a:rPr lang="en-US" altLang="zh-CN" dirty="0" smtClean="0"/>
              <a:t>for V2X </a:t>
            </a:r>
            <a:r>
              <a:rPr lang="en-US" altLang="zh-CN" dirty="0" err="1" smtClean="0"/>
              <a:t>sTTI</a:t>
            </a:r>
            <a:r>
              <a:rPr lang="en-US" altLang="zh-CN" dirty="0" smtClean="0"/>
              <a:t> evaluation assumption</a:t>
            </a:r>
            <a:endParaRPr lang="zh-CN" altLang="zh-CN" dirty="0"/>
          </a:p>
          <a:p>
            <a:pPr lvl="1"/>
            <a:r>
              <a:rPr lang="en-US" altLang="zh-CN" dirty="0"/>
              <a:t>Periodicity of 20ms </a:t>
            </a:r>
            <a:r>
              <a:rPr lang="en-US" altLang="zh-CN" dirty="0" smtClean="0"/>
              <a:t>for R15 and periodicity of 100ms for R14 in case of 140km/h</a:t>
            </a:r>
            <a:endParaRPr lang="zh-CN" altLang="zh-CN" dirty="0"/>
          </a:p>
          <a:p>
            <a:pPr lvl="1"/>
            <a:r>
              <a:rPr lang="en-US" altLang="zh-CN" dirty="0" smtClean="0"/>
              <a:t>Percentages of R14 and R15 UEs can be kept as agreed in #88bis or reported by companies</a:t>
            </a:r>
            <a:endParaRPr lang="zh-CN" altLang="zh-CN" dirty="0"/>
          </a:p>
          <a:p>
            <a:endParaRPr lang="zh-CN" altLang="en-US" dirty="0"/>
          </a:p>
        </p:txBody>
      </p:sp>
      <p:graphicFrame>
        <p:nvGraphicFramePr>
          <p:cNvPr id="4" name="表格 3"/>
          <p:cNvGraphicFramePr>
            <a:graphicFrameLocks noGrp="1"/>
          </p:cNvGraphicFramePr>
          <p:nvPr/>
        </p:nvGraphicFramePr>
        <p:xfrm>
          <a:off x="899592" y="3933056"/>
          <a:ext cx="7224464" cy="2569845"/>
        </p:xfrm>
        <a:graphic>
          <a:graphicData uri="http://schemas.openxmlformats.org/drawingml/2006/table">
            <a:tbl>
              <a:tblPr/>
              <a:tblGrid>
                <a:gridCol w="2121103"/>
                <a:gridCol w="5103361"/>
              </a:tblGrid>
              <a:tr h="1576879">
                <a:tc>
                  <a:txBody>
                    <a:bodyPr/>
                    <a:lstStyle/>
                    <a:p>
                      <a:pPr marL="914400" indent="-914400">
                        <a:spcAft>
                          <a:spcPts val="0"/>
                        </a:spcAft>
                      </a:pPr>
                      <a:r>
                        <a:rPr lang="en-GB" sz="1400" dirty="0">
                          <a:latin typeface="Times"/>
                          <a:ea typeface="MS Mincho"/>
                          <a:cs typeface="Times New Roman"/>
                        </a:rPr>
                        <a:t>Traffic model</a:t>
                      </a:r>
                      <a:endParaRPr lang="zh-CN" sz="1400" dirty="0">
                        <a:latin typeface="Times"/>
                        <a:ea typeface="Batang"/>
                        <a:cs typeface="Times New Roman"/>
                      </a:endParaRPr>
                    </a:p>
                  </a:txBody>
                  <a:tcPr marL="64770" marR="6477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14400" indent="-914400">
                        <a:spcAft>
                          <a:spcPts val="0"/>
                        </a:spcAft>
                      </a:pPr>
                      <a:r>
                        <a:rPr lang="en-GB" sz="1400" dirty="0">
                          <a:latin typeface="Times"/>
                          <a:ea typeface="MS Mincho"/>
                          <a:cs typeface="Times New Roman"/>
                        </a:rPr>
                        <a:t>Periodic broadcast traffic</a:t>
                      </a:r>
                      <a:r>
                        <a:rPr lang="en-GB" sz="1400" dirty="0" smtClean="0">
                          <a:latin typeface="Times"/>
                          <a:ea typeface="MS Mincho"/>
                          <a:cs typeface="Times New Roman"/>
                        </a:rPr>
                        <a:t>:</a:t>
                      </a:r>
                    </a:p>
                    <a:p>
                      <a:pPr marL="914400" indent="-914400">
                        <a:spcAft>
                          <a:spcPts val="0"/>
                        </a:spcAft>
                      </a:pPr>
                      <a:r>
                        <a:rPr lang="en-GB" altLang="zh-CN" sz="1400" dirty="0" smtClean="0">
                          <a:latin typeface="Times"/>
                          <a:ea typeface="MS Mincho"/>
                          <a:cs typeface="Times New Roman"/>
                        </a:rPr>
                        <a:t>Mixed scenario</a:t>
                      </a:r>
                      <a:r>
                        <a:rPr lang="en-GB" altLang="zh-CN" sz="1400" baseline="0" dirty="0" smtClean="0">
                          <a:latin typeface="Times"/>
                          <a:ea typeface="MS Mincho"/>
                          <a:cs typeface="Times New Roman"/>
                        </a:rPr>
                        <a:t> 1(supported already in #88bis):</a:t>
                      </a:r>
                      <a:endParaRPr lang="zh-CN" sz="1400" dirty="0">
                        <a:latin typeface="Times"/>
                        <a:ea typeface="Batang"/>
                        <a:cs typeface="Times New Roman"/>
                      </a:endParaRPr>
                    </a:p>
                    <a:p>
                      <a:pPr marL="342900" lvl="0" indent="-342900" algn="just">
                        <a:spcAft>
                          <a:spcPts val="0"/>
                        </a:spcAft>
                        <a:buFont typeface="Symbol"/>
                        <a:buChar char=""/>
                        <a:tabLst>
                          <a:tab pos="457200" algn="l"/>
                        </a:tabLst>
                      </a:pPr>
                      <a:r>
                        <a:rPr lang="en-GB" sz="1400" u="sng" dirty="0">
                          <a:latin typeface="Times"/>
                          <a:ea typeface="Batang"/>
                          <a:cs typeface="Times New Roman"/>
                        </a:rPr>
                        <a:t>Rel-14</a:t>
                      </a:r>
                      <a:r>
                        <a:rPr lang="en-GB" sz="1400" u="sng" dirty="0">
                          <a:latin typeface="Times"/>
                          <a:ea typeface="MS Mincho"/>
                          <a:cs typeface="Times New Roman"/>
                        </a:rPr>
                        <a:t>:</a:t>
                      </a:r>
                      <a:r>
                        <a:rPr lang="en-GB" sz="1400" dirty="0">
                          <a:latin typeface="Times"/>
                          <a:ea typeface="MS Mincho"/>
                          <a:cs typeface="Times New Roman"/>
                        </a:rPr>
                        <a:t> 4 x 190 byte + 1 x 300 byte; 100 ms period; 100 ms latency </a:t>
                      </a:r>
                      <a:endParaRPr lang="zh-CN" sz="1400" dirty="0">
                        <a:latin typeface="Times"/>
                        <a:ea typeface="Batang"/>
                        <a:cs typeface="Times New Roman"/>
                      </a:endParaRPr>
                    </a:p>
                    <a:p>
                      <a:pPr marL="342900" lvl="0" indent="-342900" algn="just">
                        <a:spcAft>
                          <a:spcPts val="0"/>
                        </a:spcAft>
                        <a:buFont typeface="Symbol"/>
                        <a:buChar char=""/>
                        <a:tabLst>
                          <a:tab pos="457200" algn="l"/>
                        </a:tabLst>
                      </a:pPr>
                      <a:r>
                        <a:rPr lang="en-GB" sz="1400" u="sng" dirty="0">
                          <a:latin typeface="Times"/>
                          <a:ea typeface="Batang"/>
                          <a:cs typeface="Times New Roman"/>
                        </a:rPr>
                        <a:t>Rel-15</a:t>
                      </a:r>
                      <a:r>
                        <a:rPr lang="en-GB" sz="1400" u="sng" dirty="0">
                          <a:latin typeface="Times"/>
                          <a:ea typeface="MS Mincho"/>
                          <a:cs typeface="Times New Roman"/>
                        </a:rPr>
                        <a:t>:</a:t>
                      </a:r>
                      <a:r>
                        <a:rPr lang="en-GB" sz="1400" dirty="0">
                          <a:latin typeface="Times"/>
                          <a:ea typeface="MS Mincho"/>
                          <a:cs typeface="Times New Roman"/>
                        </a:rPr>
                        <a:t> 4 x 190 byte + 1 x 300 byte; </a:t>
                      </a:r>
                      <a:r>
                        <a:rPr lang="en-GB" sz="1400" dirty="0">
                          <a:latin typeface="Times"/>
                          <a:ea typeface="Batang"/>
                          <a:cs typeface="Times New Roman"/>
                        </a:rPr>
                        <a:t>100</a:t>
                      </a:r>
                      <a:r>
                        <a:rPr lang="en-GB" sz="1400" dirty="0">
                          <a:latin typeface="Times"/>
                          <a:ea typeface="MS Mincho"/>
                          <a:cs typeface="Times New Roman"/>
                        </a:rPr>
                        <a:t> ms period; 20 ms </a:t>
                      </a:r>
                      <a:r>
                        <a:rPr lang="en-GB" sz="1400" dirty="0" smtClean="0">
                          <a:latin typeface="Times"/>
                          <a:ea typeface="MS Mincho"/>
                          <a:cs typeface="Times New Roman"/>
                        </a:rPr>
                        <a:t>latency</a:t>
                      </a:r>
                    </a:p>
                    <a:p>
                      <a:pPr marL="342900" lvl="0" indent="-342900" algn="just">
                        <a:spcAft>
                          <a:spcPts val="0"/>
                        </a:spcAft>
                        <a:buFont typeface="Symbol"/>
                        <a:buNone/>
                        <a:tabLst>
                          <a:tab pos="457200" algn="l"/>
                        </a:tabLst>
                      </a:pPr>
                      <a:r>
                        <a:rPr lang="en-GB" altLang="zh-CN" sz="1400" dirty="0" smtClean="0">
                          <a:latin typeface="Times"/>
                          <a:ea typeface="MS Mincho"/>
                          <a:cs typeface="Times New Roman"/>
                        </a:rPr>
                        <a:t>Mixed scenario 2:</a:t>
                      </a:r>
                    </a:p>
                    <a:p>
                      <a:pPr marL="342900" lvl="0" indent="-342900" algn="just">
                        <a:spcAft>
                          <a:spcPts val="0"/>
                        </a:spcAft>
                        <a:buFont typeface="Symbol"/>
                        <a:buChar char=""/>
                        <a:tabLst>
                          <a:tab pos="457200" algn="l"/>
                        </a:tabLst>
                      </a:pPr>
                      <a:r>
                        <a:rPr lang="en-GB" altLang="zh-CN" sz="1400" u="sng" dirty="0" smtClean="0">
                          <a:latin typeface="Times"/>
                          <a:ea typeface="Batang"/>
                          <a:cs typeface="Times New Roman"/>
                        </a:rPr>
                        <a:t>Rel-14</a:t>
                      </a:r>
                      <a:r>
                        <a:rPr lang="en-GB" altLang="zh-CN" sz="1400" u="sng" dirty="0" smtClean="0">
                          <a:latin typeface="Times"/>
                          <a:ea typeface="MS Mincho"/>
                          <a:cs typeface="Times New Roman"/>
                        </a:rPr>
                        <a:t>:</a:t>
                      </a:r>
                      <a:r>
                        <a:rPr lang="en-GB" altLang="zh-CN" sz="1400" dirty="0" smtClean="0">
                          <a:latin typeface="Times"/>
                          <a:ea typeface="MS Mincho"/>
                          <a:cs typeface="Times New Roman"/>
                        </a:rPr>
                        <a:t> 4 x 190 byte + 1 x 300 byte; 100 ms period; 100 ms latency </a:t>
                      </a:r>
                      <a:endParaRPr lang="zh-CN" altLang="zh-CN" sz="1400" dirty="0" smtClean="0">
                        <a:latin typeface="Times"/>
                        <a:ea typeface="Batang"/>
                        <a:cs typeface="Times New Roman"/>
                      </a:endParaRPr>
                    </a:p>
                    <a:p>
                      <a:pPr marL="342900" lvl="0" indent="-342900" algn="just">
                        <a:spcAft>
                          <a:spcPts val="0"/>
                        </a:spcAft>
                        <a:buFont typeface="Symbol"/>
                        <a:buChar char=""/>
                        <a:tabLst>
                          <a:tab pos="457200" algn="l"/>
                        </a:tabLst>
                      </a:pPr>
                      <a:r>
                        <a:rPr lang="en-GB" altLang="zh-CN" sz="1400" u="sng" dirty="0" smtClean="0">
                          <a:latin typeface="Times"/>
                          <a:ea typeface="Batang"/>
                          <a:cs typeface="Times New Roman"/>
                        </a:rPr>
                        <a:t>Rel-15</a:t>
                      </a:r>
                      <a:r>
                        <a:rPr lang="en-GB" altLang="zh-CN" sz="1400" u="sng" dirty="0" smtClean="0">
                          <a:latin typeface="Times"/>
                          <a:ea typeface="MS Mincho"/>
                          <a:cs typeface="Times New Roman"/>
                        </a:rPr>
                        <a:t>:</a:t>
                      </a:r>
                      <a:r>
                        <a:rPr lang="en-GB" altLang="zh-CN" sz="1400" dirty="0" smtClean="0">
                          <a:latin typeface="Times"/>
                          <a:ea typeface="MS Mincho"/>
                          <a:cs typeface="Times New Roman"/>
                        </a:rPr>
                        <a:t> 4 x 190 byte + 1 x 300 byte; </a:t>
                      </a:r>
                      <a:r>
                        <a:rPr lang="en-GB" altLang="zh-CN" sz="1400" dirty="0" smtClean="0">
                          <a:latin typeface="Times"/>
                          <a:ea typeface="Batang"/>
                          <a:cs typeface="Times New Roman"/>
                        </a:rPr>
                        <a:t>20</a:t>
                      </a:r>
                      <a:r>
                        <a:rPr lang="en-GB" altLang="zh-CN" sz="1400" dirty="0" smtClean="0">
                          <a:latin typeface="Times"/>
                          <a:ea typeface="MS Mincho"/>
                          <a:cs typeface="Times New Roman"/>
                        </a:rPr>
                        <a:t> ms period; 20 ms latency</a:t>
                      </a:r>
                      <a:endParaRPr lang="zh-CN" sz="1400" dirty="0">
                        <a:latin typeface="Times"/>
                        <a:ea typeface="Batang"/>
                        <a:cs typeface="Times New Roman"/>
                      </a:endParaRPr>
                    </a:p>
                    <a:p>
                      <a:pPr marL="914400" indent="-914400">
                        <a:spcAft>
                          <a:spcPts val="0"/>
                        </a:spcAft>
                      </a:pPr>
                      <a:r>
                        <a:rPr lang="en-GB" sz="1400" dirty="0">
                          <a:latin typeface="Times"/>
                          <a:ea typeface="MS Mincho"/>
                          <a:cs typeface="Times New Roman"/>
                        </a:rPr>
                        <a:t>Companies can bring results for other traffic models</a:t>
                      </a:r>
                      <a:r>
                        <a:rPr lang="en-GB" sz="1400" dirty="0">
                          <a:latin typeface="Times"/>
                          <a:ea typeface="Batang"/>
                          <a:cs typeface="Times New Roman"/>
                        </a:rPr>
                        <a:t> and latency.</a:t>
                      </a:r>
                      <a:endParaRPr lang="zh-CN" sz="1400" dirty="0">
                        <a:latin typeface="Times"/>
                        <a:ea typeface="Batang"/>
                        <a:cs typeface="Times New Roman"/>
                      </a:endParaRPr>
                    </a:p>
                  </a:txBody>
                  <a:tcPr marL="64770" marR="6477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1243</TotalTime>
  <Words>330</Words>
  <Application>Microsoft Office PowerPoint</Application>
  <PresentationFormat>全屏显示(4:3)</PresentationFormat>
  <Paragraphs>38</Paragraphs>
  <Slides>4</Slides>
  <Notes>0</Notes>
  <HiddenSlides>0</HiddenSlides>
  <MMClips>0</MMClips>
  <ScaleCrop>false</ScaleCrop>
  <HeadingPairs>
    <vt:vector size="4" baseType="variant">
      <vt:variant>
        <vt:lpstr>主题</vt:lpstr>
      </vt:variant>
      <vt:variant>
        <vt:i4>1</vt:i4>
      </vt:variant>
      <vt:variant>
        <vt:lpstr>幻灯片标题</vt:lpstr>
      </vt:variant>
      <vt:variant>
        <vt:i4>4</vt:i4>
      </vt:variant>
    </vt:vector>
  </HeadingPairs>
  <TitlesOfParts>
    <vt:vector size="5" baseType="lpstr">
      <vt:lpstr>Office 主题</vt:lpstr>
      <vt:lpstr>WF on additional evaluation assumption for V2X sTTI</vt:lpstr>
      <vt:lpstr>Background</vt:lpstr>
      <vt:lpstr>Background</vt:lpstr>
      <vt:lpstr>Proposals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further evaluation methodology for V2X sTTI</dc:title>
  <dc:creator>pengying</dc:creator>
  <cp:lastModifiedBy>pengying</cp:lastModifiedBy>
  <cp:revision>41</cp:revision>
  <dcterms:created xsi:type="dcterms:W3CDTF">2017-05-15T04:39:53Z</dcterms:created>
  <dcterms:modified xsi:type="dcterms:W3CDTF">2017-05-18T04:35:33Z</dcterms:modified>
</cp:coreProperties>
</file>