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7" r:id="rId2"/>
    <p:sldId id="259" r:id="rId3"/>
    <p:sldId id="258" r:id="rId4"/>
    <p:sldId id="260" r:id="rId5"/>
    <p:sldId id="261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84" d="100"/>
          <a:sy n="84" d="100"/>
        </p:scale>
        <p:origin x="70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DAA4E-41EE-4883-A43B-4C7E04D1206B}" type="datetimeFigureOut">
              <a:rPr lang="ru-RU" smtClean="0"/>
              <a:t>17.05.2017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B688F-CB4E-4EBA-8858-4BA2F72648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8052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DAA4E-41EE-4883-A43B-4C7E04D1206B}" type="datetimeFigureOut">
              <a:rPr lang="ru-RU" smtClean="0"/>
              <a:t>17.05.2017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B688F-CB4E-4EBA-8858-4BA2F72648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50903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DAA4E-41EE-4883-A43B-4C7E04D1206B}" type="datetimeFigureOut">
              <a:rPr lang="ru-RU" smtClean="0"/>
              <a:t>17.05.2017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B688F-CB4E-4EBA-8858-4BA2F72648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82096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DAA4E-41EE-4883-A43B-4C7E04D1206B}" type="datetimeFigureOut">
              <a:rPr lang="ru-RU" smtClean="0"/>
              <a:t>17.05.2017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B688F-CB4E-4EBA-8858-4BA2F72648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4091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DAA4E-41EE-4883-A43B-4C7E04D1206B}" type="datetimeFigureOut">
              <a:rPr lang="ru-RU" smtClean="0"/>
              <a:t>17.05.2017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B688F-CB4E-4EBA-8858-4BA2F72648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8727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DAA4E-41EE-4883-A43B-4C7E04D1206B}" type="datetimeFigureOut">
              <a:rPr lang="ru-RU" smtClean="0"/>
              <a:t>17.05.2017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B688F-CB4E-4EBA-8858-4BA2F72648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61860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DAA4E-41EE-4883-A43B-4C7E04D1206B}" type="datetimeFigureOut">
              <a:rPr lang="ru-RU" smtClean="0"/>
              <a:t>17.05.2017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B688F-CB4E-4EBA-8858-4BA2F72648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41817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DAA4E-41EE-4883-A43B-4C7E04D1206B}" type="datetimeFigureOut">
              <a:rPr lang="ru-RU" smtClean="0"/>
              <a:t>17.05.2017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B688F-CB4E-4EBA-8858-4BA2F72648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63102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DAA4E-41EE-4883-A43B-4C7E04D1206B}" type="datetimeFigureOut">
              <a:rPr lang="ru-RU" smtClean="0"/>
              <a:t>17.05.2017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B688F-CB4E-4EBA-8858-4BA2F72648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70184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DAA4E-41EE-4883-A43B-4C7E04D1206B}" type="datetimeFigureOut">
              <a:rPr lang="ru-RU" smtClean="0"/>
              <a:t>17.05.2017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B688F-CB4E-4EBA-8858-4BA2F72648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3861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DAA4E-41EE-4883-A43B-4C7E04D1206B}" type="datetimeFigureOut">
              <a:rPr lang="ru-RU" smtClean="0"/>
              <a:t>17.05.2017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B688F-CB4E-4EBA-8858-4BA2F72648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2956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9DAA4E-41EE-4883-A43B-4C7E04D1206B}" type="datetimeFigureOut">
              <a:rPr lang="ru-RU" smtClean="0"/>
              <a:t>17.05.2017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5B688F-CB4E-4EBA-8858-4BA2F72648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12517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9113" y="1568409"/>
            <a:ext cx="10707758" cy="2387600"/>
          </a:xfrm>
        </p:spPr>
        <p:txBody>
          <a:bodyPr anchor="ctr">
            <a:noAutofit/>
          </a:bodyPr>
          <a:lstStyle/>
          <a:p>
            <a:r>
              <a:rPr lang="en-US" dirty="0" err="1"/>
              <a:t>WF</a:t>
            </a:r>
            <a:r>
              <a:rPr lang="en-US" dirty="0"/>
              <a:t> </a:t>
            </a:r>
            <a:r>
              <a:rPr lang="en-US" dirty="0" smtClean="0"/>
              <a:t>on shadowing for LOS </a:t>
            </a:r>
            <a:r>
              <a:rPr lang="en-US" dirty="0" err="1" smtClean="0"/>
              <a:t>RMa</a:t>
            </a:r>
            <a:r>
              <a:rPr lang="en-US" dirty="0" smtClean="0"/>
              <a:t> AV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7077" y="4048084"/>
            <a:ext cx="11343861" cy="1655762"/>
          </a:xfrm>
        </p:spPr>
        <p:txBody>
          <a:bodyPr>
            <a:normAutofit/>
          </a:bodyPr>
          <a:lstStyle/>
          <a:p>
            <a:r>
              <a:rPr lang="en-US" dirty="0" smtClean="0"/>
              <a:t>Intel, …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278059" y="279120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sz="1800" dirty="0" err="1" smtClean="0"/>
              <a:t>R1</a:t>
            </a:r>
            <a:r>
              <a:rPr lang="en-US" sz="1800" smtClean="0"/>
              <a:t>-1709644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540062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89</a:t>
            </a:r>
          </a:p>
          <a:p>
            <a:pPr>
              <a:spcBef>
                <a:spcPct val="0"/>
              </a:spcBef>
              <a:buNone/>
            </a:pPr>
            <a:r>
              <a:rPr lang="en-GB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Hangzhou, China, May 15th </a:t>
            </a:r>
            <a:r>
              <a:rPr lang="en-GB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– </a:t>
            </a:r>
            <a:r>
              <a:rPr lang="en-GB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19th </a:t>
            </a:r>
            <a:r>
              <a:rPr lang="en-GB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2017</a:t>
            </a:r>
            <a:endParaRPr lang="en-US" altLang="zh-CN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6.2.8.1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50156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ru-RU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766800" y="1411200"/>
            <a:ext cx="10901082" cy="476431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US" sz="2000" dirty="0" smtClean="0"/>
              <a:t>Standard deviation of </a:t>
            </a:r>
            <a:r>
              <a:rPr lang="en-US" sz="2000" dirty="0"/>
              <a:t>shadow fading</a:t>
            </a:r>
            <a:r>
              <a:rPr lang="en-US" sz="2000" dirty="0" smtClean="0"/>
              <a:t> was plotted in Figure 1 as function of UT height for each proposal. Average function was calculated assuming equal weight for each proposal. </a:t>
            </a:r>
            <a:endParaRPr lang="en-US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3093540" y="6164143"/>
            <a:ext cx="62476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Figure 1. Shadow fading standard deviation as function of UE altitude </a:t>
            </a:r>
            <a:endParaRPr lang="ru-RU" dirty="0"/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09031" y="2002483"/>
            <a:ext cx="5416618" cy="4066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356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4800" y="194185"/>
            <a:ext cx="10515600" cy="892098"/>
          </a:xfrm>
        </p:spPr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6800" y="1411200"/>
            <a:ext cx="10901082" cy="4764313"/>
          </a:xfrm>
        </p:spPr>
        <p:txBody>
          <a:bodyPr>
            <a:noAutofit/>
          </a:bodyPr>
          <a:lstStyle/>
          <a:p>
            <a:pPr lvl="0" hangingPunct="0"/>
            <a:r>
              <a:rPr lang="en-US" dirty="0" smtClean="0">
                <a:solidFill>
                  <a:prstClr val="black"/>
                </a:solidFill>
              </a:rPr>
              <a:t>Adopt </a:t>
            </a:r>
            <a:r>
              <a:rPr lang="en-US" dirty="0">
                <a:solidFill>
                  <a:prstClr val="black"/>
                </a:solidFill>
              </a:rPr>
              <a:t>following function as standard deviation of shadow fading in dB for  LOS aerial </a:t>
            </a:r>
            <a:r>
              <a:rPr lang="en-US" dirty="0" err="1">
                <a:solidFill>
                  <a:prstClr val="black"/>
                </a:solidFill>
              </a:rPr>
              <a:t>UEs</a:t>
            </a:r>
            <a:r>
              <a:rPr lang="en-US" dirty="0">
                <a:solidFill>
                  <a:prstClr val="black"/>
                </a:solidFill>
              </a:rPr>
              <a:t> in </a:t>
            </a:r>
            <a:r>
              <a:rPr lang="en-US" dirty="0" err="1">
                <a:solidFill>
                  <a:prstClr val="black"/>
                </a:solidFill>
              </a:rPr>
              <a:t>RMa</a:t>
            </a:r>
            <a:r>
              <a:rPr lang="en-US" dirty="0">
                <a:solidFill>
                  <a:prstClr val="black"/>
                </a:solidFill>
              </a:rPr>
              <a:t> AV scenario. </a:t>
            </a:r>
          </a:p>
          <a:p>
            <a:pPr lvl="1" hangingPunct="0"/>
            <a:r>
              <a:rPr lang="en-US" dirty="0">
                <a:solidFill>
                  <a:prstClr val="black"/>
                </a:solidFill>
              </a:rPr>
              <a:t>A = 2.9; B = </a:t>
            </a:r>
            <a:r>
              <a:rPr lang="en-US" dirty="0" smtClean="0">
                <a:solidFill>
                  <a:prstClr val="black"/>
                </a:solidFill>
              </a:rPr>
              <a:t>0.0058</a:t>
            </a:r>
            <a:endParaRPr lang="en-US" dirty="0">
              <a:solidFill>
                <a:prstClr val="black"/>
              </a:solidFill>
            </a:endParaRPr>
          </a:p>
          <a:p>
            <a:pPr lvl="1" hangingPunct="0"/>
            <a:r>
              <a:rPr lang="en-US" dirty="0" smtClean="0">
                <a:solidFill>
                  <a:prstClr val="black"/>
                </a:solidFill>
              </a:rPr>
              <a:t>10 </a:t>
            </a:r>
            <a:r>
              <a:rPr lang="en-US" dirty="0">
                <a:solidFill>
                  <a:prstClr val="black"/>
                </a:solidFill>
              </a:rPr>
              <a:t>m &lt; </a:t>
            </a:r>
            <a:r>
              <a:rPr lang="en-US" dirty="0" err="1">
                <a:solidFill>
                  <a:prstClr val="black"/>
                </a:solidFill>
              </a:rPr>
              <a:t>hUT</a:t>
            </a:r>
            <a:r>
              <a:rPr lang="en-US" dirty="0">
                <a:solidFill>
                  <a:prstClr val="black"/>
                </a:solidFill>
              </a:rPr>
              <a:t> &lt; 150 </a:t>
            </a:r>
            <a:r>
              <a:rPr lang="en-US" dirty="0" smtClean="0">
                <a:solidFill>
                  <a:prstClr val="black"/>
                </a:solidFill>
              </a:rPr>
              <a:t>m</a:t>
            </a:r>
            <a:endParaRPr lang="en-US" dirty="0">
              <a:solidFill>
                <a:prstClr val="black"/>
              </a:solidFill>
            </a:endParaRPr>
          </a:p>
          <a:p>
            <a:pPr marL="457200" lvl="1" indent="0" hangingPunct="0">
              <a:buNone/>
            </a:pPr>
            <a:endParaRPr lang="en-US" dirty="0"/>
          </a:p>
          <a:p>
            <a:pPr marL="457200" lvl="1" indent="0" hangingPunct="0">
              <a:buNone/>
            </a:pPr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600200" y="301752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1943374"/>
              </p:ext>
            </p:extLst>
          </p:nvPr>
        </p:nvGraphicFramePr>
        <p:xfrm>
          <a:off x="3965016" y="3194119"/>
          <a:ext cx="3795168" cy="599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2" name="Equation" r:id="rId3" imgW="1447800" imgH="228600" progId="Equation.3">
                  <p:embed/>
                </p:oleObj>
              </mc:Choice>
              <mc:Fallback>
                <p:oleObj name="Equation" r:id="rId3" imgW="1447800" imgH="2286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5016" y="3194119"/>
                        <a:ext cx="3795168" cy="5992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3766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Annex (1/2)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Same methodology of shadow fading averaging can be used for LOS UMi AV scenario</a:t>
            </a:r>
          </a:p>
          <a:p>
            <a:endParaRPr lang="ru-RU" dirty="0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0079" y="2413817"/>
            <a:ext cx="5191841" cy="389808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093540" y="6164143"/>
            <a:ext cx="62476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Figure 2. Shadow fading standard deviation as function of UE altitude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20600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Annex (2/2)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Same methodology of shadow fading averaging can be used for </a:t>
            </a:r>
            <a:r>
              <a:rPr lang="en-US" dirty="0" err="1" smtClean="0"/>
              <a:t>NLOS</a:t>
            </a:r>
            <a:r>
              <a:rPr lang="en-US" dirty="0" smtClean="0"/>
              <a:t> UMi AV scenario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093540" y="6164143"/>
            <a:ext cx="62476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Figure 2. Shadow fading standard deviation as function of UE altitude </a:t>
            </a:r>
            <a:endParaRPr lang="ru-RU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7010" y="2269063"/>
            <a:ext cx="5097980" cy="3827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083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304</TotalTime>
  <Words>168</Words>
  <Application>Microsoft Office PowerPoint</Application>
  <PresentationFormat>Widescreen</PresentationFormat>
  <Paragraphs>19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 Unicode MS</vt:lpstr>
      <vt:lpstr>Arial</vt:lpstr>
      <vt:lpstr>Calibri</vt:lpstr>
      <vt:lpstr>Calibri Light</vt:lpstr>
      <vt:lpstr>Office Theme</vt:lpstr>
      <vt:lpstr>Equation</vt:lpstr>
      <vt:lpstr>WF on shadowing for LOS RMa AV</vt:lpstr>
      <vt:lpstr>Background</vt:lpstr>
      <vt:lpstr>Proposal</vt:lpstr>
      <vt:lpstr>Annex (1/2)</vt:lpstr>
      <vt:lpstr>Annex (2/2)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Aerials UE KPIs</dc:title>
  <dc:creator>Sosnin, Sergey D</dc:creator>
  <cp:lastModifiedBy>Sergeev, Victor</cp:lastModifiedBy>
  <cp:revision>92</cp:revision>
  <dcterms:created xsi:type="dcterms:W3CDTF">2017-04-06T16:57:34Z</dcterms:created>
  <dcterms:modified xsi:type="dcterms:W3CDTF">2017-05-17T11:05:32Z</dcterms:modified>
</cp:coreProperties>
</file>