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6"/>
  </p:sldMasterIdLst>
  <p:sldIdLst>
    <p:sldId id="256" r:id="rId7"/>
    <p:sldId id="257" r:id="rId8"/>
    <p:sldId id="261" r:id="rId9"/>
    <p:sldId id="260" r:id="rId10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9" autoAdjust="0"/>
    <p:restoredTop sz="94660"/>
  </p:normalViewPr>
  <p:slideViewPr>
    <p:cSldViewPr snapToGrid="0">
      <p:cViewPr varScale="1">
        <p:scale>
          <a:sx n="72" d="100"/>
          <a:sy n="72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presProps" Target="presProps.xml"/><Relationship Id="rId5" Type="http://schemas.openxmlformats.org/officeDocument/2006/relationships/customXml" Target="../customXml/item5.xml"/><Relationship Id="rId10" Type="http://schemas.openxmlformats.org/officeDocument/2006/relationships/slide" Target="slides/slide4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35755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29304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8045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59920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35843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17222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5706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95852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80834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52625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76920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EAEABE-F981-406F-9EF4-346012FD86B1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5592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835428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dirty="0"/>
              <a:t>WF for UL DMRS position for 2os TTI for DMRS multiplexing/sharing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5103"/>
            <a:ext cx="9144000" cy="1655762"/>
          </a:xfrm>
        </p:spPr>
        <p:txBody>
          <a:bodyPr/>
          <a:lstStyle/>
          <a:p>
            <a:r>
              <a:rPr lang="en-US" dirty="0"/>
              <a:t>Ericsson, LG Electronics</a:t>
            </a: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10211077" y="383828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r>
              <a:rPr lang="en-US" altLang="ja-JP" sz="2400" dirty="0"/>
              <a:t>R1-1709628</a:t>
            </a:r>
            <a:endParaRPr lang="ja-JP" altLang="en-US" sz="2400" dirty="0"/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310598" y="353303"/>
            <a:ext cx="512262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r>
              <a:rPr lang="pt-BR" sz="2400" dirty="0"/>
              <a:t>3GPP TSG RAN1 #89	</a:t>
            </a:r>
          </a:p>
          <a:p>
            <a:r>
              <a:rPr lang="en-US" sz="2400" dirty="0"/>
              <a:t>Hangzhou, China, 15th - 19th May 2017</a:t>
            </a:r>
          </a:p>
          <a:p>
            <a:r>
              <a:rPr lang="en-US" altLang="ja-JP" sz="2400" dirty="0"/>
              <a:t>Agenda item 6.2.1.2.1.2</a:t>
            </a:r>
            <a:endParaRPr lang="ja-JP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2904729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(1/2)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33364"/>
          </a:xfrm>
        </p:spPr>
        <p:txBody>
          <a:bodyPr>
            <a:normAutofit fontScale="85000" lnSpcReduction="10000"/>
          </a:bodyPr>
          <a:lstStyle/>
          <a:p>
            <a:pPr hangingPunct="0"/>
            <a:r>
              <a:rPr lang="sv-SE" dirty="0"/>
              <a:t> </a:t>
            </a:r>
            <a:r>
              <a:rPr lang="en-US" dirty="0"/>
              <a:t>In the work item description [1], for Frame structure type 1, it is proposed to </a:t>
            </a:r>
          </a:p>
          <a:p>
            <a:pPr lvl="1" hangingPunct="0"/>
            <a:r>
              <a:rPr lang="en-US" dirty="0"/>
              <a:t>Specify support for a transmission duration based on 2-symbol </a:t>
            </a:r>
            <a:r>
              <a:rPr lang="en-US" dirty="0" err="1"/>
              <a:t>sTTI</a:t>
            </a:r>
            <a:r>
              <a:rPr lang="en-US" dirty="0"/>
              <a:t>, 4-symbol </a:t>
            </a:r>
            <a:r>
              <a:rPr lang="en-US" dirty="0" err="1"/>
              <a:t>sTTI</a:t>
            </a:r>
            <a:r>
              <a:rPr lang="en-US" dirty="0"/>
              <a:t>, and 1-slot </a:t>
            </a:r>
            <a:r>
              <a:rPr lang="en-US" dirty="0" err="1"/>
              <a:t>sTTI</a:t>
            </a:r>
            <a:r>
              <a:rPr lang="en-US" dirty="0"/>
              <a:t> for </a:t>
            </a:r>
            <a:r>
              <a:rPr lang="en-US" dirty="0" err="1"/>
              <a:t>sPUCCH</a:t>
            </a:r>
            <a:r>
              <a:rPr lang="en-US" dirty="0"/>
              <a:t>/</a:t>
            </a:r>
            <a:r>
              <a:rPr lang="en-US" dirty="0" err="1"/>
              <a:t>sPUSCH</a:t>
            </a:r>
            <a:r>
              <a:rPr lang="en-US" dirty="0"/>
              <a:t> </a:t>
            </a:r>
          </a:p>
          <a:p>
            <a:pPr lvl="1" hangingPunct="0"/>
            <a:r>
              <a:rPr lang="en-US" dirty="0"/>
              <a:t>Down-selection is not precluded</a:t>
            </a:r>
          </a:p>
          <a:p>
            <a:pPr hangingPunct="0"/>
            <a:r>
              <a:rPr lang="en-US" dirty="0"/>
              <a:t>Based on the outcome of the study item on latency reduction [2], the followings are recommended to be supported for the design of DMRS for </a:t>
            </a:r>
            <a:r>
              <a:rPr lang="en-US" dirty="0" err="1"/>
              <a:t>sPUSCH</a:t>
            </a:r>
            <a:r>
              <a:rPr lang="en-US" dirty="0"/>
              <a:t>: </a:t>
            </a:r>
          </a:p>
          <a:p>
            <a:pPr lvl="1" hangingPunct="0"/>
            <a:r>
              <a:rPr lang="en-US" dirty="0"/>
              <a:t>For the case of 1-slot TTI length, reuse the current DM-RS </a:t>
            </a:r>
          </a:p>
          <a:p>
            <a:pPr lvl="1" hangingPunct="0"/>
            <a:r>
              <a:rPr lang="en-US" dirty="0"/>
              <a:t>For the case of less than 1-slot TTI length, support DM-RS sharing/multiplexing of consecutive TTIs from one or multiple UEs </a:t>
            </a:r>
          </a:p>
          <a:p>
            <a:pPr lvl="1" hangingPunct="0"/>
            <a:r>
              <a:rPr lang="en-US" dirty="0"/>
              <a:t>At least 2 contiguous TTIs can be shared/multiplexed.</a:t>
            </a:r>
          </a:p>
          <a:p>
            <a:pPr hangingPunct="0"/>
            <a:endParaRPr lang="en-US" dirty="0"/>
          </a:p>
          <a:p>
            <a:pPr hangingPunct="0"/>
            <a:r>
              <a:rPr lang="en-US" dirty="0"/>
              <a:t>In RAN1#88, it has been agreed that for 2-OS </a:t>
            </a:r>
            <a:r>
              <a:rPr lang="en-US" dirty="0" err="1"/>
              <a:t>sTTI</a:t>
            </a:r>
            <a:r>
              <a:rPr lang="en-US" dirty="0"/>
              <a:t>, the UL </a:t>
            </a:r>
            <a:r>
              <a:rPr lang="en-US" dirty="0" err="1"/>
              <a:t>sTTI</a:t>
            </a:r>
            <a:r>
              <a:rPr lang="en-US" dirty="0"/>
              <a:t> pattern for </a:t>
            </a:r>
            <a:r>
              <a:rPr lang="en-US" dirty="0" err="1"/>
              <a:t>sPUSCH</a:t>
            </a:r>
            <a:r>
              <a:rPr lang="en-US" dirty="0"/>
              <a:t> is (3,2,2,2,2,3). </a:t>
            </a:r>
          </a:p>
        </p:txBody>
      </p:sp>
    </p:spTree>
    <p:extLst>
      <p:ext uri="{BB962C8B-B14F-4D97-AF65-F5344CB8AC3E}">
        <p14:creationId xmlns:p14="http://schemas.microsoft.com/office/powerpoint/2010/main" val="22933358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Background</a:t>
            </a:r>
            <a:r>
              <a:rPr lang="sv-SE" dirty="0"/>
              <a:t> (2/2)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Aft>
                <a:spcPts val="0"/>
              </a:spcAft>
            </a:pPr>
            <a:r>
              <a:rPr lang="en-GB" sz="2600" dirty="0"/>
              <a:t>The following agreement was made in RAN1#88bis to cover the case where UL DMRS is contained in the scheduled UL </a:t>
            </a:r>
            <a:r>
              <a:rPr lang="en-GB" sz="2600" dirty="0" err="1"/>
              <a:t>sTTI</a:t>
            </a:r>
            <a:endParaRPr lang="en-GB" sz="2600" dirty="0"/>
          </a:p>
          <a:p>
            <a:pPr lvl="1"/>
            <a:r>
              <a:rPr lang="en-GB" dirty="0">
                <a:highlight>
                  <a:srgbClr val="00FF00"/>
                </a:highlight>
                <a:latin typeface="Times New Roman" panose="02020603050405020304" pitchFamily="18" charset="0"/>
                <a:ea typeface="MS Mincho" panose="02020609040205080304" pitchFamily="49" charset="-128"/>
              </a:rPr>
              <a:t>Agreement:</a:t>
            </a:r>
            <a:endParaRPr lang="sv-SE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57300" lvl="2" indent="-342900">
              <a:tabLst>
                <a:tab pos="457200" algn="l"/>
              </a:tabLst>
            </a:pPr>
            <a:r>
              <a:rPr lang="en-US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For 2/3-symbol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sPUSCH</a:t>
            </a:r>
            <a:r>
              <a:rPr lang="en-US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transmission, at least the following configurations are supported and one of the configurations for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sTTI#n+x</a:t>
            </a:r>
            <a:r>
              <a:rPr lang="en-US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is indicated by the UL grant at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sTTI#n</a:t>
            </a:r>
            <a:r>
              <a:rPr lang="en-US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, if the scheduled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sTTI#n+x</a:t>
            </a:r>
            <a:r>
              <a:rPr lang="en-US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includes both data and the associated RS, where x is processing time</a:t>
            </a:r>
            <a:endParaRPr lang="sv-SE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657350" lvl="3" indent="-285750"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US" dirty="0" err="1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sTTI#n+x</a:t>
            </a:r>
            <a:r>
              <a:rPr lang="en-US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= sTTI#0: {R D D}, FFS:{D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D</a:t>
            </a:r>
            <a:r>
              <a:rPr lang="en-US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R}, FFS: {D R D}</a:t>
            </a:r>
            <a:endParaRPr lang="sv-SE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657350" lvl="3" indent="-285750"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US" dirty="0" err="1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sTTI#n+x</a:t>
            </a:r>
            <a:r>
              <a:rPr lang="en-US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= sTTI#1,2,3,4: {R D}, FFS: {D R}</a:t>
            </a:r>
            <a:endParaRPr lang="sv-SE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657350" lvl="3" indent="-285750"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US" dirty="0" err="1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sTTI#n+x</a:t>
            </a:r>
            <a:r>
              <a:rPr lang="en-US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= sTTI#5: {R D D}, FFS: {D R D}</a:t>
            </a:r>
            <a:endParaRPr lang="sv-SE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4">
              <a:tabLst>
                <a:tab pos="1371600" algn="l"/>
              </a:tabLst>
            </a:pPr>
            <a:r>
              <a:rPr lang="en-US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FFS if data in the last symbol can be transmitted in cell specific SRS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subframes</a:t>
            </a:r>
            <a:endParaRPr lang="sv-SE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657350" lvl="3" indent="-285750"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US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Other configurations are not precluded</a:t>
            </a:r>
            <a:endParaRPr lang="sv-SE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57300" lvl="2" indent="-342900">
              <a:tabLst>
                <a:tab pos="457200" algn="l"/>
              </a:tabLst>
            </a:pPr>
            <a:r>
              <a:rPr lang="en-US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FFS for the case where data and associated RS are in different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sTTIs</a:t>
            </a:r>
            <a:endParaRPr lang="sv-SE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42101254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dirty="0"/>
              <a:t>To enable robust DMRS sharing and DMRS multiplexing in case of a RRC configured TTI length of 2os in UL, the following DMRS placement can be indicated by an UL grant in </a:t>
            </a:r>
            <a:r>
              <a:rPr lang="en-GB" dirty="0" err="1"/>
              <a:t>sTTI#n-x</a:t>
            </a:r>
            <a:r>
              <a:rPr lang="en-GB" dirty="0"/>
              <a:t> which schedules </a:t>
            </a:r>
            <a:r>
              <a:rPr lang="en-GB" dirty="0" err="1"/>
              <a:t>sPUSCH</a:t>
            </a:r>
            <a:r>
              <a:rPr lang="en-GB" dirty="0"/>
              <a:t> in </a:t>
            </a:r>
            <a:r>
              <a:rPr lang="en-GB" dirty="0" err="1"/>
              <a:t>sTTI</a:t>
            </a:r>
            <a:r>
              <a:rPr lang="en-GB" dirty="0"/>
              <a:t> n, where x is processing time configured for a PUCCH group</a:t>
            </a:r>
          </a:p>
          <a:p>
            <a:pPr lvl="1"/>
            <a:r>
              <a:rPr lang="en-GB" dirty="0" err="1"/>
              <a:t>sTTI</a:t>
            </a:r>
            <a:r>
              <a:rPr lang="en-GB" dirty="0"/>
              <a:t> 0 (i.e. n = 0): DDR</a:t>
            </a:r>
          </a:p>
          <a:p>
            <a:pPr lvl="1"/>
            <a:r>
              <a:rPr lang="en-GB" dirty="0" err="1"/>
              <a:t>sTTI</a:t>
            </a:r>
            <a:r>
              <a:rPr lang="en-GB" dirty="0"/>
              <a:t> 1 (i.e. n = 1): DD|R</a:t>
            </a:r>
          </a:p>
          <a:p>
            <a:pPr lvl="1"/>
            <a:r>
              <a:rPr lang="en-GB" dirty="0" err="1"/>
              <a:t>sTTI</a:t>
            </a:r>
            <a:r>
              <a:rPr lang="en-GB" dirty="0"/>
              <a:t> 3 (i.e. n = 3): DD|R</a:t>
            </a:r>
          </a:p>
          <a:p>
            <a:pPr lvl="1"/>
            <a:r>
              <a:rPr lang="en-GB" dirty="0" err="1"/>
              <a:t>sTTI</a:t>
            </a:r>
            <a:r>
              <a:rPr lang="en-GB" dirty="0"/>
              <a:t> 4 (i.e. n = 4): DD|R</a:t>
            </a:r>
          </a:p>
          <a:p>
            <a:pPr lvl="1"/>
            <a:r>
              <a:rPr lang="en-GB" dirty="0"/>
              <a:t>Note: | denotes the boundary of </a:t>
            </a:r>
            <a:r>
              <a:rPr lang="en-GB" dirty="0" err="1"/>
              <a:t>sTTI</a:t>
            </a:r>
            <a:r>
              <a:rPr lang="en-GB" dirty="0"/>
              <a:t> n</a:t>
            </a:r>
          </a:p>
          <a:p>
            <a:r>
              <a:rPr lang="en-GB" dirty="0"/>
              <a:t>To enable more DMRS sharing options in case of a RRC configured TTI length of 2os in UL, a DMRS-free UL </a:t>
            </a:r>
            <a:r>
              <a:rPr lang="en-GB" dirty="0" err="1"/>
              <a:t>sTTI</a:t>
            </a:r>
            <a:r>
              <a:rPr lang="en-GB" dirty="0"/>
              <a:t>, i.e. DD, can be indicated by an UL grant in </a:t>
            </a:r>
            <a:r>
              <a:rPr lang="en-GB" dirty="0" err="1"/>
              <a:t>sTTI#n-x</a:t>
            </a:r>
            <a:r>
              <a:rPr lang="en-GB" dirty="0"/>
              <a:t> which schedules </a:t>
            </a:r>
            <a:r>
              <a:rPr lang="en-GB" dirty="0" err="1"/>
              <a:t>sPUSCH</a:t>
            </a:r>
            <a:r>
              <a:rPr lang="en-GB" dirty="0"/>
              <a:t> in </a:t>
            </a:r>
            <a:r>
              <a:rPr lang="en-GB" dirty="0" err="1"/>
              <a:t>sTTI</a:t>
            </a:r>
            <a:r>
              <a:rPr lang="en-GB" dirty="0"/>
              <a:t> n, n </a:t>
            </a:r>
            <a:r>
              <a:rPr lang="en-GB" dirty="0">
                <a:sym typeface="Symbol" panose="05050102010706020507" pitchFamily="18" charset="2"/>
              </a:rPr>
              <a:t> {1,2,4,5}, </a:t>
            </a:r>
            <a:r>
              <a:rPr lang="en-GB" dirty="0"/>
              <a:t>where x is processing time configured for a PUCCH group</a:t>
            </a:r>
          </a:p>
          <a:p>
            <a:endParaRPr lang="en-GB" b="1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grpSp>
        <p:nvGrpSpPr>
          <p:cNvPr id="45" name="Group 44"/>
          <p:cNvGrpSpPr/>
          <p:nvPr/>
        </p:nvGrpSpPr>
        <p:grpSpPr>
          <a:xfrm>
            <a:off x="7476127" y="607388"/>
            <a:ext cx="3491162" cy="597406"/>
            <a:chOff x="7476127" y="607388"/>
            <a:chExt cx="3491162" cy="597406"/>
          </a:xfrm>
        </p:grpSpPr>
        <p:sp>
          <p:nvSpPr>
            <p:cNvPr id="5" name="Rectangle 4"/>
            <p:cNvSpPr/>
            <p:nvPr/>
          </p:nvSpPr>
          <p:spPr>
            <a:xfrm>
              <a:off x="7476127" y="875930"/>
              <a:ext cx="248354" cy="20688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7724481" y="875930"/>
              <a:ext cx="248354" cy="20688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20" name="Rectangle 19"/>
            <p:cNvSpPr/>
            <p:nvPr/>
          </p:nvSpPr>
          <p:spPr>
            <a:xfrm>
              <a:off x="7972835" y="875930"/>
              <a:ext cx="248354" cy="20688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8221189" y="875930"/>
              <a:ext cx="248354" cy="20688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22" name="Rectangle 21"/>
            <p:cNvSpPr/>
            <p:nvPr/>
          </p:nvSpPr>
          <p:spPr>
            <a:xfrm>
              <a:off x="8469543" y="875930"/>
              <a:ext cx="248354" cy="20688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23" name="Rectangle 22"/>
            <p:cNvSpPr/>
            <p:nvPr/>
          </p:nvSpPr>
          <p:spPr>
            <a:xfrm>
              <a:off x="8717897" y="875930"/>
              <a:ext cx="248354" cy="20688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24" name="Rectangle 23"/>
            <p:cNvSpPr/>
            <p:nvPr/>
          </p:nvSpPr>
          <p:spPr>
            <a:xfrm>
              <a:off x="8966251" y="875930"/>
              <a:ext cx="248354" cy="20688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25" name="Rectangle 24"/>
            <p:cNvSpPr/>
            <p:nvPr/>
          </p:nvSpPr>
          <p:spPr>
            <a:xfrm>
              <a:off x="9214605" y="875930"/>
              <a:ext cx="248354" cy="20688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26" name="Rectangle 25"/>
            <p:cNvSpPr/>
            <p:nvPr/>
          </p:nvSpPr>
          <p:spPr>
            <a:xfrm>
              <a:off x="9462959" y="875930"/>
              <a:ext cx="248354" cy="20688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27" name="Rectangle 26"/>
            <p:cNvSpPr/>
            <p:nvPr/>
          </p:nvSpPr>
          <p:spPr>
            <a:xfrm>
              <a:off x="9711313" y="875930"/>
              <a:ext cx="248354" cy="20688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28" name="Rectangle 27"/>
            <p:cNvSpPr/>
            <p:nvPr/>
          </p:nvSpPr>
          <p:spPr>
            <a:xfrm>
              <a:off x="9959667" y="875930"/>
              <a:ext cx="248354" cy="20688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29" name="Rectangle 28"/>
            <p:cNvSpPr/>
            <p:nvPr/>
          </p:nvSpPr>
          <p:spPr>
            <a:xfrm>
              <a:off x="10208021" y="875930"/>
              <a:ext cx="248354" cy="20688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30" name="Rectangle 29"/>
            <p:cNvSpPr/>
            <p:nvPr/>
          </p:nvSpPr>
          <p:spPr>
            <a:xfrm>
              <a:off x="10456375" y="875930"/>
              <a:ext cx="248354" cy="20688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sp>
          <p:nvSpPr>
            <p:cNvPr id="31" name="Rectangle 30"/>
            <p:cNvSpPr/>
            <p:nvPr/>
          </p:nvSpPr>
          <p:spPr>
            <a:xfrm>
              <a:off x="10704729" y="875930"/>
              <a:ext cx="248354" cy="20688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v-SE"/>
            </a:p>
          </p:txBody>
        </p:sp>
        <p:cxnSp>
          <p:nvCxnSpPr>
            <p:cNvPr id="34" name="Straight Connector 33"/>
            <p:cNvCxnSpPr/>
            <p:nvPr/>
          </p:nvCxnSpPr>
          <p:spPr>
            <a:xfrm>
              <a:off x="8221189" y="760177"/>
              <a:ext cx="0" cy="44461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>
              <a:off x="8717897" y="760177"/>
              <a:ext cx="0" cy="44461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>
              <a:off x="9214605" y="760177"/>
              <a:ext cx="0" cy="44461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>
              <a:off x="9711313" y="750941"/>
              <a:ext cx="0" cy="44461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>
              <a:off x="10204228" y="760177"/>
              <a:ext cx="0" cy="44461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TextBox 38"/>
            <p:cNvSpPr txBox="1"/>
            <p:nvPr/>
          </p:nvSpPr>
          <p:spPr>
            <a:xfrm>
              <a:off x="7599079" y="609372"/>
              <a:ext cx="58006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sz="1200" dirty="0" err="1"/>
                <a:t>sTTI</a:t>
              </a:r>
              <a:r>
                <a:rPr lang="sv-SE" sz="1200" dirty="0"/>
                <a:t> 0</a:t>
              </a: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8169868" y="609372"/>
              <a:ext cx="74885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sz="1200" dirty="0" err="1"/>
                <a:t>sTTI</a:t>
              </a:r>
              <a:r>
                <a:rPr lang="sv-SE" sz="1200" dirty="0"/>
                <a:t> 1</a:t>
              </a: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8685456" y="614333"/>
              <a:ext cx="74885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sz="1200" dirty="0" err="1"/>
                <a:t>sTTI</a:t>
              </a:r>
              <a:r>
                <a:rPr lang="sv-SE" sz="1200" dirty="0"/>
                <a:t> 2</a:t>
              </a: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9186175" y="610058"/>
              <a:ext cx="67802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sz="1200" dirty="0" err="1"/>
                <a:t>sTTI</a:t>
              </a:r>
              <a:r>
                <a:rPr lang="sv-SE" sz="1200" dirty="0"/>
                <a:t> 3</a:t>
              </a: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9701521" y="607914"/>
              <a:ext cx="67802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sz="1200" dirty="0" err="1"/>
                <a:t>sTTI</a:t>
              </a:r>
              <a:r>
                <a:rPr lang="sv-SE" sz="1200" dirty="0"/>
                <a:t> 4</a:t>
              </a: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10289269" y="607388"/>
              <a:ext cx="67802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sz="1200" dirty="0" err="1"/>
                <a:t>sTTI</a:t>
              </a:r>
              <a:r>
                <a:rPr lang="sv-SE" sz="1200" dirty="0"/>
                <a:t> 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326521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SharedContentType xmlns="Microsoft.SharePoint.Taxonomy.ContentTypeSync" SourceId="0e710d51-58b4-4530-836b-fce5679fe049" ContentTypeId="0x010100BB337192E63E44A7A744CE7393F41F4E" PreviousValue="false"/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EriCOLL Docs" ma:contentTypeID="0x010100BB337192E63E44A7A744CE7393F41F4E00FC0FCE182CC02C499F00CC069FCD5A25" ma:contentTypeVersion="4" ma:contentTypeDescription="EriCOLL Document Content Type" ma:contentTypeScope="" ma:versionID="8079501ba6d835028f0d09cdf9167ea7">
  <xsd:schema xmlns:xsd="http://www.w3.org/2001/XMLSchema" xmlns:xs="http://www.w3.org/2001/XMLSchema" xmlns:p="http://schemas.microsoft.com/office/2006/metadata/properties" xmlns:ns2="08b2df90-05d3-4030-90d4-c9feeb4a1cd9" xmlns:ns3="7789c8df-cd92-43c1-8a83-195dbc0f0a0a" xmlns:ns4="http://schemas.microsoft.com/sharepoint/v4" targetNamespace="http://schemas.microsoft.com/office/2006/metadata/properties" ma:root="true" ma:fieldsID="e5d41675443d5dbeba1239eee52e13cf" ns2:_="" ns3:_="" ns4:_="">
    <xsd:import namespace="08b2df90-05d3-4030-90d4-c9feeb4a1cd9"/>
    <xsd:import namespace="7789c8df-cd92-43c1-8a83-195dbc0f0a0a"/>
    <xsd:import namespace="http://schemas.microsoft.com/sharepoint/v4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Prepared." minOccurs="0"/>
                <xsd:element ref="ns3:EriCOLLDate." minOccurs="0"/>
                <xsd:element ref="ns3:AbstractOrSummary." minOccurs="0"/>
                <xsd:element ref="ns2:TaxKeywordTaxHTField" minOccurs="0"/>
                <xsd:element ref="ns2:TaxCatchAll" minOccurs="0"/>
                <xsd:element ref="ns2:TaxCatchAllLabel" minOccurs="0"/>
                <xsd:element ref="ns3:EriCOLLCategoryTaxHTField0" minOccurs="0"/>
                <xsd:element ref="ns3:EriCOLLOrganizationUnitTaxHTField0" minOccurs="0"/>
                <xsd:element ref="ns3:EriCOLLCompetenceTaxHTField0" minOccurs="0"/>
                <xsd:element ref="ns3:EriCOLLCountryTaxHTField0" minOccurs="0"/>
                <xsd:element ref="ns2:EriCOLLCustomerTaxHTField0" minOccurs="0"/>
                <xsd:element ref="ns3:EriCOLLProcessTaxHTField0" minOccurs="0"/>
                <xsd:element ref="ns3:EriCOLLProductsTaxHTField0" minOccurs="0"/>
                <xsd:element ref="ns3:EriCOLLProjectsTaxHTField0" minOccurs="0"/>
                <xsd:element ref="ns4:IconOverla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8b2df90-05d3-4030-90d4-c9feeb4a1cd9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TaxKeywordTaxHTField" ma:index="14" nillable="true" ma:taxonomy="true" ma:internalName="TaxKeywordTaxHTField" ma:taxonomyFieldName="TaxKeyword" ma:displayName="Keywords." ma:readOnly="false" ma:fieldId="{23f27201-bee3-471e-b2e7-b64fd8b7ca38}" ma:taxonomyMulti="true" ma:sspId="0e710d51-58b4-4530-836b-fce5679fe049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" ma:index="15" nillable="true" ma:displayName="Taxonomy Catch All Column" ma:description="" ma:hidden="true" ma:list="{0e88c6dd-3e4a-491b-951a-4bd56caf40b2}" ma:internalName="TaxCatchAll" ma:showField="CatchAllData" ma:web="7789c8df-cd92-43c1-8a83-195dbc0f0a0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6" nillable="true" ma:displayName="Taxonomy Catch All Column1" ma:description="" ma:hidden="true" ma:list="{0e88c6dd-3e4a-491b-951a-4bd56caf40b2}" ma:internalName="TaxCatchAllLabel" ma:readOnly="true" ma:showField="CatchAllDataLabel" ma:web="7789c8df-cd92-43c1-8a83-195dbc0f0a0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EriCOLLCustomerTaxHTField0" ma:index="26" nillable="true" ma:taxonomy="true" ma:internalName="EriCOLLCustomerTaxHTField0" ma:taxonomyFieldName="EriCOLLCustomer" ma:displayName="Customer." ma:default="" ma:fieldId="{8480f48b-f8b7-4c77-be55-63d41a1fdb0d}" ma:taxonomyMulti="true" ma:sspId="0e710d51-58b4-4530-836b-fce5679fe049" ma:termSetId="4e0bb0d4-0179-488a-a161-abd655dda2e7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89c8df-cd92-43c1-8a83-195dbc0f0a0a" elementFormDefault="qualified">
    <xsd:import namespace="http://schemas.microsoft.com/office/2006/documentManagement/types"/>
    <xsd:import namespace="http://schemas.microsoft.com/office/infopath/2007/PartnerControls"/>
    <xsd:element name="Prepared." ma:index="11" nillable="true" ma:displayName="Prepared." ma:internalName="Prepared_x002e_" ma:readOnly="false">
      <xsd:simpleType>
        <xsd:restriction base="dms:Text">
          <xsd:maxLength value="255"/>
        </xsd:restriction>
      </xsd:simpleType>
    </xsd:element>
    <xsd:element name="EriCOLLDate." ma:index="12" nillable="true" ma:displayName="Date." ma:internalName="EriCOLLDate_x002e_" ma:readOnly="false">
      <xsd:simpleType>
        <xsd:restriction base="dms:Text">
          <xsd:maxLength value="255"/>
        </xsd:restriction>
      </xsd:simpleType>
    </xsd:element>
    <xsd:element name="AbstractOrSummary." ma:index="13" nillable="true" ma:displayName="Abstract/Summary." ma:internalName="AbstractOrSummary_x002e_" ma:readOnly="false">
      <xsd:simpleType>
        <xsd:restriction base="dms:Note"/>
      </xsd:simpleType>
    </xsd:element>
    <xsd:element name="EriCOLLCategoryTaxHTField0" ma:index="18" nillable="true" ma:taxonomy="true" ma:internalName="EriCOLLCategoryTaxHTField0" ma:taxonomyFieldName="EriCOLLCategory" ma:displayName="Category." ma:default="1;#Research|7f1f7aab-c784-40ec-8666-825d2ac7abef" ma:fieldId="{e72cc46e-70aa-41d8-b11d-9bbfd769c5eb}" ma:taxonomyMulti="true" ma:sspId="0e710d51-58b4-4530-836b-fce5679fe049" ma:termSetId="f35c1d4c-78ac-4f40-bb38-8d71ec401e64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OrganizationUnitTaxHTField0" ma:index="20" nillable="true" ma:taxonomy="true" ma:internalName="EriCOLLOrganizationUnitTaxHTField0" ma:taxonomyFieldName="EriCOLLOrganizationUnit" ma:displayName="Organization Unit." ma:default="2;#GFTE ER Radio Access Technologies|692a7af5-c1f7-4d68-b1ab-a7920dfecb78" ma:fieldId="{7588c015-b936-47f7-bb64-663949dc467e}" ma:taxonomyMulti="true" ma:sspId="0e710d51-58b4-4530-836b-fce5679fe049" ma:termSetId="67f5b04f-38bf-47c9-889f-003f3bcd139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CompetenceTaxHTField0" ma:index="22" nillable="true" ma:taxonomy="true" ma:internalName="EriCOLLCompetenceTaxHTField0" ma:taxonomyFieldName="EriCOLLCompetence" ma:displayName="Competence." ma:default="" ma:fieldId="{ff7cf505-5048-4f7f-991c-4d426a4ce272}" ma:taxonomyMulti="true" ma:sspId="0e710d51-58b4-4530-836b-fce5679fe049" ma:termSetId="3b0c01a2-44af-4012-bd1f-a99c2b798efa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CountryTaxHTField0" ma:index="24" nillable="true" ma:taxonomy="true" ma:internalName="EriCOLLCountryTaxHTField0" ma:taxonomyFieldName="EriCOLLCountry" ma:displayName="Country." ma:default="" ma:fieldId="{a6c34b01-f2c2-4f05-b9ad-d4935bafeeb2}" ma:taxonomyMulti="true" ma:sspId="0e710d51-58b4-4530-836b-fce5679fe049" ma:termSetId="d4bcc4ed-3121-4db4-a523-83f3d1018798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ProcessTaxHTField0" ma:index="28" nillable="true" ma:taxonomy="true" ma:internalName="EriCOLLProcessTaxHTField0" ma:taxonomyFieldName="EriCOLLProcess" ma:displayName="Process." ma:default="" ma:fieldId="{69b1f811-b392-4734-aa69-0125c68961bd}" ma:taxonomyMulti="true" ma:sspId="0e710d51-58b4-4530-836b-fce5679fe049" ma:termSetId="3d5773de-e402-4858-b471-2c5969a51f0d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ProductsTaxHTField0" ma:index="30" nillable="true" ma:taxonomy="true" ma:internalName="EriCOLLProductsTaxHTField0" ma:taxonomyFieldName="EriCOLLProducts" ma:displayName="Products." ma:default="" ma:fieldId="{e7fe205b-2114-43c4-bcb7-1bbbbd16d461}" ma:taxonomyMulti="true" ma:sspId="0e710d51-58b4-4530-836b-fce5679fe049" ma:termSetId="943c8fbd-8b50-4b6a-b4b8-9342be84b8f7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ProjectsTaxHTField0" ma:index="32" nillable="true" ma:taxonomy="true" ma:internalName="EriCOLLProjectsTaxHTField0" ma:taxonomyFieldName="EriCOLLProjects" ma:displayName="Projects." ma:default="" ma:fieldId="{6d690e96-80d8-4550-9bd4-922d740a55ff}" ma:taxonomyMulti="true" ma:sspId="0e710d51-58b4-4530-836b-fce5679fe049" ma:termSetId="66ed0c52-5b15-42c7-a9e7-77fbdfe62b34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34" nillable="true" ma:displayName="IconOverlay" ma:hidden="true" ma:internalName="IconOverlay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EriCOLLCategoryTaxHTField0 xmlns="7789c8df-cd92-43c1-8a83-195dbc0f0a0a">
      <Terms xmlns="http://schemas.microsoft.com/office/infopath/2007/PartnerControls">
        <TermInfo xmlns="http://schemas.microsoft.com/office/infopath/2007/PartnerControls">
          <TermName xmlns="http://schemas.microsoft.com/office/infopath/2007/PartnerControls">Research</TermName>
          <TermId xmlns="http://schemas.microsoft.com/office/infopath/2007/PartnerControls">7f1f7aab-c784-40ec-8666-825d2ac7abef</TermId>
        </TermInfo>
      </Terms>
    </EriCOLLCategoryTaxHTField0>
    <EriCOLLOrganizationUnitTaxHTField0 xmlns="7789c8df-cd92-43c1-8a83-195dbc0f0a0a">
      <Terms xmlns="http://schemas.microsoft.com/office/infopath/2007/PartnerControls">
        <TermInfo xmlns="http://schemas.microsoft.com/office/infopath/2007/PartnerControls">
          <TermName xmlns="http://schemas.microsoft.com/office/infopath/2007/PartnerControls">GFTE ER Radio Access Technologies</TermName>
          <TermId xmlns="http://schemas.microsoft.com/office/infopath/2007/PartnerControls">692a7af5-c1f7-4d68-b1ab-a7920dfecb78</TermId>
        </TermInfo>
      </Terms>
    </EriCOLLOrganizationUnitTaxHTField0>
    <_dlc_DocId xmlns="08b2df90-05d3-4030-90d4-c9feeb4a1cd9">5NUHHDQN7SK2-1-175769</_dlc_DocId>
    <TaxCatchAll xmlns="08b2df90-05d3-4030-90d4-c9feeb4a1cd9">
      <Value>2</Value>
      <Value>1</Value>
    </TaxCatchAll>
    <_dlc_DocIdUrl xmlns="08b2df90-05d3-4030-90d4-c9feeb4a1cd9">
      <Url>https://ericoll.internal.ericsson.com/sites/star/_layouts/DocIdRedir.aspx?ID=5NUHHDQN7SK2-1-175769</Url>
      <Description>5NUHHDQN7SK2-1-175769</Description>
    </_dlc_DocIdUrl>
    <EriCOLLCountryTaxHTField0 xmlns="7789c8df-cd92-43c1-8a83-195dbc0f0a0a">
      <Terms xmlns="http://schemas.microsoft.com/office/infopath/2007/PartnerControls"/>
    </EriCOLLCountryTaxHTField0>
    <EriCOLLProjectsTaxHTField0 xmlns="7789c8df-cd92-43c1-8a83-195dbc0f0a0a">
      <Terms xmlns="http://schemas.microsoft.com/office/infopath/2007/PartnerControls"/>
    </EriCOLLProjectsTaxHTField0>
    <IconOverlay xmlns="http://schemas.microsoft.com/sharepoint/v4" xsi:nil="true"/>
    <EriCOLLDate. xmlns="7789c8df-cd92-43c1-8a83-195dbc0f0a0a" xsi:nil="true"/>
    <EriCOLLProcessTaxHTField0 xmlns="7789c8df-cd92-43c1-8a83-195dbc0f0a0a">
      <Terms xmlns="http://schemas.microsoft.com/office/infopath/2007/PartnerControls"/>
    </EriCOLLProcessTaxHTField0>
    <TaxKeywordTaxHTField xmlns="08b2df90-05d3-4030-90d4-c9feeb4a1cd9">
      <Terms xmlns="http://schemas.microsoft.com/office/infopath/2007/PartnerControls"/>
    </TaxKeywordTaxHTField>
    <EriCOLLProductsTaxHTField0 xmlns="7789c8df-cd92-43c1-8a83-195dbc0f0a0a">
      <Terms xmlns="http://schemas.microsoft.com/office/infopath/2007/PartnerControls"/>
    </EriCOLLProductsTaxHTField0>
    <EriCOLLCompetenceTaxHTField0 xmlns="7789c8df-cd92-43c1-8a83-195dbc0f0a0a">
      <Terms xmlns="http://schemas.microsoft.com/office/infopath/2007/PartnerControls"/>
    </EriCOLLCompetenceTaxHTField0>
    <AbstractOrSummary. xmlns="7789c8df-cd92-43c1-8a83-195dbc0f0a0a" xsi:nil="true"/>
    <Prepared. xmlns="7789c8df-cd92-43c1-8a83-195dbc0f0a0a" xsi:nil="true"/>
    <EriCOLLCustomerTaxHTField0 xmlns="08b2df90-05d3-4030-90d4-c9feeb4a1cd9">
      <Terms xmlns="http://schemas.microsoft.com/office/infopath/2007/PartnerControls"/>
    </EriCOLLCustomerTaxHTField0>
  </documentManagement>
</p:properties>
</file>

<file path=customXml/itemProps1.xml><?xml version="1.0" encoding="utf-8"?>
<ds:datastoreItem xmlns:ds="http://schemas.openxmlformats.org/officeDocument/2006/customXml" ds:itemID="{CF3563FF-3CC5-4B26-BE26-33FE4A5A8DF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2E49A4E-A7D1-4C20-8D1E-B1E95A42DCE9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973DA09B-56A6-4DD6-903B-C1CB8C7A78E8}">
  <ds:schemaRefs>
    <ds:schemaRef ds:uri="Microsoft.SharePoint.Taxonomy.ContentTypeSync"/>
  </ds:schemaRefs>
</ds:datastoreItem>
</file>

<file path=customXml/itemProps4.xml><?xml version="1.0" encoding="utf-8"?>
<ds:datastoreItem xmlns:ds="http://schemas.openxmlformats.org/officeDocument/2006/customXml" ds:itemID="{5B2BF3EE-FD0C-4F75-9FAF-2E8BE23B65D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8b2df90-05d3-4030-90d4-c9feeb4a1cd9"/>
    <ds:schemaRef ds:uri="7789c8df-cd92-43c1-8a83-195dbc0f0a0a"/>
    <ds:schemaRef ds:uri="http://schemas.microsoft.com/sharepoint/v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5.xml><?xml version="1.0" encoding="utf-8"?>
<ds:datastoreItem xmlns:ds="http://schemas.openxmlformats.org/officeDocument/2006/customXml" ds:itemID="{85240057-4D00-4F0B-9817-37193F939DFE}">
  <ds:schemaRefs>
    <ds:schemaRef ds:uri="http://www.w3.org/XML/1998/namespace"/>
    <ds:schemaRef ds:uri="http://schemas.microsoft.com/sharepoint/v4"/>
    <ds:schemaRef ds:uri="http://schemas.microsoft.com/office/infopath/2007/PartnerControls"/>
    <ds:schemaRef ds:uri="http://purl.org/dc/elements/1.1/"/>
    <ds:schemaRef ds:uri="08b2df90-05d3-4030-90d4-c9feeb4a1cd9"/>
    <ds:schemaRef ds:uri="http://schemas.microsoft.com/office/2006/documentManagement/types"/>
    <ds:schemaRef ds:uri="http://schemas.openxmlformats.org/package/2006/metadata/core-properties"/>
    <ds:schemaRef ds:uri="http://purl.org/dc/terms/"/>
    <ds:schemaRef ds:uri="7789c8df-cd92-43c1-8a83-195dbc0f0a0a"/>
    <ds:schemaRef ds:uri="http://schemas.microsoft.com/office/2006/metadata/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851</TotalTime>
  <Words>489</Words>
  <Application>Microsoft Office PowerPoint</Application>
  <PresentationFormat>Widescreen</PresentationFormat>
  <Paragraphs>42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MS Mincho</vt:lpstr>
      <vt:lpstr>ＭＳ Ｐゴシック</vt:lpstr>
      <vt:lpstr>Arial</vt:lpstr>
      <vt:lpstr>Calibri</vt:lpstr>
      <vt:lpstr>Calibri Light</vt:lpstr>
      <vt:lpstr>Symbol</vt:lpstr>
      <vt:lpstr>Times New Roman</vt:lpstr>
      <vt:lpstr>Office Theme</vt:lpstr>
      <vt:lpstr>WF for UL DMRS position for 2os TTI for DMRS multiplexing/sharing</vt:lpstr>
      <vt:lpstr>Background (1/2)</vt:lpstr>
      <vt:lpstr>Background (2/2)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Mårten Sundberg</dc:creator>
  <cp:lastModifiedBy>Laetitia Falconetti</cp:lastModifiedBy>
  <cp:revision>86</cp:revision>
  <dcterms:created xsi:type="dcterms:W3CDTF">2016-11-10T14:18:32Z</dcterms:created>
  <dcterms:modified xsi:type="dcterms:W3CDTF">2017-05-17T07:16:50Z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ItemGuid">
    <vt:lpwstr>ee8a17ae-2e8e-49c6-9603-bd2c1b2a04c7</vt:lpwstr>
  </property>
  <property fmtid="{D5CDD505-2E9C-101B-9397-08002B2CF9AE}" pid="3" name="ContentTypeId">
    <vt:lpwstr>0x010100BB337192E63E44A7A744CE7393F41F4E00FC0FCE182CC02C499F00CC069FCD5A25</vt:lpwstr>
  </property>
  <property fmtid="{D5CDD505-2E9C-101B-9397-08002B2CF9AE}" pid="4" name="EriCOLLCategory">
    <vt:lpwstr>1;#Research|7f1f7aab-c784-40ec-8666-825d2ac7abef</vt:lpwstr>
  </property>
  <property fmtid="{D5CDD505-2E9C-101B-9397-08002B2CF9AE}" pid="5" name="TaxKeyword">
    <vt:lpwstr/>
  </property>
  <property fmtid="{D5CDD505-2E9C-101B-9397-08002B2CF9AE}" pid="6" name="EriCOLLOrganizationUnit">
    <vt:lpwstr>2;#GFTE ER Radio Access Technologies|692a7af5-c1f7-4d68-b1ab-a7920dfecb78</vt:lpwstr>
  </property>
  <property fmtid="{D5CDD505-2E9C-101B-9397-08002B2CF9AE}" pid="7" name="EriCOLLProjects">
    <vt:lpwstr/>
  </property>
  <property fmtid="{D5CDD505-2E9C-101B-9397-08002B2CF9AE}" pid="8" name="EriCOLLCountry">
    <vt:lpwstr/>
  </property>
  <property fmtid="{D5CDD505-2E9C-101B-9397-08002B2CF9AE}" pid="9" name="EriCOLLCompetence">
    <vt:lpwstr/>
  </property>
  <property fmtid="{D5CDD505-2E9C-101B-9397-08002B2CF9AE}" pid="10" name="EriCOLLProcess">
    <vt:lpwstr/>
  </property>
  <property fmtid="{D5CDD505-2E9C-101B-9397-08002B2CF9AE}" pid="11" name="EriCOLLProducts">
    <vt:lpwstr/>
  </property>
  <property fmtid="{D5CDD505-2E9C-101B-9397-08002B2CF9AE}" pid="12" name="EriCOLLCustomer">
    <vt:lpwstr/>
  </property>
</Properties>
</file>