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oleObject"/>
  <Default Extension="wmf" ContentType="image/x-w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1" r:id="rId3"/>
    <p:sldId id="263" r:id="rId4"/>
    <p:sldId id="264" r:id="rId5"/>
    <p:sldId id="265" r:id="rId6"/>
    <p:sldId id="269" r:id="rId7"/>
    <p:sldId id="268" r:id="rId8"/>
    <p:sldId id="270" r:id="rId9"/>
    <p:sldId id="267" r:id="rId10"/>
    <p:sldId id="260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5" autoAdjust="0"/>
    <p:restoredTop sz="94660"/>
  </p:normalViewPr>
  <p:slideViewPr>
    <p:cSldViewPr snapToGrid="0">
      <p:cViewPr varScale="1">
        <p:scale>
          <a:sx n="126" d="100"/>
          <a:sy n="126" d="100"/>
        </p:scale>
        <p:origin x="360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Relationship Id="rId2" Type="http://schemas.openxmlformats.org/officeDocument/2006/relationships/image" Target="../media/image8.wmf"/><Relationship Id="rId3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emf"/><Relationship Id="rId3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3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7.wmf"/><Relationship Id="rId5" Type="http://schemas.openxmlformats.org/officeDocument/2006/relationships/oleObject" Target="../embeddings/oleObject2.bin"/><Relationship Id="rId6" Type="http://schemas.openxmlformats.org/officeDocument/2006/relationships/image" Target="../media/image8.wmf"/><Relationship Id="rId7" Type="http://schemas.openxmlformats.org/officeDocument/2006/relationships/oleObject" Target="../embeddings/oleObject3.bin"/><Relationship Id="rId8" Type="http://schemas.openxmlformats.org/officeDocument/2006/relationships/image" Target="../media/image9.w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4" Type="http://schemas.openxmlformats.org/officeDocument/2006/relationships/image" Target="../media/image10.w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/>
          <p:nvPr/>
        </p:nvSpPr>
        <p:spPr>
          <a:xfrm>
            <a:off x="564795" y="381000"/>
            <a:ext cx="11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Calibri" pitchFamily="34" charset="0"/>
                <a:cs typeface="Calibri" pitchFamily="34" charset="0"/>
              </a:rPr>
              <a:t>3GPP TSG RAN WG1 Meeting #89                                      			</a:t>
            </a:r>
            <a:r>
              <a:rPr lang="en-GB" altLang="zh-CN" sz="2400" b="1" dirty="0" smtClean="0">
                <a:latin typeface="Calibri" pitchFamily="34" charset="0"/>
                <a:cs typeface="Calibri" pitchFamily="34" charset="0"/>
              </a:rPr>
              <a:t>R1-1709553</a:t>
            </a:r>
            <a:endParaRPr lang="en-GB" altLang="zh-CN" sz="2400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altLang="zh-CN" sz="2400" b="1" dirty="0" smtClean="0"/>
              <a:t>Hangzhou, China, 15 - 19 May 2017</a:t>
            </a:r>
            <a:endParaRPr lang="en-US" altLang="zh-CN" sz="2400" b="1" dirty="0" smtClean="0">
              <a:latin typeface="Calibri" pitchFamily="34" charset="0"/>
              <a:cs typeface="Calibri" pitchFamily="34" charset="0"/>
            </a:endParaRPr>
          </a:p>
          <a:p>
            <a:r>
              <a:rPr kumimoji="1" lang="en-US" altLang="ja-JP" sz="2400" b="1" dirty="0" smtClean="0">
                <a:latin typeface="Calibri" pitchFamily="34" charset="0"/>
                <a:cs typeface="Calibri" pitchFamily="34" charset="0"/>
              </a:rPr>
              <a:t>Agenda item: 7.1.1.1.1</a:t>
            </a:r>
            <a:endParaRPr kumimoji="1" lang="ja-JP" altLang="en-US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6792" y="2219084"/>
            <a:ext cx="1043491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Calibri" pitchFamily="34" charset="0"/>
                <a:cs typeface="Calibri" pitchFamily="34" charset="0"/>
              </a:rPr>
              <a:t>WF on NR-SSS sequence design</a:t>
            </a:r>
          </a:p>
          <a:p>
            <a:pPr algn="ctr"/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ITL, CATT, KRRI, KT</a:t>
            </a:r>
            <a:endParaRPr lang="en-US" sz="4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46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Proposals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302327"/>
            <a:ext cx="10813473" cy="4668982"/>
          </a:xfrm>
        </p:spPr>
        <p:txBody>
          <a:bodyPr>
            <a:noAutofit/>
          </a:bodyPr>
          <a:lstStyle/>
          <a:p>
            <a:pPr lvl="0"/>
            <a:r>
              <a:rPr lang="en-US" dirty="0" smtClean="0"/>
              <a:t>For </a:t>
            </a:r>
            <a:r>
              <a:rPr lang="en-US" altLang="ko-KR" dirty="0" smtClean="0"/>
              <a:t>NR-SSS sequence design</a:t>
            </a:r>
            <a:endParaRPr lang="en-US" dirty="0" smtClean="0"/>
          </a:p>
          <a:p>
            <a:pPr lvl="1"/>
            <a:r>
              <a:rPr lang="en-US" altLang="ko-KR" dirty="0" smtClean="0"/>
              <a:t>Option 2: 3 polynomials with 127 cyclic shifts, and 1 another polynomial with 3 cyclic shifts</a:t>
            </a:r>
          </a:p>
          <a:p>
            <a:pPr lvl="2"/>
            <a:r>
              <a:rPr lang="en-US" sz="2400" dirty="0" smtClean="0"/>
              <a:t>The 4 polynomials are selected within the same maximum connected set</a:t>
            </a:r>
          </a:p>
          <a:p>
            <a:pPr lvl="3">
              <a:lnSpc>
                <a:spcPct val="100000"/>
              </a:lnSpc>
              <a:spcBef>
                <a:spcPts val="0"/>
              </a:spcBef>
            </a:pPr>
            <a:r>
              <a:rPr lang="en-US" altLang="ko-KR" sz="2000" dirty="0" smtClean="0"/>
              <a:t>e.g., 3 polynomials with 127 cyclic shift</a:t>
            </a:r>
          </a:p>
          <a:p>
            <a:pPr lvl="3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ko-KR" sz="2000" dirty="0" smtClean="0"/>
              <a:t>     : x</a:t>
            </a:r>
            <a:r>
              <a:rPr lang="en-US" altLang="ko-KR" sz="2000" baseline="30000" dirty="0" smtClean="0"/>
              <a:t>7</a:t>
            </a:r>
            <a:r>
              <a:rPr lang="en-US" altLang="ko-KR" sz="2000" dirty="0" smtClean="0"/>
              <a:t>+x+1 (octal 203) , x</a:t>
            </a:r>
            <a:r>
              <a:rPr lang="en-US" altLang="ko-KR" sz="2000" baseline="30000" dirty="0" smtClean="0"/>
              <a:t>7</a:t>
            </a:r>
            <a:r>
              <a:rPr lang="en-US" altLang="ko-KR" sz="2000" dirty="0" smtClean="0"/>
              <a:t>+x</a:t>
            </a:r>
            <a:r>
              <a:rPr lang="en-US" altLang="ko-KR" sz="2000" baseline="30000" dirty="0" smtClean="0"/>
              <a:t>5</a:t>
            </a:r>
            <a:r>
              <a:rPr lang="en-US" altLang="ko-KR" sz="2000" dirty="0" smtClean="0"/>
              <a:t>+x</a:t>
            </a:r>
            <a:r>
              <a:rPr lang="en-US" altLang="ko-KR" sz="2000" baseline="30000" dirty="0" smtClean="0"/>
              <a:t>3</a:t>
            </a:r>
            <a:r>
              <a:rPr lang="en-US" altLang="ko-KR" sz="2000" dirty="0" smtClean="0"/>
              <a:t>+x+1 (octal 253) , x</a:t>
            </a:r>
            <a:r>
              <a:rPr lang="en-US" altLang="ko-KR" sz="2000" baseline="30000" dirty="0" smtClean="0"/>
              <a:t>7</a:t>
            </a:r>
            <a:r>
              <a:rPr lang="en-US" altLang="ko-KR" sz="2000" dirty="0" smtClean="0"/>
              <a:t>+x</a:t>
            </a:r>
            <a:r>
              <a:rPr lang="en-US" altLang="ko-KR" sz="2000" baseline="30000" dirty="0" smtClean="0"/>
              <a:t>5</a:t>
            </a:r>
            <a:r>
              <a:rPr lang="en-US" altLang="ko-KR" sz="2000" dirty="0" smtClean="0"/>
              <a:t>+x</a:t>
            </a:r>
            <a:r>
              <a:rPr lang="en-US" altLang="ko-KR" sz="2000" baseline="30000" dirty="0" smtClean="0"/>
              <a:t>4</a:t>
            </a:r>
            <a:r>
              <a:rPr lang="en-US" altLang="ko-KR" sz="2000" dirty="0" smtClean="0"/>
              <a:t>+x</a:t>
            </a:r>
            <a:r>
              <a:rPr lang="en-US" altLang="ko-KR" sz="2000" baseline="30000" dirty="0" smtClean="0"/>
              <a:t>3</a:t>
            </a:r>
            <a:r>
              <a:rPr lang="en-US" altLang="ko-KR" sz="2000" dirty="0" smtClean="0"/>
              <a:t>+1 (octal 271) </a:t>
            </a:r>
          </a:p>
          <a:p>
            <a:pPr lvl="3">
              <a:lnSpc>
                <a:spcPct val="100000"/>
              </a:lnSpc>
              <a:spcBef>
                <a:spcPts val="0"/>
              </a:spcBef>
            </a:pPr>
            <a:r>
              <a:rPr lang="en-US" altLang="ko-KR" sz="2000" dirty="0" smtClean="0"/>
              <a:t>e.g., 1 polynomial with 3 cyclic shift (same polynomial for NR-PSS)</a:t>
            </a:r>
          </a:p>
          <a:p>
            <a:pPr lvl="3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ko-KR" sz="2000" dirty="0" smtClean="0"/>
              <a:t>     : x</a:t>
            </a:r>
            <a:r>
              <a:rPr lang="en-US" altLang="ko-KR" sz="2000" baseline="30000" dirty="0" smtClean="0"/>
              <a:t>7</a:t>
            </a:r>
            <a:r>
              <a:rPr lang="en-US" altLang="ko-KR" sz="2000" dirty="0" smtClean="0"/>
              <a:t>+x</a:t>
            </a:r>
            <a:r>
              <a:rPr lang="en-US" altLang="ko-KR" sz="2000" baseline="30000" dirty="0" smtClean="0"/>
              <a:t>4</a:t>
            </a:r>
            <a:r>
              <a:rPr lang="en-US" altLang="ko-KR" sz="2000" dirty="0" smtClean="0"/>
              <a:t>+1 (octal 221) </a:t>
            </a:r>
          </a:p>
          <a:p>
            <a:pPr lvl="2">
              <a:buNone/>
            </a:pPr>
            <a:endParaRPr lang="en-US" sz="2400" dirty="0" smtClean="0"/>
          </a:p>
          <a:p>
            <a:pPr lvl="2">
              <a:buNone/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Background (1)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741218" y="1220879"/>
            <a:ext cx="10602644" cy="2841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en-US" dirty="0" smtClean="0"/>
              <a:t>Offline agreement in RAN1 #89: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Down select NR-SSS sequence design from following options within this meeting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Option 1: 1 polynomial with 127 cyclic shifts, and 1 another polynomial with 9 cyclic shifts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Option 2: 3 polynomials with 127 cyclic shifts, and 1 another polynomial with 3 cyclic shifts</a:t>
            </a:r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Background (2)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741217" y="1138368"/>
            <a:ext cx="10314709" cy="2185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Detail example of option 1 (from R1-1707336)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1st polynomial: x</a:t>
            </a:r>
            <a:r>
              <a:rPr lang="en-US" baseline="30000" dirty="0" smtClean="0"/>
              <a:t>7</a:t>
            </a:r>
            <a:r>
              <a:rPr lang="en-US" dirty="0" smtClean="0"/>
              <a:t>+x</a:t>
            </a:r>
            <a:r>
              <a:rPr lang="en-US" baseline="30000" dirty="0" smtClean="0"/>
              <a:t>4</a:t>
            </a:r>
            <a:r>
              <a:rPr lang="en-US" dirty="0" smtClean="0"/>
              <a:t>+1 (octal 221) with 9 </a:t>
            </a:r>
            <a:r>
              <a:rPr lang="en-US" altLang="ko-KR" dirty="0" smtClean="0"/>
              <a:t>cyclic shifts</a:t>
            </a:r>
          </a:p>
          <a:p>
            <a:pPr lvl="2">
              <a:lnSpc>
                <a:spcPct val="100000"/>
              </a:lnSpc>
              <a:spcBef>
                <a:spcPts val="0"/>
              </a:spcBef>
            </a:pPr>
            <a:r>
              <a:rPr lang="en-US" altLang="ko-KR" dirty="0" smtClean="0"/>
              <a:t>Cyclic shift value m</a:t>
            </a:r>
            <a:r>
              <a:rPr lang="en-US" altLang="ko-KR" baseline="-25000" dirty="0" smtClean="0"/>
              <a:t>0</a:t>
            </a:r>
            <a:r>
              <a:rPr lang="en-US" altLang="ko-KR" dirty="0" smtClean="0"/>
              <a:t>∈ {16,17,18,19,23,25,27,37,38} 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altLang="ko-KR" dirty="0" smtClean="0"/>
              <a:t>2nd polynomial: x</a:t>
            </a:r>
            <a:r>
              <a:rPr lang="en-US" altLang="ko-KR" baseline="30000" dirty="0" smtClean="0"/>
              <a:t>7</a:t>
            </a:r>
            <a:r>
              <a:rPr lang="en-US" altLang="ko-KR" dirty="0" smtClean="0"/>
              <a:t>+x</a:t>
            </a:r>
            <a:r>
              <a:rPr lang="en-US" altLang="ko-KR" baseline="30000" dirty="0" smtClean="0"/>
              <a:t>6</a:t>
            </a:r>
            <a:r>
              <a:rPr lang="en-US" altLang="ko-KR" dirty="0" smtClean="0"/>
              <a:t>+1 (octal 301) with 127 cyclic shift</a:t>
            </a:r>
          </a:p>
          <a:p>
            <a:pPr lvl="2">
              <a:lnSpc>
                <a:spcPct val="100000"/>
              </a:lnSpc>
              <a:spcBef>
                <a:spcPts val="0"/>
              </a:spcBef>
            </a:pPr>
            <a:r>
              <a:rPr lang="en-US" altLang="ko-KR" dirty="0" smtClean="0"/>
              <a:t>Cyclic shift value m</a:t>
            </a:r>
            <a:r>
              <a:rPr lang="en-US" altLang="ko-KR" baseline="-25000" dirty="0" smtClean="0"/>
              <a:t>1</a:t>
            </a:r>
            <a:r>
              <a:rPr lang="en-US" altLang="ko-KR" dirty="0" smtClean="0"/>
              <a:t>∈ {0, 1, 2, …, 126}</a:t>
            </a:r>
          </a:p>
          <a:p>
            <a:pPr lvl="2">
              <a:lnSpc>
                <a:spcPct val="100000"/>
              </a:lnSpc>
              <a:spcBef>
                <a:spcPts val="0"/>
              </a:spcBef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Background (3)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741217" y="1133658"/>
            <a:ext cx="10314709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Detail example of option 2 (from [1])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altLang="ko-KR" dirty="0" smtClean="0"/>
              <a:t>4 polynomials are selected within a maximum connected set </a:t>
            </a:r>
          </a:p>
          <a:p>
            <a:pPr lvl="2">
              <a:lnSpc>
                <a:spcPct val="100000"/>
              </a:lnSpc>
              <a:spcBef>
                <a:spcPts val="0"/>
              </a:spcBef>
            </a:pPr>
            <a:r>
              <a:rPr lang="en-US" altLang="ko-KR" dirty="0" smtClean="0"/>
              <a:t>e.g., 3 polynomials with 127 cyclic shift: 203(octal), 253(octal), 271(octal)</a:t>
            </a:r>
          </a:p>
          <a:p>
            <a:pPr lvl="3">
              <a:lnSpc>
                <a:spcPct val="100000"/>
              </a:lnSpc>
              <a:spcBef>
                <a:spcPts val="0"/>
              </a:spcBef>
            </a:pPr>
            <a:r>
              <a:rPr lang="en-US" altLang="ko-KR" dirty="0" smtClean="0"/>
              <a:t>Cyclic shift value </a:t>
            </a:r>
            <a:r>
              <a:rPr lang="en-US" altLang="ko-KR" dirty="0" err="1" smtClean="0"/>
              <a:t>m</a:t>
            </a:r>
            <a:r>
              <a:rPr lang="en-US" altLang="ko-KR" baseline="-25000" dirty="0" err="1" smtClean="0"/>
              <a:t>k</a:t>
            </a:r>
            <a:r>
              <a:rPr lang="en-US" altLang="ko-KR" dirty="0" smtClean="0"/>
              <a:t>∈ {0, 1, 2, …, 126}  for k=0, 1, 2</a:t>
            </a:r>
          </a:p>
          <a:p>
            <a:pPr lvl="2">
              <a:lnSpc>
                <a:spcPct val="100000"/>
              </a:lnSpc>
              <a:spcBef>
                <a:spcPts val="0"/>
              </a:spcBef>
            </a:pPr>
            <a:r>
              <a:rPr lang="en-US" altLang="ko-KR" dirty="0" smtClean="0"/>
              <a:t>e.g., 1 polynomial with 3 cyclic shift (same polynomial for NR-PSS): 221(octal)</a:t>
            </a:r>
          </a:p>
          <a:p>
            <a:pPr lvl="3">
              <a:lnSpc>
                <a:spcPct val="100000"/>
              </a:lnSpc>
              <a:spcBef>
                <a:spcPts val="0"/>
              </a:spcBef>
            </a:pPr>
            <a:r>
              <a:rPr lang="en-US" altLang="ko-KR" dirty="0" smtClean="0"/>
              <a:t>Cyclic shift value m</a:t>
            </a:r>
            <a:r>
              <a:rPr lang="en-US" altLang="ko-KR" baseline="-25000" dirty="0" smtClean="0"/>
              <a:t>3</a:t>
            </a:r>
            <a:r>
              <a:rPr lang="en-US" altLang="ko-KR" dirty="0" smtClean="0"/>
              <a:t>∈ {22, 65, 108} </a:t>
            </a:r>
          </a:p>
        </p:txBody>
      </p:sp>
      <p:pic>
        <p:nvPicPr>
          <p:cNvPr id="4" name="그림 3" descr="1.jp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7898" y="3364384"/>
            <a:ext cx="5943600" cy="3067050"/>
          </a:xfrm>
          <a:prstGeom prst="rect">
            <a:avLst/>
          </a:prstGeom>
        </p:spPr>
      </p:pic>
      <p:pic>
        <p:nvPicPr>
          <p:cNvPr id="5" name="그림 4" descr="제목 없음.jpg"/>
          <p:cNvPicPr preferRelativeResize="0"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91043" y="3371433"/>
            <a:ext cx="5715857" cy="3042481"/>
          </a:xfrm>
          <a:prstGeom prst="rect">
            <a:avLst/>
          </a:prstGeom>
        </p:spPr>
      </p:pic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304795" y="6428818"/>
            <a:ext cx="1164866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lvl="2" algn="ctr"/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[1]</a:t>
            </a:r>
            <a:r>
              <a:rPr lang="en-US" altLang="ko-KR" sz="1400" dirty="0" smtClean="0"/>
              <a:t> D.V. </a:t>
            </a:r>
            <a:r>
              <a:rPr lang="en-US" altLang="ko-KR" sz="1400" dirty="0" err="1" smtClean="0"/>
              <a:t>Sarwate</a:t>
            </a:r>
            <a:r>
              <a:rPr lang="en-US" altLang="ko-KR" sz="1400" dirty="0" smtClean="0"/>
              <a:t> and M. B. </a:t>
            </a:r>
            <a:r>
              <a:rPr lang="en-US" altLang="ko-KR" sz="1400" dirty="0" err="1" smtClean="0"/>
              <a:t>Pursley</a:t>
            </a:r>
            <a:r>
              <a:rPr lang="en-US" altLang="ko-KR" sz="1400" dirty="0" smtClean="0"/>
              <a:t>, "</a:t>
            </a:r>
            <a:r>
              <a:rPr lang="en-US" altLang="ko-KR" sz="1400" dirty="0" err="1" smtClean="0"/>
              <a:t>Crosscorrelation</a:t>
            </a:r>
            <a:r>
              <a:rPr lang="en-US" altLang="ko-KR" sz="1400" dirty="0" smtClean="0"/>
              <a:t> properties of pseudorandom and related sequences", Proceedings of the IEEE 68(5): 593-620, May 1980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Observation (1)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6"/>
          <p:cNvSpPr txBox="1">
            <a:spLocks noChangeArrowheads="1"/>
          </p:cNvSpPr>
          <p:nvPr/>
        </p:nvSpPr>
        <p:spPr bwMode="auto">
          <a:xfrm>
            <a:off x="742119" y="3190998"/>
            <a:ext cx="511533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lvl="2" algn="ctr"/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Option 1</a:t>
            </a:r>
          </a:p>
        </p:txBody>
      </p:sp>
      <p:sp>
        <p:nvSpPr>
          <p:cNvPr id="11" name="Rectangle 6"/>
          <p:cNvSpPr txBox="1">
            <a:spLocks noChangeArrowheads="1"/>
          </p:cNvSpPr>
          <p:nvPr/>
        </p:nvSpPr>
        <p:spPr bwMode="auto">
          <a:xfrm>
            <a:off x="6162262" y="3217496"/>
            <a:ext cx="548639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lvl="2" algn="ctr"/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Option 2</a:t>
            </a:r>
          </a:p>
        </p:txBody>
      </p:sp>
      <p:sp>
        <p:nvSpPr>
          <p:cNvPr id="12" name="Rectangle 6"/>
          <p:cNvSpPr txBox="1">
            <a:spLocks noChangeArrowheads="1"/>
          </p:cNvSpPr>
          <p:nvPr/>
        </p:nvSpPr>
        <p:spPr bwMode="auto">
          <a:xfrm>
            <a:off x="437316" y="4232370"/>
            <a:ext cx="74212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lvl="2" algn="ctr"/>
            <a:r>
              <a:rPr lang="en-US" altLang="ko-KR" sz="1600" dirty="0" smtClean="0">
                <a:latin typeface="Calibri" pitchFamily="34" charset="0"/>
                <a:cs typeface="Arial" pitchFamily="34" charset="0"/>
              </a:rPr>
              <a:t>C</a:t>
            </a:r>
          </a:p>
          <a:p>
            <a:pPr marL="0" lvl="2" algn="ctr"/>
            <a:r>
              <a:rPr kumimoji="0" lang="en-US" altLang="ko-KR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Arial" pitchFamily="34" charset="0"/>
              </a:rPr>
              <a:t>D</a:t>
            </a:r>
          </a:p>
          <a:p>
            <a:pPr marL="0" lvl="2" algn="ctr"/>
            <a:r>
              <a:rPr lang="en-US" altLang="ko-KR" sz="1600" dirty="0" smtClean="0">
                <a:latin typeface="Calibri" pitchFamily="34" charset="0"/>
                <a:cs typeface="Arial" pitchFamily="34" charset="0"/>
              </a:rPr>
              <a:t>F</a:t>
            </a:r>
            <a:endParaRPr kumimoji="0" lang="en-US" altLang="ko-KR" sz="16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cs typeface="Arial" pitchFamily="34" charset="0"/>
            </a:endParaRPr>
          </a:p>
        </p:txBody>
      </p:sp>
      <p:sp>
        <p:nvSpPr>
          <p:cNvPr id="14" name="Rectangle 6"/>
          <p:cNvSpPr txBox="1">
            <a:spLocks noChangeArrowheads="1"/>
          </p:cNvSpPr>
          <p:nvPr/>
        </p:nvSpPr>
        <p:spPr bwMode="auto">
          <a:xfrm>
            <a:off x="755373" y="6448912"/>
            <a:ext cx="442622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lvl="2" algn="ctr"/>
            <a:r>
              <a:rPr lang="en-US" altLang="ko-KR" dirty="0" smtClean="0">
                <a:latin typeface="Calibri" pitchFamily="34" charset="0"/>
                <a:cs typeface="Arial" pitchFamily="34" charset="0"/>
              </a:rPr>
              <a:t>Maximum</a:t>
            </a:r>
            <a:r>
              <a:rPr lang="en-US" altLang="ko-KR" noProof="0" dirty="0" smtClean="0">
                <a:latin typeface="Calibri" pitchFamily="34" charset="0"/>
                <a:cs typeface="Arial" pitchFamily="34" charset="0"/>
              </a:rPr>
              <a:t> </a:t>
            </a:r>
            <a:r>
              <a:rPr lang="en-US" altLang="ko-KR" sz="1700" noProof="0" dirty="0" smtClean="0">
                <a:latin typeface="Calibri" pitchFamily="34" charset="0"/>
                <a:cs typeface="Arial" pitchFamily="34" charset="0"/>
              </a:rPr>
              <a:t>cross-correlation</a:t>
            </a:r>
            <a:endParaRPr kumimoji="0" lang="en-US" altLang="ko-KR" sz="17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cs typeface="Arial" pitchFamily="34" charset="0"/>
            </a:endParaRPr>
          </a:p>
        </p:txBody>
      </p:sp>
      <p:cxnSp>
        <p:nvCxnSpPr>
          <p:cNvPr id="18" name="직선 화살표 연결선 17"/>
          <p:cNvCxnSpPr/>
          <p:nvPr/>
        </p:nvCxnSpPr>
        <p:spPr>
          <a:xfrm flipV="1">
            <a:off x="2292627" y="6003235"/>
            <a:ext cx="450573" cy="23851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6"/>
          <p:cNvSpPr txBox="1">
            <a:spLocks noChangeArrowheads="1"/>
          </p:cNvSpPr>
          <p:nvPr/>
        </p:nvSpPr>
        <p:spPr bwMode="auto">
          <a:xfrm>
            <a:off x="2531167" y="5737765"/>
            <a:ext cx="174928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lvl="2" algn="ctr"/>
            <a:r>
              <a:rPr lang="en-US" altLang="ko-KR" sz="1600" dirty="0" smtClean="0">
                <a:solidFill>
                  <a:srgbClr val="FF0000"/>
                </a:solidFill>
              </a:rPr>
              <a:t>17/127(=0.1339)</a:t>
            </a:r>
            <a:endParaRPr kumimoji="0" lang="en-US" altLang="ko-KR" sz="160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0" name="직선 화살표 연결선 19"/>
          <p:cNvCxnSpPr/>
          <p:nvPr/>
        </p:nvCxnSpPr>
        <p:spPr>
          <a:xfrm>
            <a:off x="3750367" y="4445443"/>
            <a:ext cx="304800" cy="31805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6"/>
          <p:cNvSpPr txBox="1">
            <a:spLocks noChangeArrowheads="1"/>
          </p:cNvSpPr>
          <p:nvPr/>
        </p:nvSpPr>
        <p:spPr bwMode="auto">
          <a:xfrm>
            <a:off x="3750369" y="4683576"/>
            <a:ext cx="174928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lvl="2" algn="ctr"/>
            <a:r>
              <a:rPr lang="en-US" altLang="ko-KR" sz="1600" dirty="0" smtClean="0">
                <a:solidFill>
                  <a:srgbClr val="FF0000"/>
                </a:solidFill>
              </a:rPr>
              <a:t>41/127(=0.3229)</a:t>
            </a:r>
            <a:endParaRPr kumimoji="0" lang="en-US" altLang="ko-KR" sz="160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6" name="그림 25" descr="그림1.e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0748" y="3420314"/>
            <a:ext cx="4372978" cy="3130790"/>
          </a:xfrm>
          <a:prstGeom prst="rect">
            <a:avLst/>
          </a:prstGeom>
        </p:spPr>
      </p:pic>
      <p:pic>
        <p:nvPicPr>
          <p:cNvPr id="27" name="그림 26" descr="그림2.em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16905" y="3460071"/>
            <a:ext cx="4372978" cy="3130790"/>
          </a:xfrm>
          <a:prstGeom prst="rect">
            <a:avLst/>
          </a:prstGeom>
        </p:spPr>
      </p:pic>
      <p:sp>
        <p:nvSpPr>
          <p:cNvPr id="2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741217" y="1187613"/>
            <a:ext cx="10748419" cy="208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spcBef>
                <a:spcPts val="0"/>
              </a:spcBef>
            </a:pPr>
            <a:r>
              <a:rPr lang="en-US" dirty="0" smtClean="0"/>
              <a:t>Selection of polynomials</a:t>
            </a:r>
          </a:p>
          <a:p>
            <a:pPr lvl="1">
              <a:spcBef>
                <a:spcPts val="0"/>
              </a:spcBef>
            </a:pPr>
            <a:r>
              <a:rPr lang="en-US" sz="2000" u="sng" dirty="0" smtClean="0"/>
              <a:t>Option 1</a:t>
            </a:r>
            <a:r>
              <a:rPr lang="en-US" sz="2000" dirty="0" smtClean="0"/>
              <a:t>: only 90 preferred pairs of polynomials among 153(= C(18,2)) pairs can have the lowest maximum cross-correlation value(= 0.1339).</a:t>
            </a:r>
          </a:p>
          <a:p>
            <a:pPr lvl="2">
              <a:spcBef>
                <a:spcPts val="0"/>
              </a:spcBef>
            </a:pPr>
            <a:r>
              <a:rPr lang="en-US" sz="1800" dirty="0" smtClean="0"/>
              <a:t>Even though the preferred pairs of polynomials are selected, only some SSS-SSS cross-correlation cases have the lowest maximum cross-correlation value (</a:t>
            </a:r>
            <a:r>
              <a:rPr lang="en-US" sz="1800" u="sng" dirty="0" smtClean="0"/>
              <a:t>see the next slides</a:t>
            </a:r>
            <a:r>
              <a:rPr lang="en-US" sz="1800" dirty="0" smtClean="0"/>
              <a:t>).</a:t>
            </a:r>
          </a:p>
          <a:p>
            <a:pPr lvl="1">
              <a:spcBef>
                <a:spcPts val="0"/>
              </a:spcBef>
            </a:pPr>
            <a:r>
              <a:rPr lang="en-US" altLang="ko-KR" sz="2000" u="sng" dirty="0" smtClean="0"/>
              <a:t>Option 2</a:t>
            </a:r>
            <a:r>
              <a:rPr lang="en-US" altLang="ko-KR" sz="2000" dirty="0" smtClean="0"/>
              <a:t>: All possible selections have the lowest maximum cross-correlation value(= 0.1339) if polynomials are selected within a maximum connected set. </a:t>
            </a:r>
          </a:p>
        </p:txBody>
      </p:sp>
      <p:sp>
        <p:nvSpPr>
          <p:cNvPr id="31" name="Rectangle 6"/>
          <p:cNvSpPr txBox="1">
            <a:spLocks noChangeArrowheads="1"/>
          </p:cNvSpPr>
          <p:nvPr/>
        </p:nvSpPr>
        <p:spPr bwMode="auto">
          <a:xfrm>
            <a:off x="5976724" y="4232370"/>
            <a:ext cx="74212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lvl="2" algn="ctr"/>
            <a:r>
              <a:rPr lang="en-US" altLang="ko-KR" sz="1600" dirty="0" smtClean="0">
                <a:latin typeface="Calibri" pitchFamily="34" charset="0"/>
                <a:cs typeface="Arial" pitchFamily="34" charset="0"/>
              </a:rPr>
              <a:t>C</a:t>
            </a:r>
          </a:p>
          <a:p>
            <a:pPr marL="0" lvl="2" algn="ctr"/>
            <a:r>
              <a:rPr kumimoji="0" lang="en-US" altLang="ko-KR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Arial" pitchFamily="34" charset="0"/>
              </a:rPr>
              <a:t>D</a:t>
            </a:r>
          </a:p>
          <a:p>
            <a:pPr marL="0" lvl="2" algn="ctr"/>
            <a:r>
              <a:rPr lang="en-US" altLang="ko-KR" sz="1600" dirty="0" smtClean="0">
                <a:latin typeface="Calibri" pitchFamily="34" charset="0"/>
                <a:cs typeface="Arial" pitchFamily="34" charset="0"/>
              </a:rPr>
              <a:t>F</a:t>
            </a:r>
            <a:endParaRPr kumimoji="0" lang="en-US" altLang="ko-KR" sz="16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cs typeface="Arial" pitchFamily="34" charset="0"/>
            </a:endParaRPr>
          </a:p>
        </p:txBody>
      </p:sp>
      <p:sp>
        <p:nvSpPr>
          <p:cNvPr id="37" name="Rectangle 6"/>
          <p:cNvSpPr txBox="1">
            <a:spLocks noChangeArrowheads="1"/>
          </p:cNvSpPr>
          <p:nvPr/>
        </p:nvSpPr>
        <p:spPr bwMode="auto">
          <a:xfrm>
            <a:off x="6294782" y="6456606"/>
            <a:ext cx="4426226" cy="353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lvl="2" algn="ctr"/>
            <a:r>
              <a:rPr lang="en-US" altLang="ko-KR" sz="1700" dirty="0" smtClean="0">
                <a:latin typeface="Calibri" pitchFamily="34" charset="0"/>
                <a:cs typeface="Arial" pitchFamily="34" charset="0"/>
              </a:rPr>
              <a:t>Maximum</a:t>
            </a:r>
            <a:r>
              <a:rPr lang="en-US" altLang="ko-KR" sz="1700" noProof="0" dirty="0" smtClean="0">
                <a:latin typeface="Calibri" pitchFamily="34" charset="0"/>
                <a:cs typeface="Arial" pitchFamily="34" charset="0"/>
              </a:rPr>
              <a:t> cross-correlation</a:t>
            </a:r>
            <a:endParaRPr kumimoji="0" lang="en-US" altLang="ko-KR" sz="17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cs typeface="Arial" pitchFamily="34" charset="0"/>
            </a:endParaRPr>
          </a:p>
        </p:txBody>
      </p:sp>
      <p:cxnSp>
        <p:nvCxnSpPr>
          <p:cNvPr id="38" name="직선 화살표 연결선 37"/>
          <p:cNvCxnSpPr/>
          <p:nvPr/>
        </p:nvCxnSpPr>
        <p:spPr>
          <a:xfrm flipV="1">
            <a:off x="7832036" y="6056243"/>
            <a:ext cx="450573" cy="23851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6"/>
          <p:cNvSpPr txBox="1">
            <a:spLocks noChangeArrowheads="1"/>
          </p:cNvSpPr>
          <p:nvPr/>
        </p:nvSpPr>
        <p:spPr bwMode="auto">
          <a:xfrm>
            <a:off x="8070576" y="5790773"/>
            <a:ext cx="174928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lvl="2" algn="ctr"/>
            <a:r>
              <a:rPr lang="en-US" altLang="ko-KR" sz="1600" dirty="0" smtClean="0">
                <a:solidFill>
                  <a:srgbClr val="FF0000"/>
                </a:solidFill>
              </a:rPr>
              <a:t>17/127(=0.1339)</a:t>
            </a:r>
            <a:endParaRPr kumimoji="0" lang="en-US" altLang="ko-KR" sz="160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Observation (2)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741218" y="1198405"/>
            <a:ext cx="11053217" cy="1588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spcBef>
                <a:spcPts val="0"/>
              </a:spcBef>
            </a:pPr>
            <a:r>
              <a:rPr lang="en-US" dirty="0" smtClean="0"/>
              <a:t>SSS-SSS cross-correlation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Cross-correlation between SSS sequence a(</a:t>
            </a:r>
            <a:r>
              <a:rPr lang="en-US" dirty="0" err="1" smtClean="0"/>
              <a:t>i</a:t>
            </a:r>
            <a:r>
              <a:rPr lang="en-US" dirty="0" smtClean="0"/>
              <a:t>)</a:t>
            </a:r>
            <a:r>
              <a:rPr lang="en-US" baseline="-25000" dirty="0" smtClean="0"/>
              <a:t> </a:t>
            </a:r>
            <a:r>
              <a:rPr lang="en-US" dirty="0" smtClean="0"/>
              <a:t>and </a:t>
            </a:r>
            <a:r>
              <a:rPr lang="en-US" altLang="ko-KR" dirty="0" smtClean="0"/>
              <a:t>SSS sequence b(</a:t>
            </a:r>
            <a:r>
              <a:rPr lang="en-US" altLang="ko-KR" dirty="0" err="1" smtClean="0"/>
              <a:t>i</a:t>
            </a:r>
            <a:r>
              <a:rPr lang="en-US" altLang="ko-KR" dirty="0" smtClean="0"/>
              <a:t>)</a:t>
            </a:r>
            <a:r>
              <a:rPr lang="en-US" altLang="ko-KR" baseline="-25000" dirty="0" smtClean="0"/>
              <a:t>  </a:t>
            </a:r>
            <a:r>
              <a:rPr lang="en-US" altLang="ko-KR" dirty="0" smtClean="0"/>
              <a:t>(</a:t>
            </a:r>
            <a:r>
              <a:rPr lang="en-US" altLang="ko-KR" dirty="0" err="1" smtClean="0"/>
              <a:t>i</a:t>
            </a:r>
            <a:r>
              <a:rPr lang="en-US" altLang="ko-KR" dirty="0" smtClean="0"/>
              <a:t>=0, 1, …., 126)</a:t>
            </a:r>
            <a:endParaRPr lang="en-US" baseline="-25000" dirty="0" smtClean="0"/>
          </a:p>
          <a:p>
            <a:pPr lvl="2">
              <a:spcBef>
                <a:spcPts val="0"/>
              </a:spcBef>
            </a:pPr>
            <a:r>
              <a:rPr lang="en-US" dirty="0" smtClean="0"/>
              <a:t>Option1</a:t>
            </a:r>
          </a:p>
          <a:p>
            <a:pPr lvl="3">
              <a:spcBef>
                <a:spcPts val="0"/>
              </a:spcBef>
            </a:pPr>
            <a:r>
              <a:rPr lang="en-US" altLang="ko-KR" dirty="0" smtClean="0"/>
              <a:t>SSS sequence </a:t>
            </a:r>
            <a:r>
              <a:rPr lang="en-US" dirty="0" smtClean="0"/>
              <a:t>a(</a:t>
            </a:r>
            <a:r>
              <a:rPr lang="en-US" dirty="0" err="1" smtClean="0"/>
              <a:t>i</a:t>
            </a:r>
            <a:r>
              <a:rPr lang="en-US" dirty="0" smtClean="0"/>
              <a:t>) with (m</a:t>
            </a:r>
            <a:r>
              <a:rPr lang="en-US" baseline="30000" dirty="0" smtClean="0"/>
              <a:t>a</a:t>
            </a:r>
            <a:r>
              <a:rPr lang="en-US" baseline="-25000" dirty="0" smtClean="0"/>
              <a:t>0</a:t>
            </a:r>
            <a:r>
              <a:rPr lang="en-US" dirty="0" smtClean="0"/>
              <a:t>, m</a:t>
            </a:r>
            <a:r>
              <a:rPr lang="en-US" baseline="30000" dirty="0" smtClean="0"/>
              <a:t>a</a:t>
            </a:r>
            <a:r>
              <a:rPr lang="en-US" baseline="-25000" dirty="0" smtClean="0"/>
              <a:t>1</a:t>
            </a:r>
            <a:r>
              <a:rPr lang="en-US" dirty="0" smtClean="0"/>
              <a:t>) where </a:t>
            </a:r>
            <a:r>
              <a:rPr lang="en-US" altLang="ko-KR" dirty="0" smtClean="0"/>
              <a:t>m</a:t>
            </a:r>
            <a:r>
              <a:rPr lang="en-US" altLang="ko-KR" baseline="30000" dirty="0" smtClean="0"/>
              <a:t>a</a:t>
            </a:r>
            <a:r>
              <a:rPr lang="en-US" altLang="ko-KR" baseline="-25000" dirty="0" smtClean="0"/>
              <a:t>0 </a:t>
            </a:r>
            <a:r>
              <a:rPr lang="en-US" dirty="0" smtClean="0"/>
              <a:t>/</a:t>
            </a:r>
            <a:r>
              <a:rPr lang="en-US" altLang="ko-KR" dirty="0" smtClean="0"/>
              <a:t> m</a:t>
            </a:r>
            <a:r>
              <a:rPr lang="en-US" altLang="ko-KR" baseline="30000" dirty="0" smtClean="0"/>
              <a:t>a</a:t>
            </a:r>
            <a:r>
              <a:rPr lang="en-US" altLang="ko-KR" baseline="-25000" dirty="0" smtClean="0"/>
              <a:t>1 </a:t>
            </a:r>
            <a:r>
              <a:rPr lang="en-US" dirty="0" smtClean="0"/>
              <a:t>is a cyclic shift value </a:t>
            </a:r>
            <a:r>
              <a:rPr lang="en-US" altLang="ko-KR" dirty="0" smtClean="0"/>
              <a:t>of</a:t>
            </a:r>
            <a:r>
              <a:rPr lang="ko-KR" altLang="en-US" dirty="0" smtClean="0"/>
              <a:t> </a:t>
            </a:r>
            <a:r>
              <a:rPr lang="en-US" altLang="ko-KR" dirty="0" smtClean="0"/>
              <a:t>1st/2nd polynomial </a:t>
            </a:r>
            <a:endParaRPr lang="en-US" dirty="0" smtClean="0"/>
          </a:p>
          <a:p>
            <a:pPr lvl="3">
              <a:spcBef>
                <a:spcPts val="0"/>
              </a:spcBef>
            </a:pPr>
            <a:r>
              <a:rPr lang="en-US" altLang="ko-KR" dirty="0" smtClean="0"/>
              <a:t>SSS sequence b(</a:t>
            </a:r>
            <a:r>
              <a:rPr lang="en-US" altLang="ko-KR" dirty="0" err="1" smtClean="0"/>
              <a:t>i</a:t>
            </a:r>
            <a:r>
              <a:rPr lang="en-US" altLang="ko-KR" dirty="0" smtClean="0"/>
              <a:t>) with (m</a:t>
            </a:r>
            <a:r>
              <a:rPr lang="en-US" altLang="ko-KR" baseline="30000" dirty="0" smtClean="0"/>
              <a:t>b</a:t>
            </a:r>
            <a:r>
              <a:rPr lang="en-US" altLang="ko-KR" baseline="-25000" dirty="0" smtClean="0"/>
              <a:t>0</a:t>
            </a:r>
            <a:r>
              <a:rPr lang="en-US" altLang="ko-KR" dirty="0" smtClean="0"/>
              <a:t>, m</a:t>
            </a:r>
            <a:r>
              <a:rPr lang="en-US" altLang="ko-KR" baseline="30000" dirty="0" smtClean="0"/>
              <a:t>b</a:t>
            </a:r>
            <a:r>
              <a:rPr lang="en-US" altLang="ko-KR" baseline="-25000" dirty="0" smtClean="0"/>
              <a:t>1</a:t>
            </a:r>
            <a:r>
              <a:rPr lang="en-US" altLang="ko-KR" dirty="0" smtClean="0"/>
              <a:t>) where m</a:t>
            </a:r>
            <a:r>
              <a:rPr lang="en-US" altLang="ko-KR" baseline="30000" dirty="0" smtClean="0"/>
              <a:t>b</a:t>
            </a:r>
            <a:r>
              <a:rPr lang="en-US" altLang="ko-KR" baseline="-25000" dirty="0" smtClean="0"/>
              <a:t>0 </a:t>
            </a:r>
            <a:r>
              <a:rPr lang="en-US" altLang="ko-KR" dirty="0" smtClean="0"/>
              <a:t>/ m</a:t>
            </a:r>
            <a:r>
              <a:rPr lang="en-US" altLang="ko-KR" baseline="30000" dirty="0" smtClean="0"/>
              <a:t>b</a:t>
            </a:r>
            <a:r>
              <a:rPr lang="en-US" altLang="ko-KR" baseline="-25000" dirty="0" smtClean="0"/>
              <a:t>1 </a:t>
            </a:r>
            <a:r>
              <a:rPr lang="en-US" altLang="ko-KR" dirty="0" smtClean="0"/>
              <a:t>is a cyclic shift value of</a:t>
            </a:r>
            <a:r>
              <a:rPr lang="ko-KR" altLang="en-US" dirty="0" smtClean="0"/>
              <a:t> </a:t>
            </a:r>
            <a:r>
              <a:rPr lang="en-US" altLang="ko-KR" dirty="0" smtClean="0"/>
              <a:t>1st/2nd polynomial </a:t>
            </a:r>
            <a:endParaRPr lang="en-US" dirty="0" smtClean="0"/>
          </a:p>
        </p:txBody>
      </p:sp>
      <p:pic>
        <p:nvPicPr>
          <p:cNvPr id="9" name="그림 8" descr="그림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31737" y="3180525"/>
            <a:ext cx="6448508" cy="3079143"/>
          </a:xfrm>
          <a:prstGeom prst="rect">
            <a:avLst/>
          </a:prstGeom>
        </p:spPr>
      </p:pic>
      <p:pic>
        <p:nvPicPr>
          <p:cNvPr id="10" name="그림 9" descr="제목 없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7225" y="3332304"/>
            <a:ext cx="2343150" cy="962025"/>
          </a:xfrm>
          <a:prstGeom prst="rect">
            <a:avLst/>
          </a:prstGeom>
        </p:spPr>
      </p:pic>
      <p:sp>
        <p:nvSpPr>
          <p:cNvPr id="11" name="타원 10"/>
          <p:cNvSpPr/>
          <p:nvPr/>
        </p:nvSpPr>
        <p:spPr>
          <a:xfrm>
            <a:off x="6877881" y="3167276"/>
            <a:ext cx="675861" cy="33130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3" name="직선 화살표 연결선 12"/>
          <p:cNvCxnSpPr>
            <a:stCxn id="11" idx="6"/>
          </p:cNvCxnSpPr>
          <p:nvPr/>
        </p:nvCxnSpPr>
        <p:spPr>
          <a:xfrm>
            <a:off x="7553742" y="3332929"/>
            <a:ext cx="689110" cy="32467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직선 연결선 14"/>
          <p:cNvCxnSpPr/>
          <p:nvPr/>
        </p:nvCxnSpPr>
        <p:spPr>
          <a:xfrm>
            <a:off x="7636081" y="4664771"/>
            <a:ext cx="86027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 15"/>
          <p:cNvCxnSpPr/>
          <p:nvPr/>
        </p:nvCxnSpPr>
        <p:spPr>
          <a:xfrm>
            <a:off x="7624158" y="5208110"/>
            <a:ext cx="86027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6"/>
          <p:cNvSpPr txBox="1">
            <a:spLocks noChangeArrowheads="1"/>
          </p:cNvSpPr>
          <p:nvPr/>
        </p:nvSpPr>
        <p:spPr bwMode="auto">
          <a:xfrm>
            <a:off x="6891129" y="4429481"/>
            <a:ext cx="487004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lvl="2" algn="ctr"/>
            <a:r>
              <a:rPr lang="en-US" altLang="ko-KR" dirty="0" smtClean="0">
                <a:latin typeface="Calibri" pitchFamily="34" charset="0"/>
                <a:cs typeface="Arial" pitchFamily="34" charset="0"/>
              </a:rPr>
              <a:t>                Option 1’s worst cases</a:t>
            </a:r>
            <a:endParaRPr kumimoji="0" lang="en-US" altLang="ko-KR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cs typeface="Arial" pitchFamily="34" charset="0"/>
            </a:endParaRPr>
          </a:p>
        </p:txBody>
      </p:sp>
      <p:sp>
        <p:nvSpPr>
          <p:cNvPr id="18" name="Rectangle 6"/>
          <p:cNvSpPr txBox="1">
            <a:spLocks noChangeArrowheads="1"/>
          </p:cNvSpPr>
          <p:nvPr/>
        </p:nvSpPr>
        <p:spPr bwMode="auto">
          <a:xfrm>
            <a:off x="8633918" y="4754809"/>
            <a:ext cx="355808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lvl="2"/>
            <a:r>
              <a:rPr lang="en-US" altLang="ko-KR" dirty="0" smtClean="0">
                <a:latin typeface="Calibri" pitchFamily="34" charset="0"/>
                <a:cs typeface="Arial" pitchFamily="34" charset="0"/>
              </a:rPr>
              <a:t>Option 1’s normal cases</a:t>
            </a:r>
          </a:p>
          <a:p>
            <a:pPr marL="0" lvl="2"/>
            <a:r>
              <a:rPr lang="en-US" altLang="ko-KR" dirty="0" smtClean="0">
                <a:latin typeface="Calibri" pitchFamily="34" charset="0"/>
                <a:cs typeface="Arial" pitchFamily="34" charset="0"/>
              </a:rPr>
              <a:t>(averaging except worst cases)  </a:t>
            </a:r>
            <a:endParaRPr kumimoji="0" lang="en-US" altLang="ko-KR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cs typeface="Arial" pitchFamily="34" charset="0"/>
            </a:endParaRPr>
          </a:p>
        </p:txBody>
      </p:sp>
      <p:sp>
        <p:nvSpPr>
          <p:cNvPr id="19" name="Rectangle 6"/>
          <p:cNvSpPr txBox="1">
            <a:spLocks noChangeArrowheads="1"/>
          </p:cNvSpPr>
          <p:nvPr/>
        </p:nvSpPr>
        <p:spPr bwMode="auto">
          <a:xfrm>
            <a:off x="1802295" y="6157368"/>
            <a:ext cx="442622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lvl="2" algn="ctr"/>
            <a:r>
              <a:rPr lang="en-US" altLang="ko-KR" dirty="0" smtClean="0">
                <a:latin typeface="Calibri" pitchFamily="34" charset="0"/>
                <a:cs typeface="Arial" pitchFamily="34" charset="0"/>
              </a:rPr>
              <a:t>SSS-SSS </a:t>
            </a:r>
            <a:r>
              <a:rPr lang="en-US" altLang="ko-KR" sz="1700" noProof="0" dirty="0" smtClean="0">
                <a:latin typeface="Calibri" pitchFamily="34" charset="0"/>
                <a:cs typeface="Arial" pitchFamily="34" charset="0"/>
              </a:rPr>
              <a:t>cross-correlation</a:t>
            </a:r>
            <a:endParaRPr kumimoji="0" lang="en-US" altLang="ko-KR" sz="17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cs typeface="Arial" pitchFamily="34" charset="0"/>
            </a:endParaRPr>
          </a:p>
        </p:txBody>
      </p:sp>
      <p:sp>
        <p:nvSpPr>
          <p:cNvPr id="20" name="Rectangle 6"/>
          <p:cNvSpPr txBox="1">
            <a:spLocks noChangeArrowheads="1"/>
          </p:cNvSpPr>
          <p:nvPr/>
        </p:nvSpPr>
        <p:spPr bwMode="auto">
          <a:xfrm>
            <a:off x="583090" y="4179366"/>
            <a:ext cx="74212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lvl="2" algn="ctr"/>
            <a:r>
              <a:rPr lang="en-US" altLang="ko-KR" sz="1600" dirty="0" smtClean="0">
                <a:latin typeface="Calibri" pitchFamily="34" charset="0"/>
                <a:cs typeface="Arial" pitchFamily="34" charset="0"/>
              </a:rPr>
              <a:t>C</a:t>
            </a:r>
          </a:p>
          <a:p>
            <a:pPr marL="0" lvl="2" algn="ctr"/>
            <a:r>
              <a:rPr kumimoji="0" lang="en-US" altLang="ko-KR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Arial" pitchFamily="34" charset="0"/>
              </a:rPr>
              <a:t>D</a:t>
            </a:r>
          </a:p>
          <a:p>
            <a:pPr marL="0" lvl="2" algn="ctr"/>
            <a:r>
              <a:rPr lang="en-US" altLang="ko-KR" sz="1600" dirty="0" smtClean="0">
                <a:latin typeface="Calibri" pitchFamily="34" charset="0"/>
                <a:cs typeface="Arial" pitchFamily="34" charset="0"/>
              </a:rPr>
              <a:t>F</a:t>
            </a:r>
            <a:endParaRPr kumimoji="0" lang="en-US" altLang="ko-KR" sz="16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cs typeface="Arial" pitchFamily="34" charset="0"/>
            </a:endParaRPr>
          </a:p>
        </p:txBody>
      </p:sp>
      <p:sp>
        <p:nvSpPr>
          <p:cNvPr id="24" name="Rectangle 6"/>
          <p:cNvSpPr txBox="1">
            <a:spLocks noChangeArrowheads="1"/>
          </p:cNvSpPr>
          <p:nvPr/>
        </p:nvSpPr>
        <p:spPr bwMode="auto">
          <a:xfrm>
            <a:off x="8633918" y="5410145"/>
            <a:ext cx="301474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lvl="2"/>
            <a:r>
              <a:rPr lang="en-US" altLang="ko-KR" dirty="0" smtClean="0">
                <a:latin typeface="Calibri" pitchFamily="34" charset="0"/>
                <a:cs typeface="Arial" pitchFamily="34" charset="0"/>
              </a:rPr>
              <a:t>Option 2 (for all cases)  </a:t>
            </a:r>
            <a:endParaRPr kumimoji="0" lang="en-US" altLang="ko-KR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cs typeface="Arial" pitchFamily="34" charset="0"/>
            </a:endParaRPr>
          </a:p>
        </p:txBody>
      </p:sp>
      <p:sp>
        <p:nvSpPr>
          <p:cNvPr id="25" name="왼쪽 중괄호 24"/>
          <p:cNvSpPr/>
          <p:nvPr/>
        </p:nvSpPr>
        <p:spPr>
          <a:xfrm>
            <a:off x="8534400" y="4890057"/>
            <a:ext cx="119270" cy="662608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6" name="직선 화살표 연결선 25"/>
          <p:cNvCxnSpPr/>
          <p:nvPr/>
        </p:nvCxnSpPr>
        <p:spPr>
          <a:xfrm flipV="1">
            <a:off x="1484244" y="5605674"/>
            <a:ext cx="649356" cy="31805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6"/>
          <p:cNvSpPr txBox="1">
            <a:spLocks noChangeArrowheads="1"/>
          </p:cNvSpPr>
          <p:nvPr/>
        </p:nvSpPr>
        <p:spPr bwMode="auto">
          <a:xfrm>
            <a:off x="1863821" y="5427437"/>
            <a:ext cx="1749283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lvl="2" algn="ctr"/>
            <a:r>
              <a:rPr lang="en-US" altLang="ko-KR" sz="1500" dirty="0" smtClean="0">
                <a:solidFill>
                  <a:srgbClr val="FF0000"/>
                </a:solidFill>
              </a:rPr>
              <a:t>1/127(=0.0079)</a:t>
            </a:r>
            <a:endParaRPr kumimoji="0" lang="en-US" altLang="ko-KR" sz="150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32" name="직선 화살표 연결선 31"/>
          <p:cNvCxnSpPr/>
          <p:nvPr/>
        </p:nvCxnSpPr>
        <p:spPr>
          <a:xfrm>
            <a:off x="2115622" y="4638263"/>
            <a:ext cx="304800" cy="31805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6"/>
          <p:cNvSpPr txBox="1">
            <a:spLocks noChangeArrowheads="1"/>
          </p:cNvSpPr>
          <p:nvPr/>
        </p:nvSpPr>
        <p:spPr bwMode="auto">
          <a:xfrm>
            <a:off x="1810824" y="4923846"/>
            <a:ext cx="1749283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lvl="2" algn="ctr"/>
            <a:r>
              <a:rPr lang="en-US" altLang="ko-KR" sz="1500" dirty="0" smtClean="0">
                <a:solidFill>
                  <a:srgbClr val="FF0000"/>
                </a:solidFill>
              </a:rPr>
              <a:t>15/127(=0.1181)</a:t>
            </a:r>
            <a:endParaRPr kumimoji="0" lang="en-US" altLang="ko-KR" sz="150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34" name="직선 화살표 연결선 33"/>
          <p:cNvCxnSpPr/>
          <p:nvPr/>
        </p:nvCxnSpPr>
        <p:spPr>
          <a:xfrm>
            <a:off x="2208363" y="3949164"/>
            <a:ext cx="304800" cy="31805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6"/>
          <p:cNvSpPr txBox="1">
            <a:spLocks noChangeArrowheads="1"/>
          </p:cNvSpPr>
          <p:nvPr/>
        </p:nvSpPr>
        <p:spPr bwMode="auto">
          <a:xfrm>
            <a:off x="2234869" y="4208243"/>
            <a:ext cx="1749283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lvl="2" algn="ctr"/>
            <a:r>
              <a:rPr lang="en-US" altLang="ko-KR" sz="1500" dirty="0" smtClean="0">
                <a:solidFill>
                  <a:srgbClr val="FF0000"/>
                </a:solidFill>
              </a:rPr>
              <a:t>17/127(=0.1339)</a:t>
            </a:r>
            <a:endParaRPr kumimoji="0" lang="en-US" altLang="ko-KR" sz="150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Observation (3)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741218" y="1158343"/>
            <a:ext cx="10748419" cy="3444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spcBef>
                <a:spcPts val="0"/>
              </a:spcBef>
            </a:pPr>
            <a:r>
              <a:rPr lang="en-US" dirty="0" smtClean="0"/>
              <a:t>SSS-SSS cross-correlation</a:t>
            </a:r>
          </a:p>
          <a:p>
            <a:pPr lvl="1">
              <a:spcBef>
                <a:spcPts val="0"/>
              </a:spcBef>
            </a:pPr>
            <a:r>
              <a:rPr lang="en-US" altLang="ko-KR" u="sng" dirty="0" smtClean="0"/>
              <a:t>Option 1</a:t>
            </a:r>
            <a:endParaRPr lang="en-US" altLang="ko-KR" dirty="0" smtClean="0"/>
          </a:p>
          <a:p>
            <a:pPr lvl="2">
              <a:spcBef>
                <a:spcPts val="0"/>
              </a:spcBef>
            </a:pPr>
            <a:r>
              <a:rPr lang="en-US" altLang="ko-KR" u="sng" dirty="0" smtClean="0"/>
              <a:t>Worst cases</a:t>
            </a:r>
            <a:r>
              <a:rPr lang="en-US" altLang="ko-KR" dirty="0" smtClean="0"/>
              <a:t>: cases that (m</a:t>
            </a:r>
            <a:r>
              <a:rPr lang="en-US" altLang="ko-KR" baseline="30000" dirty="0" smtClean="0"/>
              <a:t>b</a:t>
            </a:r>
            <a:r>
              <a:rPr lang="en-US" altLang="ko-KR" baseline="-25000" dirty="0" smtClean="0"/>
              <a:t>0</a:t>
            </a:r>
            <a:r>
              <a:rPr lang="en-US" altLang="ko-KR" dirty="0" smtClean="0"/>
              <a:t>- m</a:t>
            </a:r>
            <a:r>
              <a:rPr lang="en-US" altLang="ko-KR" baseline="30000" dirty="0" smtClean="0"/>
              <a:t>a</a:t>
            </a:r>
            <a:r>
              <a:rPr lang="en-US" altLang="ko-KR" baseline="-25000" dirty="0" smtClean="0"/>
              <a:t>0</a:t>
            </a:r>
            <a:r>
              <a:rPr lang="en-US" altLang="ko-KR" dirty="0" smtClean="0"/>
              <a:t>)=(m</a:t>
            </a:r>
            <a:r>
              <a:rPr lang="en-US" altLang="ko-KR" baseline="30000" dirty="0" smtClean="0"/>
              <a:t>b</a:t>
            </a:r>
            <a:r>
              <a:rPr lang="en-US" altLang="ko-KR" baseline="-25000" dirty="0" smtClean="0"/>
              <a:t>1</a:t>
            </a:r>
            <a:r>
              <a:rPr lang="en-US" altLang="ko-KR" dirty="0" smtClean="0"/>
              <a:t>- m</a:t>
            </a:r>
            <a:r>
              <a:rPr lang="en-US" altLang="ko-KR" baseline="30000" dirty="0" smtClean="0"/>
              <a:t>a</a:t>
            </a:r>
            <a:r>
              <a:rPr lang="en-US" altLang="ko-KR" baseline="-25000" dirty="0" smtClean="0"/>
              <a:t>1</a:t>
            </a:r>
            <a:r>
              <a:rPr lang="en-US" altLang="ko-KR" dirty="0" smtClean="0"/>
              <a:t>)</a:t>
            </a:r>
          </a:p>
          <a:p>
            <a:pPr lvl="2">
              <a:spcBef>
                <a:spcPts val="0"/>
              </a:spcBef>
            </a:pPr>
            <a:endParaRPr lang="en-US" altLang="ko-KR" u="sng" dirty="0" smtClean="0"/>
          </a:p>
          <a:p>
            <a:pPr lvl="2">
              <a:spcBef>
                <a:spcPts val="0"/>
              </a:spcBef>
            </a:pPr>
            <a:endParaRPr lang="en-US" altLang="ko-KR" u="sng" dirty="0" smtClean="0"/>
          </a:p>
          <a:p>
            <a:pPr lvl="2">
              <a:spcBef>
                <a:spcPts val="0"/>
              </a:spcBef>
            </a:pPr>
            <a:endParaRPr lang="en-US" altLang="ko-KR" sz="2400" u="sng" dirty="0" smtClean="0"/>
          </a:p>
          <a:p>
            <a:pPr lvl="2">
              <a:spcBef>
                <a:spcPts val="0"/>
              </a:spcBef>
            </a:pPr>
            <a:endParaRPr lang="en-US" altLang="ko-KR" sz="2400" u="sng" dirty="0" smtClean="0"/>
          </a:p>
          <a:p>
            <a:pPr lvl="3">
              <a:lnSpc>
                <a:spcPct val="100000"/>
              </a:lnSpc>
              <a:spcBef>
                <a:spcPts val="0"/>
              </a:spcBef>
            </a:pPr>
            <a:r>
              <a:rPr lang="en-US" altLang="ko-KR" dirty="0" smtClean="0"/>
              <a:t>In these cases, </a:t>
            </a:r>
            <a:r>
              <a:rPr lang="en-US" altLang="ko-KR" u="sng" dirty="0" smtClean="0"/>
              <a:t>the maximum cross-correlation value is 1</a:t>
            </a:r>
            <a:r>
              <a:rPr lang="en-US" altLang="ko-KR" dirty="0" smtClean="0"/>
              <a:t>.</a:t>
            </a:r>
          </a:p>
          <a:p>
            <a:pPr lvl="4">
              <a:lnSpc>
                <a:spcPct val="100000"/>
              </a:lnSpc>
              <a:spcBef>
                <a:spcPts val="0"/>
              </a:spcBef>
            </a:pPr>
            <a:r>
              <a:rPr lang="en-US" altLang="ko-KR" dirty="0" smtClean="0"/>
              <a:t>e.g., (m</a:t>
            </a:r>
            <a:r>
              <a:rPr lang="en-US" altLang="ko-KR" baseline="30000" dirty="0" smtClean="0"/>
              <a:t>a</a:t>
            </a:r>
            <a:r>
              <a:rPr lang="en-US" altLang="ko-KR" baseline="-25000" dirty="0" smtClean="0"/>
              <a:t>0</a:t>
            </a:r>
            <a:r>
              <a:rPr lang="en-US" altLang="ko-KR" dirty="0" smtClean="0"/>
              <a:t>, m</a:t>
            </a:r>
            <a:r>
              <a:rPr lang="en-US" altLang="ko-KR" baseline="30000" dirty="0" smtClean="0"/>
              <a:t>a</a:t>
            </a:r>
            <a:r>
              <a:rPr lang="en-US" altLang="ko-KR" baseline="-25000" dirty="0" smtClean="0"/>
              <a:t>1</a:t>
            </a:r>
            <a:r>
              <a:rPr lang="en-US" altLang="ko-KR" dirty="0" smtClean="0"/>
              <a:t>)=(16, 0), (m</a:t>
            </a:r>
            <a:r>
              <a:rPr lang="en-US" altLang="ko-KR" baseline="30000" dirty="0" smtClean="0"/>
              <a:t>b</a:t>
            </a:r>
            <a:r>
              <a:rPr lang="en-US" altLang="ko-KR" baseline="-25000" dirty="0" smtClean="0"/>
              <a:t>0</a:t>
            </a:r>
            <a:r>
              <a:rPr lang="en-US" altLang="ko-KR" dirty="0" smtClean="0"/>
              <a:t>, m</a:t>
            </a:r>
            <a:r>
              <a:rPr lang="en-US" altLang="ko-KR" baseline="30000" dirty="0" smtClean="0"/>
              <a:t>b</a:t>
            </a:r>
            <a:r>
              <a:rPr lang="en-US" altLang="ko-KR" baseline="-25000" dirty="0" smtClean="0"/>
              <a:t>1</a:t>
            </a:r>
            <a:r>
              <a:rPr lang="en-US" altLang="ko-KR" dirty="0" smtClean="0"/>
              <a:t>)=(17, 1) </a:t>
            </a:r>
          </a:p>
          <a:p>
            <a:pPr lvl="4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ko-KR" dirty="0" smtClean="0"/>
              <a:t>     </a:t>
            </a:r>
            <a:r>
              <a:rPr lang="en-US" altLang="ko-KR" dirty="0" smtClean="0">
                <a:latin typeface="맑은 고딕"/>
                <a:ea typeface="맑은 고딕"/>
              </a:rPr>
              <a:t>→ </a:t>
            </a:r>
            <a:r>
              <a:rPr lang="en-US" altLang="ko-KR" dirty="0" smtClean="0"/>
              <a:t>SSS sequences a(</a:t>
            </a:r>
            <a:r>
              <a:rPr lang="en-US" altLang="ko-KR" dirty="0" err="1" smtClean="0"/>
              <a:t>i</a:t>
            </a:r>
            <a:r>
              <a:rPr lang="en-US" altLang="ko-KR" dirty="0" smtClean="0"/>
              <a:t>) is a cyclic shift version of SSS sequences b(</a:t>
            </a:r>
            <a:r>
              <a:rPr lang="en-US" altLang="ko-KR" dirty="0" err="1" smtClean="0"/>
              <a:t>i</a:t>
            </a:r>
            <a:r>
              <a:rPr lang="en-US" altLang="ko-KR" dirty="0" smtClean="0"/>
              <a:t>)</a:t>
            </a:r>
            <a:r>
              <a:rPr lang="en-US" altLang="ko-KR" baseline="-25000" dirty="0" smtClean="0"/>
              <a:t> </a:t>
            </a:r>
            <a:r>
              <a:rPr lang="en-US" altLang="ko-KR" dirty="0" smtClean="0"/>
              <a:t>as below </a:t>
            </a:r>
          </a:p>
          <a:p>
            <a:pPr lvl="2">
              <a:spcBef>
                <a:spcPts val="0"/>
              </a:spcBef>
            </a:pPr>
            <a:endParaRPr lang="en-US" altLang="ko-KR" u="sng" dirty="0" smtClean="0"/>
          </a:p>
        </p:txBody>
      </p:sp>
      <p:graphicFrame>
        <p:nvGraphicFramePr>
          <p:cNvPr id="19459" name="Object 3"/>
          <p:cNvGraphicFramePr>
            <a:graphicFrameLocks noChangeAspect="1"/>
          </p:cNvGraphicFramePr>
          <p:nvPr/>
        </p:nvGraphicFramePr>
        <p:xfrm>
          <a:off x="2647950" y="2225675"/>
          <a:ext cx="3948113" cy="1198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6" name="Equation" r:id="rId3" imgW="2616120" imgH="799920" progId="Equation.DSMT4">
                  <p:embed/>
                </p:oleObj>
              </mc:Choice>
              <mc:Fallback>
                <p:oleObj name="Equation" r:id="rId3" imgW="2616120" imgH="79992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7950" y="2225675"/>
                        <a:ext cx="3948113" cy="11985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0" name="Object 4"/>
          <p:cNvGraphicFramePr>
            <a:graphicFrameLocks noChangeAspect="1"/>
          </p:cNvGraphicFramePr>
          <p:nvPr/>
        </p:nvGraphicFramePr>
        <p:xfrm>
          <a:off x="3375025" y="4235450"/>
          <a:ext cx="4589463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7" name="Equation" r:id="rId5" imgW="3035160" imgH="393480" progId="Equation.DSMT4">
                  <p:embed/>
                </p:oleObj>
              </mc:Choice>
              <mc:Fallback>
                <p:oleObj name="Equation" r:id="rId5" imgW="3035160" imgH="39348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75025" y="4235450"/>
                        <a:ext cx="4589463" cy="590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6"/>
          <p:cNvSpPr txBox="1">
            <a:spLocks noChangeArrowheads="1"/>
          </p:cNvSpPr>
          <p:nvPr/>
        </p:nvSpPr>
        <p:spPr bwMode="auto">
          <a:xfrm>
            <a:off x="741218" y="4869846"/>
            <a:ext cx="10748419" cy="1560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2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Normal cases</a:t>
            </a: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all other cases except</a:t>
            </a:r>
            <a:r>
              <a:rPr kumimoji="0" lang="en-US" altLang="ko-KR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worst cases</a:t>
            </a:r>
            <a:endParaRPr kumimoji="0" lang="en-US" altLang="ko-KR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ko-KR" sz="2000" b="0" i="0" u="sng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ko-KR" sz="2000" b="0" i="0" u="sng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ko-KR" sz="2800" b="0" i="0" u="sng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 these cases, </a:t>
            </a:r>
            <a:r>
              <a:rPr kumimoji="0" lang="en-US" altLang="ko-KR" sz="18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maximum cross-correlation value is 17/127(=0.1339)</a:t>
            </a: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</p:txBody>
      </p:sp>
      <p:graphicFrame>
        <p:nvGraphicFramePr>
          <p:cNvPr id="32" name="Object 3"/>
          <p:cNvGraphicFramePr>
            <a:graphicFrameLocks noChangeAspect="1"/>
          </p:cNvGraphicFramePr>
          <p:nvPr/>
        </p:nvGraphicFramePr>
        <p:xfrm>
          <a:off x="2698750" y="5211763"/>
          <a:ext cx="5862638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8" name="Equation" r:id="rId7" imgW="3886200" imgH="596880" progId="Equation.DSMT4">
                  <p:embed/>
                </p:oleObj>
              </mc:Choice>
              <mc:Fallback>
                <p:oleObj name="Equation" r:id="rId7" imgW="3886200" imgH="59688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8750" y="5211763"/>
                        <a:ext cx="5862638" cy="895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Observation (4)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741218" y="1177477"/>
            <a:ext cx="10748419" cy="2557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spcBef>
                <a:spcPts val="0"/>
              </a:spcBef>
            </a:pPr>
            <a:r>
              <a:rPr lang="en-US" dirty="0" smtClean="0"/>
              <a:t>SSS-SSS cross-correlation</a:t>
            </a:r>
          </a:p>
          <a:p>
            <a:pPr lvl="1">
              <a:spcBef>
                <a:spcPts val="0"/>
              </a:spcBef>
            </a:pPr>
            <a:r>
              <a:rPr lang="en-US" altLang="ko-KR" u="sng" dirty="0" smtClean="0"/>
              <a:t>Option 2</a:t>
            </a:r>
            <a:endParaRPr lang="en-US" altLang="ko-KR" dirty="0" smtClean="0"/>
          </a:p>
          <a:p>
            <a:pPr lvl="2">
              <a:spcBef>
                <a:spcPts val="0"/>
              </a:spcBef>
            </a:pPr>
            <a:r>
              <a:rPr lang="en-US" altLang="ko-KR" u="sng" dirty="0" smtClean="0"/>
              <a:t>All cases</a:t>
            </a:r>
            <a:endParaRPr lang="en-US" altLang="ko-KR" dirty="0" smtClean="0"/>
          </a:p>
          <a:p>
            <a:pPr lvl="2">
              <a:spcBef>
                <a:spcPts val="0"/>
              </a:spcBef>
            </a:pPr>
            <a:endParaRPr lang="en-US" altLang="ko-KR" u="sng" dirty="0" smtClean="0"/>
          </a:p>
          <a:p>
            <a:pPr lvl="2">
              <a:spcBef>
                <a:spcPts val="0"/>
              </a:spcBef>
            </a:pPr>
            <a:endParaRPr lang="en-US" altLang="ko-KR" u="sng" dirty="0" smtClean="0"/>
          </a:p>
          <a:p>
            <a:pPr lvl="2">
              <a:spcBef>
                <a:spcPts val="0"/>
              </a:spcBef>
            </a:pPr>
            <a:endParaRPr lang="en-US" altLang="ko-KR" sz="2800" u="sng" dirty="0" smtClean="0"/>
          </a:p>
          <a:p>
            <a:pPr lvl="3">
              <a:spcBef>
                <a:spcPts val="0"/>
              </a:spcBef>
            </a:pPr>
            <a:r>
              <a:rPr lang="en-US" altLang="ko-KR" dirty="0" smtClean="0"/>
              <a:t>In these cases, </a:t>
            </a:r>
            <a:r>
              <a:rPr lang="en-US" altLang="ko-KR" u="sng" dirty="0" smtClean="0"/>
              <a:t>the maximum cross-correlation value is 17/127(=0.1339)</a:t>
            </a:r>
            <a:r>
              <a:rPr lang="en-US" altLang="ko-KR" dirty="0" smtClean="0"/>
              <a:t>.</a:t>
            </a:r>
          </a:p>
          <a:p>
            <a:pPr lvl="2">
              <a:spcBef>
                <a:spcPts val="0"/>
              </a:spcBef>
              <a:buNone/>
            </a:pPr>
            <a:endParaRPr lang="en-US" altLang="ko-KR" u="sng" dirty="0" smtClean="0"/>
          </a:p>
        </p:txBody>
      </p:sp>
      <p:graphicFrame>
        <p:nvGraphicFramePr>
          <p:cNvPr id="22533" name="Object 3"/>
          <p:cNvGraphicFramePr>
            <a:graphicFrameLocks noChangeAspect="1"/>
          </p:cNvGraphicFramePr>
          <p:nvPr/>
        </p:nvGraphicFramePr>
        <p:xfrm>
          <a:off x="2690813" y="2235200"/>
          <a:ext cx="3948112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6" name="Equation" r:id="rId3" imgW="2616120" imgH="596880" progId="Equation.DSMT4">
                  <p:embed/>
                </p:oleObj>
              </mc:Choice>
              <mc:Fallback>
                <p:oleObj name="Equation" r:id="rId3" imgW="2616120" imgH="59688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0813" y="2235200"/>
                        <a:ext cx="3948112" cy="895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Observation (5)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8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636713" y="1556859"/>
            <a:ext cx="5202383" cy="4043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smtClean="0"/>
              <a:t>Comparison of PSS-SSS cross-correlation in time-domain shows Option 2 is a little better larger than Option 1.</a:t>
            </a:r>
          </a:p>
          <a:p>
            <a:pPr lvl="1"/>
            <a:r>
              <a:rPr lang="en-US" sz="2000" dirty="0" smtClean="0"/>
              <a:t>In the simulation of Option2, three PSS sequences are the same as WA. </a:t>
            </a:r>
          </a:p>
          <a:p>
            <a:pPr lvl="1"/>
            <a:r>
              <a:rPr lang="en-US" sz="2000" dirty="0" smtClean="0"/>
              <a:t>1008 SSS sequences are generated by the scrambling of  three m-sequences generated from the same polynomial of PSS with cyclic shifts (22,65, 108) with 336 length-127 m-sequences generated from three polynomials in a connected set.</a:t>
            </a:r>
          </a:p>
        </p:txBody>
      </p:sp>
      <p:pic>
        <p:nvPicPr>
          <p:cNvPr id="19461" name="图片 3" descr="image0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39543" y="1294705"/>
            <a:ext cx="5656217" cy="4492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4340</TotalTime>
  <Words>748</Words>
  <Application>Microsoft Macintosh PowerPoint</Application>
  <PresentationFormat>와이드스크린</PresentationFormat>
  <Paragraphs>98</Paragraphs>
  <Slides>10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8" baseType="lpstr">
      <vt:lpstr>맑은 고딕</vt:lpstr>
      <vt:lpstr>宋体</vt:lpstr>
      <vt:lpstr>Calibri</vt:lpstr>
      <vt:lpstr>Calibri Light</vt:lpstr>
      <vt:lpstr>ＭＳ Ｐゴシック</vt:lpstr>
      <vt:lpstr>Arial</vt:lpstr>
      <vt:lpstr>Office Theme</vt:lpstr>
      <vt:lpstr>Equation</vt:lpstr>
      <vt:lpstr>PowerPoint 프레젠테이션</vt:lpstr>
      <vt:lpstr>Background (1)</vt:lpstr>
      <vt:lpstr>Background (2)</vt:lpstr>
      <vt:lpstr>Background (3)</vt:lpstr>
      <vt:lpstr>Observation (1)</vt:lpstr>
      <vt:lpstr>Observation (2)</vt:lpstr>
      <vt:lpstr>Observation (3)</vt:lpstr>
      <vt:lpstr>Observation (4)</vt:lpstr>
      <vt:lpstr>Observation (5)</vt:lpstr>
      <vt:lpstr>Proposals</vt:lpstr>
    </vt:vector>
  </TitlesOfParts>
  <Company>Huawei Technologies Co., Ltd.</Company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donghyun Park</cp:lastModifiedBy>
  <cp:revision>159</cp:revision>
  <dcterms:created xsi:type="dcterms:W3CDTF">2016-03-23T22:01:47Z</dcterms:created>
  <dcterms:modified xsi:type="dcterms:W3CDTF">2017-05-17T00:30:30Z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(3)m1Zs21DQXz9b3SsAkQVm8Xn/SvKsn3Yjlm5AO0zWyVWwGi1N2YDtA+WFpeFHySS8YazxOMaE
vTI2Z8G833Ays0tU+ZieOjICeC9/7UsfDk5AbDvEkGc2oSyDROAUlKBRFwzaNsXwBSxduTiB
b1HECdJeZwGfJmDv0s8ryMKdQJI7jtWJp8bovNHGIO9nftDbLhDE24PI6dDBMIzReDAQqOfl
NTcswTQ8sIVFChNQaf</vt:lpwstr>
  </property>
  <property fmtid="{D5CDD505-2E9C-101B-9397-08002B2CF9AE}" pid="3" name="_2015_ms_pID_7253431">
    <vt:lpwstr>OzDkj7+cVQjEV8W1i7aZ+oBm3YJTCfmcPEmVwnhZKWDUjH8PHOMSB6
F4rcY2fCt4YON+k4uV4MPuu39emcWE2x52EHlveMYQKeFAlZqFXTOb8SSAq1L1g8k9TC++RP
VO0tL1EPVNEYl2EyQ01Gs1MOsVPf5j0/tBICPb7fSK8oBxbjAyqm5YTI/aNlbKcBzwzci/s5
fDXvHknhlYK/xuqIJkALMj0t6pBuLwL/ZXEk</vt:lpwstr>
  </property>
  <property fmtid="{D5CDD505-2E9C-101B-9397-08002B2CF9AE}" pid="4" name="_2015_ms_pID_7253432">
    <vt:lpwstr>4vjMBno7fw45ixbL9M7BooGUBUV25YdQpA+w
L8jvbPJ/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1494893818</vt:lpwstr>
  </property>
</Properties>
</file>