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87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843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</a:t>
            </a:r>
            <a:r>
              <a:rPr lang="en-US" altLang="zh-CN" sz="2400" b="1" dirty="0" smtClean="0"/>
              <a:t>9</a:t>
            </a:r>
            <a:r>
              <a:rPr lang="en-US" sz="2400" b="1" dirty="0" smtClean="0"/>
              <a:t>		</a:t>
            </a:r>
            <a:r>
              <a:rPr lang="en-US" sz="2400" b="1" dirty="0" smtClean="0"/>
              <a:t>R1-1709490</a:t>
            </a:r>
            <a:endParaRPr lang="en-US" sz="2400" dirty="0" smtClean="0"/>
          </a:p>
          <a:p>
            <a:r>
              <a:rPr lang="en-GB" sz="2400" b="1" dirty="0"/>
              <a:t>Hangzhou, P.R. China 15th – 19th May 2017</a:t>
            </a:r>
            <a:endParaRPr lang="en-US" sz="2400" b="1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zh-CN" sz="2400" b="1" dirty="0"/>
              <a:t>7</a:t>
            </a:r>
            <a:r>
              <a:rPr kumimoji="1" lang="en-US" altLang="ja-JP" sz="2400" b="1" dirty="0" smtClean="0"/>
              <a:t>.1.1.1.</a:t>
            </a:r>
            <a:r>
              <a:rPr kumimoji="1" lang="en-US" altLang="zh-CN" sz="2400" b="1" dirty="0" smtClean="0"/>
              <a:t>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 Block </a:t>
            </a:r>
            <a:r>
              <a:rPr lang="en-US" sz="4000" dirty="0" smtClean="0"/>
              <a:t>Index </a:t>
            </a:r>
            <a:r>
              <a:rPr lang="en-US" altLang="zh-CN" sz="4000" dirty="0" smtClean="0"/>
              <a:t>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r>
              <a:rPr lang="en-US" sz="2800" dirty="0" smtClean="0"/>
              <a:t>, Sony, ITL</a:t>
            </a:r>
            <a:r>
              <a:rPr lang="en-US" sz="2800" smtClean="0"/>
              <a:t>, Fujitsu,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The following agreements were achieved in RAN1 #88bis,</a:t>
            </a:r>
            <a:endParaRPr lang="en-US" altLang="zh-CN" sz="1400" dirty="0" smtClean="0"/>
          </a:p>
          <a:p>
            <a:r>
              <a:rPr lang="en-US" sz="2400" b="1" u="sng" dirty="0"/>
              <a:t>Agreements:</a:t>
            </a:r>
            <a:endParaRPr lang="en-US" sz="3600" dirty="0"/>
          </a:p>
          <a:p>
            <a:pPr lvl="1"/>
            <a:r>
              <a:rPr lang="en-US" sz="1600" dirty="0"/>
              <a:t>PSS sequence length: 127 for frequency domain-based pure BPSK M sequence</a:t>
            </a:r>
            <a:endParaRPr lang="en-US" sz="2400" dirty="0"/>
          </a:p>
          <a:p>
            <a:pPr lvl="2"/>
            <a:r>
              <a:rPr lang="en-US" sz="1200" dirty="0"/>
              <a:t>Note that PSS will be mapped to consecutive 127 subcarriers</a:t>
            </a:r>
            <a:endParaRPr lang="en-US" sz="2000" dirty="0"/>
          </a:p>
          <a:p>
            <a:pPr lvl="1"/>
            <a:r>
              <a:rPr lang="en-US" sz="1600" dirty="0"/>
              <a:t>SSS sequence length: 127</a:t>
            </a:r>
            <a:endParaRPr lang="en-US" sz="2400" dirty="0"/>
          </a:p>
          <a:p>
            <a:pPr lvl="1"/>
            <a:r>
              <a:rPr lang="en-US" sz="1600" dirty="0"/>
              <a:t>Subcarrier </a:t>
            </a:r>
            <a:r>
              <a:rPr lang="en-US" sz="1600" dirty="0" err="1"/>
              <a:t>spacings</a:t>
            </a:r>
            <a:r>
              <a:rPr lang="en-US" sz="1600" dirty="0"/>
              <a:t> for PSS/SSS for difference freq. ranges: 15kHz/30kHz for below 6 GHz, and 120kHz/240kHz for above 6 GHz</a:t>
            </a:r>
            <a:endParaRPr lang="en-US" sz="2400" dirty="0"/>
          </a:p>
          <a:p>
            <a:pPr lvl="2"/>
            <a:r>
              <a:rPr lang="en-US" sz="1200" dirty="0"/>
              <a:t>Note: RAN1 assumes that RAN4 will decide it depending on frequency ranges</a:t>
            </a:r>
            <a:endParaRPr lang="en-US" sz="2000" dirty="0"/>
          </a:p>
          <a:p>
            <a:pPr lvl="1"/>
            <a:r>
              <a:rPr lang="en-US" sz="1600" dirty="0"/>
              <a:t>SS burst set periodicity default value for initial cell selection: 20/20 </a:t>
            </a:r>
            <a:r>
              <a:rPr lang="en-US" sz="1600" dirty="0" err="1"/>
              <a:t>msec</a:t>
            </a:r>
            <a:endParaRPr lang="en-US" sz="2400" dirty="0"/>
          </a:p>
          <a:p>
            <a:pPr lvl="2"/>
            <a:r>
              <a:rPr lang="en-US" sz="1200" dirty="0"/>
              <a:t>Note that RAN1 assumes that RAN4 will investigate requirements</a:t>
            </a:r>
            <a:endParaRPr lang="en-US" sz="2000" dirty="0"/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Time index indication: PBCH conditioned that mobility and HO related requirements can be met</a:t>
            </a:r>
            <a:endParaRPr lang="en-US" sz="24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Note: RAN1 assumes that RAN2 will check against to RAN2 requirements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PBCH BW: 288 subcarriers, 2 OFDM symbols (additional symbols if MIB size larger than assumed)</a:t>
            </a:r>
            <a:endParaRPr lang="en-US" sz="2400" dirty="0"/>
          </a:p>
          <a:p>
            <a:pPr lvl="1"/>
            <a:r>
              <a:rPr lang="en-US" sz="1600" dirty="0"/>
              <a:t>PBCH phase reference: DMRS</a:t>
            </a:r>
            <a:endParaRPr lang="en-US" sz="2400" dirty="0"/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PBCH TTI: 80 </a:t>
            </a:r>
            <a:r>
              <a:rPr lang="en-US" sz="1600" dirty="0" err="1">
                <a:solidFill>
                  <a:srgbClr val="FF0000"/>
                </a:solidFill>
              </a:rPr>
              <a:t>msec</a:t>
            </a:r>
            <a:endParaRPr lang="en-US" sz="2400" dirty="0">
              <a:solidFill>
                <a:srgbClr val="FF0000"/>
              </a:solidFill>
            </a:endParaRPr>
          </a:p>
          <a:p>
            <a:endParaRPr lang="zh-CN" alt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RAN1 agreed that PBCH TTI is 80 </a:t>
            </a:r>
            <a:r>
              <a:rPr lang="en-US" sz="2400" dirty="0" err="1" smtClean="0"/>
              <a:t>msec</a:t>
            </a:r>
            <a:endParaRPr lang="en-US" sz="2400" dirty="0" smtClean="0"/>
          </a:p>
          <a:p>
            <a:pPr lvl="1"/>
            <a:r>
              <a:rPr lang="en-US" sz="2000" dirty="0" smtClean="0"/>
              <a:t>PBCH contents (MIB) are the same within 80 </a:t>
            </a:r>
            <a:r>
              <a:rPr lang="en-US" sz="2000" dirty="0" err="1" smtClean="0"/>
              <a:t>msec</a:t>
            </a:r>
            <a:endParaRPr lang="en-US" sz="2000" dirty="0" smtClean="0"/>
          </a:p>
          <a:p>
            <a:pPr lvl="1"/>
            <a:r>
              <a:rPr lang="en-US" sz="2000" dirty="0" smtClean="0"/>
              <a:t>This agreement allows PBCH soft combining within the PBCH TTI, and it is helpful for UE achieving good decoding performance</a:t>
            </a:r>
            <a:endParaRPr lang="en-US" sz="2000" dirty="0"/>
          </a:p>
          <a:p>
            <a:r>
              <a:rPr lang="en-GB" sz="2400" dirty="0"/>
              <a:t>RAN2 conclusion on the RAN1 LS in the Spokane meeting: </a:t>
            </a:r>
          </a:p>
          <a:p>
            <a:pPr lvl="1"/>
            <a:r>
              <a:rPr lang="en-GB" sz="2400" dirty="0"/>
              <a:t>RAN2 understand that receiving Time index indication from PBCH could violate the RAN2 principle that UE is not required to receive system information from a neighbour cell to perform measurements.</a:t>
            </a:r>
          </a:p>
          <a:p>
            <a:r>
              <a:rPr lang="en-US" sz="2400" dirty="0" smtClean="0"/>
              <a:t>Explicit/implicit SS block index indication based </a:t>
            </a:r>
            <a:r>
              <a:rPr lang="en-US" sz="2400" dirty="0"/>
              <a:t>on </a:t>
            </a:r>
            <a:r>
              <a:rPr lang="en-US" sz="2400" dirty="0" smtClean="0"/>
              <a:t>NR-PBCH </a:t>
            </a:r>
            <a:r>
              <a:rPr lang="en-US" sz="2400" dirty="0"/>
              <a:t>decoding causes h</a:t>
            </a:r>
            <a:r>
              <a:rPr lang="en-US" sz="2400" dirty="0" smtClean="0"/>
              <a:t>igh </a:t>
            </a:r>
            <a:r>
              <a:rPr lang="en-US" sz="2400" dirty="0"/>
              <a:t>UE complexity/latency of PBCH decoding for neighbor cells during cell searching and RRM measurement</a:t>
            </a:r>
          </a:p>
          <a:p>
            <a:endParaRPr 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/>
              <a:t>Down select the scheme for NR-SS block index indication</a:t>
            </a:r>
          </a:p>
          <a:p>
            <a:pPr lvl="1"/>
            <a:r>
              <a:rPr lang="en-US" altLang="zh-CN" sz="2400" dirty="0"/>
              <a:t>Option 1: DMRS in PBCH is utilized to </a:t>
            </a:r>
            <a:r>
              <a:rPr lang="en-US" altLang="zh-CN" sz="2400" dirty="0" smtClean="0"/>
              <a:t>indicate the </a:t>
            </a:r>
            <a:r>
              <a:rPr lang="en-US" altLang="zh-CN" sz="2400" dirty="0"/>
              <a:t>SS block indices in a SS burst set</a:t>
            </a:r>
          </a:p>
          <a:p>
            <a:pPr lvl="2"/>
            <a:r>
              <a:rPr lang="en-US" altLang="zh-CN" sz="2100" dirty="0"/>
              <a:t>FFS on the DMRS sequence/resource design </a:t>
            </a:r>
          </a:p>
          <a:p>
            <a:pPr lvl="1"/>
            <a:r>
              <a:rPr lang="en-US" altLang="zh-CN" sz="2400" dirty="0" smtClean="0"/>
              <a:t>Option 2: DMRS in PBCH is utilized to indicate the NR-SS block indices in a SS burst </a:t>
            </a:r>
          </a:p>
          <a:p>
            <a:pPr lvl="2"/>
            <a:r>
              <a:rPr lang="en-US" altLang="ja-JP" sz="2100" dirty="0" smtClean="0"/>
              <a:t>FFS </a:t>
            </a:r>
            <a:r>
              <a:rPr lang="en-US" altLang="ja-JP" sz="2100" dirty="0"/>
              <a:t>definition of SS burst (e.g., maximum number of SS blocks within SS burst</a:t>
            </a:r>
            <a:r>
              <a:rPr lang="en-US" altLang="ja-JP" sz="2100" dirty="0" smtClean="0"/>
              <a:t>)</a:t>
            </a:r>
          </a:p>
          <a:p>
            <a:pPr lvl="2"/>
            <a:r>
              <a:rPr lang="en-US" altLang="zh-CN" sz="2100" dirty="0"/>
              <a:t>FFS on the indication of SS burst indices in a SS burst set</a:t>
            </a:r>
            <a:endParaRPr lang="en-US" altLang="ja-JP" sz="2100" dirty="0"/>
          </a:p>
          <a:p>
            <a:pPr lvl="2"/>
            <a:r>
              <a:rPr lang="en-US" altLang="zh-CN" sz="2100" dirty="0"/>
              <a:t>FFS on the DMRS sequence/resource design</a:t>
            </a:r>
            <a:endParaRPr lang="en-US" altLang="ja-JP" sz="2100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10661</TotalTime>
  <Words>371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Le Liu</cp:lastModifiedBy>
  <cp:revision>887</cp:revision>
  <dcterms:created xsi:type="dcterms:W3CDTF">2016-03-24T01:14:08Z</dcterms:created>
  <dcterms:modified xsi:type="dcterms:W3CDTF">2017-05-16T07:29:31Z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</Properties>
</file>