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6" r:id="rId2"/>
    <p:sldId id="283" r:id="rId3"/>
    <p:sldId id="284" r:id="rId4"/>
    <p:sldId id="282" r:id="rId5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823" autoAdjust="0"/>
    <p:restoredTop sz="98575" autoAdjust="0"/>
  </p:normalViewPr>
  <p:slideViewPr>
    <p:cSldViewPr>
      <p:cViewPr>
        <p:scale>
          <a:sx n="90" d="100"/>
          <a:sy n="90" d="100"/>
        </p:scale>
        <p:origin x="-1258" y="-7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2668D95-CEBC-423F-9AD8-54262B64A17F}" type="datetimeFigureOut">
              <a:rPr lang="en-US" smtClean="0"/>
              <a:pPr/>
              <a:t>5/17/2017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B86CD22-7B70-445F-9924-E87A6CB23369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 サブタイトルの書式設定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2017/5/17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2017/5/17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2017/5/17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2017/5/17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2017/5/17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2017/5/17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2017/5/17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2017/5/17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2017/5/17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2017/5/17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2017/5/17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pPr/>
              <a:t>2017/5/17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251520" y="2130425"/>
            <a:ext cx="8568952" cy="1470025"/>
          </a:xfrm>
        </p:spPr>
        <p:txBody>
          <a:bodyPr>
            <a:normAutofit/>
          </a:bodyPr>
          <a:lstStyle/>
          <a:p>
            <a:r>
              <a:rPr kumimoji="1" lang="en-US" altLang="ja-JP" smtClean="0"/>
              <a:t>WF on </a:t>
            </a:r>
            <a:r>
              <a:rPr lang="en-US" altLang="ja-JP" smtClean="0"/>
              <a:t>Random access configuration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467544" y="3886200"/>
            <a:ext cx="8208912" cy="1752600"/>
          </a:xfrm>
        </p:spPr>
        <p:txBody>
          <a:bodyPr>
            <a:normAutofit/>
          </a:bodyPr>
          <a:lstStyle/>
          <a:p>
            <a:r>
              <a:rPr lang="en-US" altLang="ja-JP" smtClean="0"/>
              <a:t>ZTE</a:t>
            </a:r>
            <a:endParaRPr kumimoji="1" lang="ja-JP" altLang="en-US" dirty="0"/>
          </a:p>
        </p:txBody>
      </p:sp>
      <p:sp>
        <p:nvSpPr>
          <p:cNvPr id="4" name="テキスト ボックス 3"/>
          <p:cNvSpPr txBox="1"/>
          <p:nvPr/>
        </p:nvSpPr>
        <p:spPr>
          <a:xfrm>
            <a:off x="251520" y="211724"/>
            <a:ext cx="365087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/>
              <a:t>3GPP TSG </a:t>
            </a:r>
            <a:r>
              <a:rPr lang="en-US" altLang="ja-JP"/>
              <a:t>RAN </a:t>
            </a:r>
            <a:r>
              <a:rPr lang="en-US" altLang="ja-JP" smtClean="0"/>
              <a:t>WG1 Meeting #89</a:t>
            </a:r>
            <a:endParaRPr lang="en-US" altLang="ja-JP" dirty="0" smtClean="0"/>
          </a:p>
          <a:p>
            <a:r>
              <a:rPr lang="en-US" altLang="ja-JP" smtClean="0"/>
              <a:t>Hangzhou, USA, 15</a:t>
            </a:r>
            <a:r>
              <a:rPr lang="en-US" altLang="ja-JP" baseline="30000" smtClean="0"/>
              <a:t>th </a:t>
            </a:r>
            <a:r>
              <a:rPr lang="en-US" altLang="ja-JP" smtClean="0"/>
              <a:t>– 19</a:t>
            </a:r>
            <a:r>
              <a:rPr lang="en-US" altLang="ja-JP" baseline="30000" smtClean="0"/>
              <a:t>th</a:t>
            </a:r>
            <a:r>
              <a:rPr lang="en-US" altLang="ja-JP" smtClean="0"/>
              <a:t> May 2017</a:t>
            </a:r>
            <a:endParaRPr lang="en-US" altLang="ja-JP" dirty="0" smtClean="0"/>
          </a:p>
          <a:p>
            <a:r>
              <a:rPr kumimoji="1" lang="en-US" altLang="ja-JP" dirty="0" smtClean="0"/>
              <a:t>Agenda</a:t>
            </a:r>
            <a:r>
              <a:rPr kumimoji="1" lang="en-US" altLang="ja-JP" smtClean="0"/>
              <a:t>: 7.1.1.4.2</a:t>
            </a:r>
            <a:endParaRPr kumimoji="1" lang="ja-JP" altLang="en-US" dirty="0"/>
          </a:p>
        </p:txBody>
      </p:sp>
      <p:sp>
        <p:nvSpPr>
          <p:cNvPr id="5" name="テキスト ボックス 4"/>
          <p:cNvSpPr txBox="1"/>
          <p:nvPr/>
        </p:nvSpPr>
        <p:spPr>
          <a:xfrm>
            <a:off x="7096746" y="211724"/>
            <a:ext cx="168988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smtClean="0"/>
              <a:t>R1-1709416</a:t>
            </a:r>
            <a:endParaRPr kumimoji="1" lang="ja-JP" altLang="en-US" sz="2400" dirty="0"/>
          </a:p>
        </p:txBody>
      </p:sp>
    </p:spTree>
    <p:extLst>
      <p:ext uri="{BB962C8B-B14F-4D97-AF65-F5344CB8AC3E}">
        <p14:creationId xmlns="" xmlns:p14="http://schemas.microsoft.com/office/powerpoint/2010/main" val="3649589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-27384"/>
            <a:ext cx="8229600" cy="778098"/>
          </a:xfrm>
        </p:spPr>
        <p:txBody>
          <a:bodyPr>
            <a:normAutofit/>
          </a:bodyPr>
          <a:lstStyle/>
          <a:p>
            <a:r>
              <a:rPr lang="sv-SE" altLang="ja-JP" sz="3600" smtClean="0"/>
              <a:t>Background</a:t>
            </a:r>
            <a:endParaRPr kumimoji="1" lang="ja-JP" altLang="en-US" sz="3600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79512" y="764704"/>
            <a:ext cx="8784976" cy="540060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en-US" sz="2400" b="1" u="sng" smtClean="0"/>
              <a:t>Agreements (RAN1#88bis):</a:t>
            </a:r>
            <a:endParaRPr lang="en-US" sz="2400" smtClean="0"/>
          </a:p>
          <a:p>
            <a:pPr lvl="0"/>
            <a:r>
              <a:rPr lang="en-US" sz="2400" smtClean="0"/>
              <a:t>Association between one or multiple occasions for SS block and a subset of RACH resources and/or subset of preamble indices is informed to UE by broadcast system information or known to UE or FFS dedicated signaling</a:t>
            </a:r>
          </a:p>
          <a:p>
            <a:pPr lvl="1"/>
            <a:r>
              <a:rPr lang="en-US" sz="2400" smtClean="0"/>
              <a:t>FFS gNB can configure an association between CSI-RS for L3 mobility and a subset of RACH resources and/or a subset of preamble indices, for determining Msg2 DL Tx beam</a:t>
            </a:r>
            <a:endParaRPr lang="en-US" sz="2400" b="1" smtClean="0"/>
          </a:p>
        </p:txBody>
      </p:sp>
    </p:spTree>
    <p:extLst>
      <p:ext uri="{BB962C8B-B14F-4D97-AF65-F5344CB8AC3E}">
        <p14:creationId xmlns="" xmlns:p14="http://schemas.microsoft.com/office/powerpoint/2010/main" val="3263872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-27384"/>
            <a:ext cx="8229600" cy="778098"/>
          </a:xfrm>
        </p:spPr>
        <p:txBody>
          <a:bodyPr>
            <a:normAutofit/>
          </a:bodyPr>
          <a:lstStyle/>
          <a:p>
            <a:r>
              <a:rPr lang="sv-SE" altLang="ja-JP" sz="3600" smtClean="0"/>
              <a:t>Background</a:t>
            </a:r>
            <a:endParaRPr kumimoji="1" lang="ja-JP" altLang="en-US" sz="3600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79512" y="764704"/>
            <a:ext cx="8784976" cy="5400600"/>
          </a:xfrm>
        </p:spPr>
        <p:txBody>
          <a:bodyPr>
            <a:noAutofit/>
          </a:bodyPr>
          <a:lstStyle/>
          <a:p>
            <a:pPr>
              <a:buNone/>
            </a:pPr>
            <a:endParaRPr lang="en-US" sz="2400" smtClean="0"/>
          </a:p>
          <a:p>
            <a:pPr lvl="0"/>
            <a:r>
              <a:rPr lang="en-US" sz="2400" smtClean="0"/>
              <a:t>There is no need to define PRACH resources associated with SS blocks that are not transmitted.</a:t>
            </a:r>
          </a:p>
          <a:p>
            <a:pPr lvl="0"/>
            <a:r>
              <a:rPr lang="sv-SE" sz="2400" smtClean="0"/>
              <a:t>UE always assuming L SS blocks can give longer PRACH delay.</a:t>
            </a:r>
            <a:endParaRPr lang="en-US" sz="2400" smtClean="0"/>
          </a:p>
        </p:txBody>
      </p:sp>
      <p:sp>
        <p:nvSpPr>
          <p:cNvPr id="4" name="Rectangle 3"/>
          <p:cNvSpPr/>
          <p:nvPr/>
        </p:nvSpPr>
        <p:spPr>
          <a:xfrm>
            <a:off x="827584" y="3284984"/>
            <a:ext cx="144016" cy="576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v-SE" smtClean="0"/>
              <a:t>1</a:t>
            </a:r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971600" y="3284984"/>
            <a:ext cx="144016" cy="576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v-SE" smtClean="0"/>
              <a:t>2</a:t>
            </a:r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1115616" y="3284984"/>
            <a:ext cx="144016" cy="576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v-SE" smtClean="0"/>
              <a:t>3</a:t>
            </a:r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2411760" y="3284984"/>
            <a:ext cx="144016" cy="576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v-SE" smtClean="0"/>
              <a:t>L</a:t>
            </a:r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1619672" y="3265820"/>
            <a:ext cx="45878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z="2800" smtClean="0"/>
              <a:t>...</a:t>
            </a:r>
            <a:endParaRPr lang="en-US" sz="2800"/>
          </a:p>
        </p:txBody>
      </p:sp>
      <p:sp>
        <p:nvSpPr>
          <p:cNvPr id="9" name="TextBox 8"/>
          <p:cNvSpPr txBox="1"/>
          <p:nvPr/>
        </p:nvSpPr>
        <p:spPr>
          <a:xfrm>
            <a:off x="818058" y="2852936"/>
            <a:ext cx="25229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mtClean="0"/>
              <a:t>Nominal SS blocks (L=64)</a:t>
            </a:r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323528" y="4725144"/>
            <a:ext cx="576064" cy="7200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v-SE" sz="1100" smtClean="0"/>
              <a:t>PRACH 1</a:t>
            </a:r>
            <a:endParaRPr lang="en-US" sz="1100"/>
          </a:p>
        </p:txBody>
      </p:sp>
      <p:sp>
        <p:nvSpPr>
          <p:cNvPr id="11" name="Rectangle 10"/>
          <p:cNvSpPr/>
          <p:nvPr/>
        </p:nvSpPr>
        <p:spPr>
          <a:xfrm>
            <a:off x="899592" y="4725144"/>
            <a:ext cx="576064" cy="7200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v-SE" sz="1100" smtClean="0"/>
              <a:t>PRACH 2</a:t>
            </a:r>
            <a:endParaRPr lang="en-US" sz="1100"/>
          </a:p>
        </p:txBody>
      </p:sp>
      <p:sp>
        <p:nvSpPr>
          <p:cNvPr id="12" name="Rectangle 11"/>
          <p:cNvSpPr/>
          <p:nvPr/>
        </p:nvSpPr>
        <p:spPr>
          <a:xfrm>
            <a:off x="2987824" y="4725144"/>
            <a:ext cx="576064" cy="7200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v-SE" sz="1100" smtClean="0"/>
              <a:t>PRACH L (64)</a:t>
            </a:r>
            <a:endParaRPr lang="en-US" sz="1100"/>
          </a:p>
        </p:txBody>
      </p:sp>
      <p:sp>
        <p:nvSpPr>
          <p:cNvPr id="13" name="Rectangle 12"/>
          <p:cNvSpPr/>
          <p:nvPr/>
        </p:nvSpPr>
        <p:spPr>
          <a:xfrm>
            <a:off x="3851920" y="4725144"/>
            <a:ext cx="576064" cy="7200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v-SE" sz="1100" smtClean="0"/>
              <a:t>PRACH 1</a:t>
            </a:r>
            <a:endParaRPr lang="en-US" sz="1100"/>
          </a:p>
        </p:txBody>
      </p:sp>
      <p:cxnSp>
        <p:nvCxnSpPr>
          <p:cNvPr id="15" name="Straight Arrow Connector 14"/>
          <p:cNvCxnSpPr>
            <a:stCxn id="4" idx="2"/>
            <a:endCxn id="10" idx="0"/>
          </p:cNvCxnSpPr>
          <p:nvPr/>
        </p:nvCxnSpPr>
        <p:spPr>
          <a:xfrm flipH="1">
            <a:off x="611560" y="3861048"/>
            <a:ext cx="288032" cy="86409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/>
          <p:cNvCxnSpPr>
            <a:stCxn id="5" idx="2"/>
            <a:endCxn id="11" idx="0"/>
          </p:cNvCxnSpPr>
          <p:nvPr/>
        </p:nvCxnSpPr>
        <p:spPr>
          <a:xfrm>
            <a:off x="1043608" y="3861048"/>
            <a:ext cx="144016" cy="86409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>
            <a:stCxn id="7" idx="2"/>
            <a:endCxn id="12" idx="0"/>
          </p:cNvCxnSpPr>
          <p:nvPr/>
        </p:nvCxnSpPr>
        <p:spPr>
          <a:xfrm>
            <a:off x="2483768" y="3861048"/>
            <a:ext cx="792088" cy="86409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/>
          <p:cNvCxnSpPr/>
          <p:nvPr/>
        </p:nvCxnSpPr>
        <p:spPr>
          <a:xfrm>
            <a:off x="323528" y="5805264"/>
            <a:ext cx="3528392" cy="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1043608" y="5877272"/>
            <a:ext cx="23823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mtClean="0"/>
              <a:t>Maximum PRACH delay</a:t>
            </a:r>
            <a:endParaRPr lang="en-US"/>
          </a:p>
        </p:txBody>
      </p:sp>
      <p:sp>
        <p:nvSpPr>
          <p:cNvPr id="28" name="Rectangle 27"/>
          <p:cNvSpPr/>
          <p:nvPr/>
        </p:nvSpPr>
        <p:spPr>
          <a:xfrm>
            <a:off x="6084168" y="3284984"/>
            <a:ext cx="144016" cy="576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v-SE" smtClean="0"/>
              <a:t>1</a:t>
            </a:r>
            <a:endParaRPr lang="en-US"/>
          </a:p>
        </p:txBody>
      </p:sp>
      <p:sp>
        <p:nvSpPr>
          <p:cNvPr id="29" name="Rectangle 28"/>
          <p:cNvSpPr/>
          <p:nvPr/>
        </p:nvSpPr>
        <p:spPr>
          <a:xfrm>
            <a:off x="6228184" y="3284984"/>
            <a:ext cx="144016" cy="576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v-SE" smtClean="0"/>
              <a:t>2</a:t>
            </a:r>
            <a:endParaRPr lang="en-US"/>
          </a:p>
        </p:txBody>
      </p:sp>
      <p:sp>
        <p:nvSpPr>
          <p:cNvPr id="30" name="Rectangle 29"/>
          <p:cNvSpPr/>
          <p:nvPr/>
        </p:nvSpPr>
        <p:spPr>
          <a:xfrm>
            <a:off x="6372200" y="3284984"/>
            <a:ext cx="144016" cy="576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v-SE" smtClean="0"/>
              <a:t>3</a:t>
            </a:r>
            <a:endParaRPr lang="en-US"/>
          </a:p>
        </p:txBody>
      </p:sp>
      <p:sp>
        <p:nvSpPr>
          <p:cNvPr id="32" name="TextBox 31"/>
          <p:cNvSpPr txBox="1"/>
          <p:nvPr/>
        </p:nvSpPr>
        <p:spPr>
          <a:xfrm>
            <a:off x="6876256" y="3265820"/>
            <a:ext cx="45878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z="2800" smtClean="0"/>
              <a:t>...</a:t>
            </a:r>
            <a:endParaRPr lang="en-US" sz="2800"/>
          </a:p>
        </p:txBody>
      </p:sp>
      <p:sp>
        <p:nvSpPr>
          <p:cNvPr id="33" name="TextBox 32"/>
          <p:cNvSpPr txBox="1"/>
          <p:nvPr/>
        </p:nvSpPr>
        <p:spPr>
          <a:xfrm>
            <a:off x="5580112" y="2852936"/>
            <a:ext cx="32994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mtClean="0"/>
              <a:t>Actually transmitted SS blocks (4)</a:t>
            </a:r>
            <a:endParaRPr lang="en-US"/>
          </a:p>
        </p:txBody>
      </p:sp>
      <p:sp>
        <p:nvSpPr>
          <p:cNvPr id="34" name="Rectangle 33"/>
          <p:cNvSpPr/>
          <p:nvPr/>
        </p:nvSpPr>
        <p:spPr>
          <a:xfrm>
            <a:off x="5148064" y="4725144"/>
            <a:ext cx="576064" cy="7200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v-SE" sz="1100" smtClean="0"/>
              <a:t>PRACH 1</a:t>
            </a:r>
            <a:endParaRPr lang="en-US" sz="1100"/>
          </a:p>
        </p:txBody>
      </p:sp>
      <p:sp>
        <p:nvSpPr>
          <p:cNvPr id="35" name="Rectangle 34"/>
          <p:cNvSpPr/>
          <p:nvPr/>
        </p:nvSpPr>
        <p:spPr>
          <a:xfrm>
            <a:off x="5724128" y="4725144"/>
            <a:ext cx="576064" cy="7200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v-SE" sz="1100" smtClean="0"/>
              <a:t>PRACH 2</a:t>
            </a:r>
            <a:endParaRPr lang="en-US" sz="1100"/>
          </a:p>
        </p:txBody>
      </p:sp>
      <p:sp>
        <p:nvSpPr>
          <p:cNvPr id="37" name="Rectangle 36"/>
          <p:cNvSpPr/>
          <p:nvPr/>
        </p:nvSpPr>
        <p:spPr>
          <a:xfrm>
            <a:off x="8532440" y="4725144"/>
            <a:ext cx="576064" cy="7200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v-SE" sz="1100" smtClean="0"/>
              <a:t>PRACH 1</a:t>
            </a:r>
            <a:endParaRPr lang="en-US" sz="1100"/>
          </a:p>
        </p:txBody>
      </p:sp>
      <p:cxnSp>
        <p:nvCxnSpPr>
          <p:cNvPr id="38" name="Straight Arrow Connector 37"/>
          <p:cNvCxnSpPr>
            <a:stCxn id="28" idx="2"/>
            <a:endCxn id="34" idx="0"/>
          </p:cNvCxnSpPr>
          <p:nvPr/>
        </p:nvCxnSpPr>
        <p:spPr>
          <a:xfrm flipH="1">
            <a:off x="5436096" y="3861048"/>
            <a:ext cx="720080" cy="86409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Arrow Connector 38"/>
          <p:cNvCxnSpPr>
            <a:stCxn id="29" idx="2"/>
            <a:endCxn id="35" idx="0"/>
          </p:cNvCxnSpPr>
          <p:nvPr/>
        </p:nvCxnSpPr>
        <p:spPr>
          <a:xfrm flipH="1">
            <a:off x="6012160" y="3861048"/>
            <a:ext cx="288032" cy="86409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Arrow Connector 41"/>
          <p:cNvCxnSpPr/>
          <p:nvPr/>
        </p:nvCxnSpPr>
        <p:spPr>
          <a:xfrm>
            <a:off x="5148064" y="5805264"/>
            <a:ext cx="3384376" cy="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TextBox 42"/>
          <p:cNvSpPr txBox="1"/>
          <p:nvPr/>
        </p:nvSpPr>
        <p:spPr>
          <a:xfrm>
            <a:off x="5868144" y="5877272"/>
            <a:ext cx="23823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mtClean="0"/>
              <a:t>Maximum PRACH delay</a:t>
            </a:r>
            <a:endParaRPr lang="en-US"/>
          </a:p>
        </p:txBody>
      </p:sp>
      <p:cxnSp>
        <p:nvCxnSpPr>
          <p:cNvPr id="45" name="Straight Connector 44"/>
          <p:cNvCxnSpPr/>
          <p:nvPr/>
        </p:nvCxnSpPr>
        <p:spPr>
          <a:xfrm flipV="1">
            <a:off x="4860032" y="2780928"/>
            <a:ext cx="0" cy="3816424"/>
          </a:xfrm>
          <a:prstGeom prst="line">
            <a:avLst/>
          </a:prstGeom>
          <a:ln w="25400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Rectangle 45"/>
          <p:cNvSpPr/>
          <p:nvPr/>
        </p:nvSpPr>
        <p:spPr>
          <a:xfrm>
            <a:off x="6516216" y="3284984"/>
            <a:ext cx="144016" cy="576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v-SE" smtClean="0"/>
              <a:t>4</a:t>
            </a:r>
            <a:endParaRPr lang="en-US"/>
          </a:p>
        </p:txBody>
      </p:sp>
      <p:sp>
        <p:nvSpPr>
          <p:cNvPr id="47" name="Rectangle 46"/>
          <p:cNvSpPr/>
          <p:nvPr/>
        </p:nvSpPr>
        <p:spPr>
          <a:xfrm>
            <a:off x="6444208" y="4725144"/>
            <a:ext cx="576064" cy="7200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v-SE" sz="1100" smtClean="0"/>
              <a:t>PRACH 3</a:t>
            </a:r>
            <a:endParaRPr lang="en-US" sz="1100"/>
          </a:p>
        </p:txBody>
      </p:sp>
      <p:sp>
        <p:nvSpPr>
          <p:cNvPr id="48" name="Rectangle 47"/>
          <p:cNvSpPr/>
          <p:nvPr/>
        </p:nvSpPr>
        <p:spPr>
          <a:xfrm>
            <a:off x="7020272" y="4725144"/>
            <a:ext cx="576064" cy="7200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v-SE" sz="1100" smtClean="0"/>
              <a:t>PRACH 4</a:t>
            </a:r>
            <a:endParaRPr lang="en-US" sz="1100"/>
          </a:p>
        </p:txBody>
      </p:sp>
      <p:sp>
        <p:nvSpPr>
          <p:cNvPr id="49" name="TextBox 48"/>
          <p:cNvSpPr txBox="1"/>
          <p:nvPr/>
        </p:nvSpPr>
        <p:spPr>
          <a:xfrm>
            <a:off x="2024988" y="4725144"/>
            <a:ext cx="45878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z="2800" smtClean="0"/>
              <a:t>...</a:t>
            </a:r>
            <a:endParaRPr lang="en-US" sz="2800"/>
          </a:p>
        </p:txBody>
      </p:sp>
      <p:cxnSp>
        <p:nvCxnSpPr>
          <p:cNvPr id="51" name="Straight Arrow Connector 50"/>
          <p:cNvCxnSpPr>
            <a:stCxn id="30" idx="2"/>
            <a:endCxn id="47" idx="0"/>
          </p:cNvCxnSpPr>
          <p:nvPr/>
        </p:nvCxnSpPr>
        <p:spPr>
          <a:xfrm>
            <a:off x="6444208" y="3861048"/>
            <a:ext cx="288032" cy="86409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Straight Arrow Connector 53"/>
          <p:cNvCxnSpPr>
            <a:stCxn id="46" idx="2"/>
            <a:endCxn id="48" idx="0"/>
          </p:cNvCxnSpPr>
          <p:nvPr/>
        </p:nvCxnSpPr>
        <p:spPr>
          <a:xfrm>
            <a:off x="6588224" y="3861048"/>
            <a:ext cx="720080" cy="86409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TextBox 57"/>
          <p:cNvSpPr txBox="1"/>
          <p:nvPr/>
        </p:nvSpPr>
        <p:spPr>
          <a:xfrm>
            <a:off x="7785628" y="4725144"/>
            <a:ext cx="45878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z="2800" smtClean="0"/>
              <a:t>...</a:t>
            </a:r>
            <a:endParaRPr lang="en-US" sz="2800"/>
          </a:p>
        </p:txBody>
      </p:sp>
    </p:spTree>
    <p:extLst>
      <p:ext uri="{BB962C8B-B14F-4D97-AF65-F5344CB8AC3E}">
        <p14:creationId xmlns="" xmlns:p14="http://schemas.microsoft.com/office/powerpoint/2010/main" val="3263872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-27384"/>
            <a:ext cx="8229600" cy="778098"/>
          </a:xfrm>
        </p:spPr>
        <p:txBody>
          <a:bodyPr>
            <a:normAutofit/>
          </a:bodyPr>
          <a:lstStyle/>
          <a:p>
            <a:r>
              <a:rPr lang="sv-SE" altLang="ja-JP" sz="3600" smtClean="0"/>
              <a:t>Proposal</a:t>
            </a:r>
            <a:endParaRPr kumimoji="1" lang="ja-JP" altLang="en-US" sz="3600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79512" y="764704"/>
            <a:ext cx="8784976" cy="5400600"/>
          </a:xfrm>
        </p:spPr>
        <p:txBody>
          <a:bodyPr>
            <a:noAutofit/>
          </a:bodyPr>
          <a:lstStyle/>
          <a:p>
            <a:endParaRPr lang="en-US" sz="2400" smtClean="0"/>
          </a:p>
          <a:p>
            <a:r>
              <a:rPr lang="sv-SE" sz="2400" smtClean="0"/>
              <a:t>Random access (RA) configuration is included in remaining minimum SI.</a:t>
            </a:r>
          </a:p>
          <a:p>
            <a:r>
              <a:rPr lang="sv-SE" sz="2400" smtClean="0"/>
              <a:t>Support RA association based on both</a:t>
            </a:r>
          </a:p>
          <a:p>
            <a:pPr marL="914400" lvl="1" indent="-457200">
              <a:buFont typeface="+mj-lt"/>
              <a:buAutoNum type="alphaLcParenR"/>
            </a:pPr>
            <a:r>
              <a:rPr lang="sv-SE" sz="2000" smtClean="0"/>
              <a:t>maximum number of SS blocks (for the frequency carrier) and</a:t>
            </a:r>
          </a:p>
          <a:p>
            <a:pPr marL="914400" lvl="1" indent="-457200">
              <a:buFont typeface="+mj-lt"/>
              <a:buAutoNum type="alphaLcParenR"/>
            </a:pPr>
            <a:r>
              <a:rPr lang="sv-SE" sz="2000" smtClean="0"/>
              <a:t>the actually transmitted SS blocks.</a:t>
            </a:r>
          </a:p>
          <a:p>
            <a:r>
              <a:rPr lang="sv-SE" sz="2400" smtClean="0"/>
              <a:t>Indication of actually transmitted SS blocks can be included in remaining minimum SI.</a:t>
            </a:r>
          </a:p>
          <a:p>
            <a:r>
              <a:rPr lang="sv-SE" sz="2400" smtClean="0"/>
              <a:t>Note: If indication of actually transmitted SS blocks is not included in remaining minimum SI, then the RA association is based on the maximum number of SS blocks.</a:t>
            </a:r>
          </a:p>
          <a:p>
            <a:r>
              <a:rPr lang="sv-SE" sz="2400" smtClean="0"/>
              <a:t>Note: This does not preclude a dedicated configuration of PRACH resources, RA association and/or indication of actually transmitted SS blocks for CONNECTED mode UEs.</a:t>
            </a:r>
          </a:p>
        </p:txBody>
      </p:sp>
    </p:spTree>
    <p:extLst>
      <p:ext uri="{BB962C8B-B14F-4D97-AF65-F5344CB8AC3E}">
        <p14:creationId xmlns="" xmlns:p14="http://schemas.microsoft.com/office/powerpoint/2010/main" val="3263872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6643</TotalTime>
  <Words>289</Words>
  <Application>Microsoft Office PowerPoint</Application>
  <PresentationFormat>On-screen Show (4:3)</PresentationFormat>
  <Paragraphs>48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Office テーマ</vt:lpstr>
      <vt:lpstr>WF on Random access configuration</vt:lpstr>
      <vt:lpstr>Background</vt:lpstr>
      <vt:lpstr>Background</vt:lpstr>
      <vt:lpstr>Proposal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PS</cp:lastModifiedBy>
  <cp:revision>447</cp:revision>
  <dcterms:created xsi:type="dcterms:W3CDTF">2016-04-11T23:33:51Z</dcterms:created>
  <dcterms:modified xsi:type="dcterms:W3CDTF">2017-05-17T00:37:04Z</dcterms:modified>
</cp:coreProperties>
</file>