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76" r:id="rId2"/>
    <p:sldId id="316" r:id="rId3"/>
    <p:sldId id="315" r:id="rId4"/>
    <p:sldId id="317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5" d="100"/>
          <a:sy n="115" d="100"/>
        </p:scale>
        <p:origin x="1062" y="102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smtClean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4328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2130425"/>
            <a:ext cx="8458200" cy="1470025"/>
          </a:xfrm>
        </p:spPr>
        <p:txBody>
          <a:bodyPr>
            <a:normAutofit/>
          </a:bodyPr>
          <a:lstStyle/>
          <a:p>
            <a:r>
              <a:rPr lang="en-US" altLang="ja-JP" dirty="0" smtClean="0">
                <a:latin typeface="Calibri" panose="020F0502020204030204" pitchFamily="34" charset="0"/>
              </a:rPr>
              <a:t>WF </a:t>
            </a:r>
            <a:r>
              <a:rPr lang="en-US" altLang="ja-JP" dirty="0">
                <a:latin typeface="Calibri" panose="020F0502020204030204" pitchFamily="34" charset="0"/>
              </a:rPr>
              <a:t>on </a:t>
            </a:r>
            <a:r>
              <a:rPr lang="en-US" altLang="ja-JP" dirty="0" smtClean="0"/>
              <a:t>SRS </a:t>
            </a:r>
            <a:r>
              <a:rPr lang="en-US" altLang="ja-JP" dirty="0" err="1" smtClean="0"/>
              <a:t>Tx</a:t>
            </a:r>
            <a:r>
              <a:rPr lang="en-US" altLang="ja-JP" dirty="0" smtClean="0"/>
              <a:t> </a:t>
            </a:r>
            <a:r>
              <a:rPr lang="en-US" altLang="ja-JP" dirty="0"/>
              <a:t>beam </a:t>
            </a:r>
            <a:r>
              <a:rPr lang="en-US" altLang="ja-JP" dirty="0" smtClean="0"/>
              <a:t>determination</a:t>
            </a:r>
            <a:endParaRPr lang="ja-JP" altLang="en-US" dirty="0">
              <a:latin typeface="Calibri" panose="020F0502020204030204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66800" y="3886200"/>
            <a:ext cx="7018337" cy="1752600"/>
          </a:xfrm>
        </p:spPr>
        <p:txBody>
          <a:bodyPr>
            <a:normAutofit/>
          </a:bodyPr>
          <a:lstStyle/>
          <a:p>
            <a:r>
              <a:rPr lang="en-US" altLang="ja-JP" dirty="0" smtClean="0">
                <a:solidFill>
                  <a:schemeClr val="tx1"/>
                </a:solidFill>
              </a:rPr>
              <a:t>LG Electronics, Intel Corporation</a:t>
            </a:r>
            <a:endParaRPr lang="en-US" altLang="ja-JP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406055" y="323655"/>
            <a:ext cx="14414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 smtClean="0">
                <a:solidFill>
                  <a:srgbClr val="000000"/>
                </a:solidFill>
                <a:latin typeface="+mn-lt"/>
                <a:ea typeface="+mn-ea"/>
              </a:rPr>
              <a:t>R1-170</a:t>
            </a:r>
            <a:r>
              <a:rPr lang="en-US" sz="2000" dirty="0" smtClean="0">
                <a:solidFill>
                  <a:srgbClr val="000000"/>
                </a:solidFill>
              </a:rPr>
              <a:t>9376</a:t>
            </a:r>
            <a:endParaRPr lang="en-US" altLang="zh-CN" sz="2000" dirty="0">
              <a:solidFill>
                <a:srgbClr val="0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5750" y="278650"/>
            <a:ext cx="4196470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dirty="0"/>
              <a:t>3GPP TSG RAN1 </a:t>
            </a:r>
            <a:r>
              <a:rPr lang="en-US" altLang="zh-CN" dirty="0"/>
              <a:t>#</a:t>
            </a:r>
            <a:r>
              <a:rPr lang="en-US" altLang="zh-CN" dirty="0" smtClean="0"/>
              <a:t>89</a:t>
            </a:r>
            <a:endParaRPr lang="en-US" altLang="zh-CN" dirty="0"/>
          </a:p>
          <a:p>
            <a:pPr>
              <a:defRPr/>
            </a:pPr>
            <a:r>
              <a:rPr lang="en-GB" altLang="ko-KR" dirty="0" smtClean="0"/>
              <a:t>Hangzhou</a:t>
            </a:r>
            <a:r>
              <a:rPr lang="en-GB" altLang="ko-KR" dirty="0"/>
              <a:t>, P.R. </a:t>
            </a:r>
            <a:r>
              <a:rPr lang="en-GB" altLang="ko-KR" dirty="0" smtClean="0"/>
              <a:t>China, 15</a:t>
            </a:r>
            <a:r>
              <a:rPr lang="en-GB" altLang="ko-KR" baseline="30000" dirty="0" smtClean="0"/>
              <a:t>th</a:t>
            </a:r>
            <a:r>
              <a:rPr lang="en-GB" altLang="ko-KR" dirty="0" smtClean="0"/>
              <a:t> </a:t>
            </a:r>
            <a:r>
              <a:rPr lang="en-GB" altLang="ko-KR" dirty="0"/>
              <a:t>– </a:t>
            </a:r>
            <a:r>
              <a:rPr lang="en-GB" altLang="ko-KR" dirty="0" smtClean="0"/>
              <a:t>19</a:t>
            </a:r>
            <a:r>
              <a:rPr lang="en-GB" altLang="ko-KR" baseline="30000" dirty="0" smtClean="0"/>
              <a:t>th</a:t>
            </a:r>
            <a:r>
              <a:rPr lang="en-GB" altLang="ko-KR" dirty="0" smtClean="0"/>
              <a:t> </a:t>
            </a:r>
            <a:r>
              <a:rPr lang="en-GB" altLang="ko-KR" dirty="0"/>
              <a:t>May 2017</a:t>
            </a:r>
            <a:endParaRPr lang="en-US" altLang="zh-CN" dirty="0"/>
          </a:p>
          <a:p>
            <a:pPr>
              <a:defRPr/>
            </a:pPr>
            <a:r>
              <a:rPr lang="tr-TR" altLang="ko-KR" dirty="0"/>
              <a:t>Agenda Item: </a:t>
            </a:r>
            <a:r>
              <a:rPr lang="en-US" altLang="ko-KR" dirty="0" smtClean="0"/>
              <a:t>7.1.2.2.1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67249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/>
              <a:t>Background and Motivation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410200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Agreements </a:t>
            </a:r>
            <a:r>
              <a:rPr lang="en-US" altLang="ko-KR" dirty="0"/>
              <a:t>in RAN1#88</a:t>
            </a:r>
            <a:endParaRPr lang="en-US" altLang="ko-KR" dirty="0" smtClean="0"/>
          </a:p>
          <a:p>
            <a:pPr lvl="2"/>
            <a:endParaRPr lang="en-US" altLang="ko-KR" dirty="0" smtClean="0"/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r>
              <a:rPr lang="en-US" altLang="ko-KR" dirty="0" smtClean="0"/>
              <a:t>Purpose of this WF is to further agree on the necessary details of the agreed Alt.2, according to the following two cases:</a:t>
            </a:r>
          </a:p>
          <a:p>
            <a:pPr lvl="1"/>
            <a:r>
              <a:rPr lang="en-US" altLang="ko-KR" dirty="0" smtClean="0"/>
              <a:t>When </a:t>
            </a:r>
            <a:r>
              <a:rPr lang="en-US" altLang="ko-KR" dirty="0"/>
              <a:t>UE beam correspondence is </a:t>
            </a:r>
            <a:r>
              <a:rPr lang="en-US" altLang="ko-KR" dirty="0" smtClean="0"/>
              <a:t>hold</a:t>
            </a:r>
          </a:p>
          <a:p>
            <a:pPr lvl="1"/>
            <a:r>
              <a:rPr lang="en-US" altLang="ko-KR" dirty="0"/>
              <a:t>When UE beam correspondence is </a:t>
            </a:r>
            <a:r>
              <a:rPr lang="en-US" altLang="ko-KR" b="1" dirty="0" smtClean="0"/>
              <a:t>not</a:t>
            </a:r>
            <a:r>
              <a:rPr lang="en-US" altLang="ko-KR" dirty="0" smtClean="0"/>
              <a:t> hold</a:t>
            </a: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201" y="1752600"/>
            <a:ext cx="8724199" cy="1066800"/>
          </a:xfrm>
          <a:prstGeom prst="rect">
            <a:avLst/>
          </a:prstGeom>
        </p:spPr>
      </p:pic>
      <p:sp>
        <p:nvSpPr>
          <p:cNvPr id="5" name="직사각형 4"/>
          <p:cNvSpPr/>
          <p:nvPr/>
        </p:nvSpPr>
        <p:spPr>
          <a:xfrm>
            <a:off x="1524000" y="2582487"/>
            <a:ext cx="3361267" cy="2286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직사각형 5"/>
          <p:cNvSpPr/>
          <p:nvPr/>
        </p:nvSpPr>
        <p:spPr>
          <a:xfrm>
            <a:off x="4191000" y="3682539"/>
            <a:ext cx="2683626" cy="4572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87964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/>
              <a:t>Proposals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410200"/>
          </a:xfrm>
        </p:spPr>
        <p:txBody>
          <a:bodyPr>
            <a:normAutofit fontScale="92500" lnSpcReduction="10000"/>
          </a:bodyPr>
          <a:lstStyle/>
          <a:p>
            <a:r>
              <a:rPr lang="en-US" altLang="ko-KR" dirty="0" smtClean="0"/>
              <a:t>When UE beam </a:t>
            </a:r>
            <a:r>
              <a:rPr lang="en-US" altLang="ko-KR" dirty="0"/>
              <a:t>correspondence is </a:t>
            </a:r>
            <a:r>
              <a:rPr lang="en-US" altLang="ko-KR" dirty="0" smtClean="0"/>
              <a:t>hold,</a:t>
            </a:r>
          </a:p>
          <a:p>
            <a:pPr lvl="1"/>
            <a:r>
              <a:rPr lang="en-US" altLang="ko-KR" dirty="0" smtClean="0"/>
              <a:t>NR supports </a:t>
            </a:r>
            <a:r>
              <a:rPr lang="en-US" altLang="ko-KR" dirty="0" smtClean="0"/>
              <a:t>a DL </a:t>
            </a:r>
            <a:r>
              <a:rPr lang="en-US" altLang="ko-KR" dirty="0" smtClean="0"/>
              <a:t>RS indication </a:t>
            </a:r>
            <a:r>
              <a:rPr lang="en-US" altLang="ko-KR" dirty="0" smtClean="0"/>
              <a:t>for a configured SRS </a:t>
            </a:r>
            <a:r>
              <a:rPr lang="en-US" altLang="ko-KR" dirty="0" smtClean="0"/>
              <a:t>resource, where the SRS </a:t>
            </a:r>
            <a:r>
              <a:rPr lang="en-US" altLang="ko-KR" dirty="0" err="1" smtClean="0"/>
              <a:t>Tx</a:t>
            </a:r>
            <a:r>
              <a:rPr lang="en-US" altLang="ko-KR" dirty="0" smtClean="0"/>
              <a:t> beam should correspond to </a:t>
            </a:r>
            <a:r>
              <a:rPr lang="en-US" altLang="ko-KR" dirty="0"/>
              <a:t>DL Rx beam </a:t>
            </a:r>
            <a:r>
              <a:rPr lang="en-US" altLang="ko-KR" dirty="0" smtClean="0"/>
              <a:t>used for </a:t>
            </a:r>
            <a:r>
              <a:rPr lang="en-US" altLang="ko-KR" dirty="0"/>
              <a:t>receiving the indicated DL </a:t>
            </a:r>
            <a:r>
              <a:rPr lang="en-US" altLang="ko-KR" dirty="0" smtClean="0"/>
              <a:t>RS.</a:t>
            </a:r>
          </a:p>
          <a:p>
            <a:pPr lvl="2"/>
            <a:r>
              <a:rPr lang="en-US" altLang="ko-KR" dirty="0" smtClean="0"/>
              <a:t>The DL RS indication can be CRI(CSI-RS resource indicator), at least.</a:t>
            </a:r>
          </a:p>
          <a:p>
            <a:pPr lvl="2"/>
            <a:r>
              <a:rPr lang="en-US" altLang="ko-KR" dirty="0" smtClean="0"/>
              <a:t>FFS: The indication via MAC CE and/or DCI</a:t>
            </a:r>
          </a:p>
          <a:p>
            <a:r>
              <a:rPr lang="en-US" altLang="ko-KR" dirty="0" smtClean="0"/>
              <a:t>When UE beam </a:t>
            </a:r>
            <a:r>
              <a:rPr lang="en-US" altLang="ko-KR" dirty="0"/>
              <a:t>correspondence is not </a:t>
            </a:r>
            <a:r>
              <a:rPr lang="en-US" altLang="ko-KR" dirty="0" smtClean="0"/>
              <a:t>hold, </a:t>
            </a:r>
          </a:p>
          <a:p>
            <a:pPr lvl="1"/>
            <a:r>
              <a:rPr lang="en-US" altLang="ko-KR" dirty="0" smtClean="0"/>
              <a:t>NR </a:t>
            </a:r>
            <a:r>
              <a:rPr lang="en-US" altLang="ko-KR" dirty="0"/>
              <a:t>supports </a:t>
            </a:r>
            <a:r>
              <a:rPr lang="en-US" altLang="ko-KR" dirty="0" smtClean="0"/>
              <a:t>a </a:t>
            </a:r>
            <a:r>
              <a:rPr lang="en-US" altLang="ko-KR" dirty="0" smtClean="0"/>
              <a:t>UL RS indication </a:t>
            </a:r>
            <a:r>
              <a:rPr lang="en-US" altLang="ko-KR" dirty="0" smtClean="0"/>
              <a:t>for a configured </a:t>
            </a:r>
            <a:r>
              <a:rPr lang="en-US" altLang="ko-KR" dirty="0"/>
              <a:t>SRS resource, </a:t>
            </a:r>
            <a:r>
              <a:rPr lang="en-US" altLang="ko-KR" dirty="0" smtClean="0"/>
              <a:t>where UE transmits the </a:t>
            </a:r>
            <a:r>
              <a:rPr lang="en-US" altLang="ko-KR" dirty="0"/>
              <a:t>SRS </a:t>
            </a:r>
            <a:r>
              <a:rPr lang="en-US" altLang="ko-KR" dirty="0" smtClean="0"/>
              <a:t>using </a:t>
            </a:r>
            <a:r>
              <a:rPr lang="en-US" altLang="ko-KR" dirty="0"/>
              <a:t>the </a:t>
            </a:r>
            <a:r>
              <a:rPr lang="en-US" altLang="ko-KR" dirty="0" smtClean="0"/>
              <a:t>beam </a:t>
            </a:r>
            <a:r>
              <a:rPr lang="en-US" altLang="ko-KR" dirty="0"/>
              <a:t>used for </a:t>
            </a:r>
            <a:r>
              <a:rPr lang="en-US" altLang="ko-KR" dirty="0" smtClean="0"/>
              <a:t>transmitting </a:t>
            </a:r>
            <a:r>
              <a:rPr lang="en-US" altLang="ko-KR" dirty="0"/>
              <a:t>the indicated </a:t>
            </a:r>
            <a:r>
              <a:rPr lang="en-US" altLang="ko-KR" dirty="0" smtClean="0"/>
              <a:t>UL RS.</a:t>
            </a:r>
          </a:p>
          <a:p>
            <a:pPr lvl="2"/>
            <a:r>
              <a:rPr lang="en-US" altLang="ko-KR" dirty="0"/>
              <a:t>The </a:t>
            </a:r>
            <a:r>
              <a:rPr lang="en-US" altLang="ko-KR" dirty="0" smtClean="0"/>
              <a:t>UL </a:t>
            </a:r>
            <a:r>
              <a:rPr lang="en-US" altLang="ko-KR" dirty="0"/>
              <a:t>RS indication </a:t>
            </a:r>
            <a:r>
              <a:rPr lang="en-US" altLang="ko-KR" dirty="0" smtClean="0"/>
              <a:t>can be SRI(SRS resource indicator), at least.</a:t>
            </a:r>
          </a:p>
          <a:p>
            <a:pPr lvl="2"/>
            <a:r>
              <a:rPr lang="en-US" altLang="ko-KR" dirty="0"/>
              <a:t>FFS: The indication via MAC CE and/or </a:t>
            </a:r>
            <a:r>
              <a:rPr lang="en-US" altLang="ko-KR" dirty="0" smtClean="0"/>
              <a:t>DCI</a:t>
            </a:r>
          </a:p>
          <a:p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715656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/>
              <a:t>Proposals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410200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In </a:t>
            </a:r>
            <a:r>
              <a:rPr lang="en-US" altLang="ko-KR" dirty="0"/>
              <a:t>case when </a:t>
            </a:r>
            <a:r>
              <a:rPr lang="en-US" altLang="ko-KR" dirty="0" smtClean="0"/>
              <a:t>no</a:t>
            </a:r>
            <a:r>
              <a:rPr lang="en-US" altLang="ko-KR" dirty="0"/>
              <a:t> explicit </a:t>
            </a:r>
            <a:r>
              <a:rPr lang="en-US" altLang="ko-KR" dirty="0" err="1"/>
              <a:t>Tx</a:t>
            </a:r>
            <a:r>
              <a:rPr lang="en-US" altLang="ko-KR" dirty="0"/>
              <a:t> beam indication is provided for a configured SRS resource for UL beam </a:t>
            </a:r>
            <a:r>
              <a:rPr lang="en-US" altLang="ko-KR" dirty="0" smtClean="0"/>
              <a:t>management, </a:t>
            </a:r>
          </a:p>
          <a:p>
            <a:pPr lvl="1"/>
            <a:r>
              <a:rPr lang="en-US" altLang="ko-KR" dirty="0" smtClean="0"/>
              <a:t>it </a:t>
            </a:r>
            <a:r>
              <a:rPr lang="en-US" altLang="ko-KR" dirty="0"/>
              <a:t>is supported that the UE may transmit </a:t>
            </a:r>
            <a:r>
              <a:rPr lang="en-US" altLang="ko-KR" dirty="0" smtClean="0"/>
              <a:t>the SRS </a:t>
            </a:r>
            <a:r>
              <a:rPr lang="en-US" altLang="ko-KR" dirty="0"/>
              <a:t>using the beam used for Msg.3</a:t>
            </a:r>
            <a:r>
              <a:rPr lang="en-US" altLang="ko-KR" dirty="0" smtClean="0"/>
              <a:t>.</a:t>
            </a:r>
          </a:p>
          <a:p>
            <a:pPr lvl="2"/>
            <a:endParaRPr lang="en-US" altLang="ko-KR" dirty="0" smtClean="0"/>
          </a:p>
          <a:p>
            <a:r>
              <a:rPr lang="en-US" altLang="ko-KR" dirty="0"/>
              <a:t>In case when UE is not </a:t>
            </a:r>
            <a:r>
              <a:rPr lang="en-US" altLang="ko-KR" dirty="0" smtClean="0"/>
              <a:t>configured </a:t>
            </a:r>
            <a:r>
              <a:rPr lang="en-US" altLang="ko-KR" dirty="0"/>
              <a:t>with any SRS </a:t>
            </a:r>
            <a:r>
              <a:rPr lang="en-US" altLang="ko-KR" dirty="0" smtClean="0"/>
              <a:t>resources, </a:t>
            </a:r>
            <a:endParaRPr lang="en-US" altLang="ko-KR" dirty="0"/>
          </a:p>
          <a:p>
            <a:pPr lvl="1"/>
            <a:r>
              <a:rPr lang="en-US" altLang="ko-KR" dirty="0"/>
              <a:t>it is supported that the UE may transmit PUSCH using the beam used for Msg.3.</a:t>
            </a:r>
          </a:p>
          <a:p>
            <a:pPr lvl="1"/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120988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20787</TotalTime>
  <Words>260</Words>
  <Application>Microsoft Office PowerPoint</Application>
  <PresentationFormat>화면 슬라이드 쇼(4:3)</PresentationFormat>
  <Paragraphs>29</Paragraphs>
  <Slides>4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11" baseType="lpstr">
      <vt:lpstr>ＭＳ Ｐゴシック</vt:lpstr>
      <vt:lpstr>ＭＳ Ｐ明朝</vt:lpstr>
      <vt:lpstr>宋体</vt:lpstr>
      <vt:lpstr>맑은 고딕</vt:lpstr>
      <vt:lpstr>Arial</vt:lpstr>
      <vt:lpstr>Calibri</vt:lpstr>
      <vt:lpstr>Office Theme</vt:lpstr>
      <vt:lpstr>WF on SRS Tx beam determination</vt:lpstr>
      <vt:lpstr>Background and Motivation</vt:lpstr>
      <vt:lpstr>Proposals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박종현/책임연구원/차세대표준(연)ACS팀(jonghyun10.park@lge.com)</cp:lastModifiedBy>
  <cp:revision>491</cp:revision>
  <dcterms:created xsi:type="dcterms:W3CDTF">2016-03-24T01:14:08Z</dcterms:created>
  <dcterms:modified xsi:type="dcterms:W3CDTF">2017-05-16T09:00:54Z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