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72" r:id="rId3"/>
    <p:sldId id="273" r:id="rId4"/>
  </p:sldIdLst>
  <p:sldSz cx="12192000" cy="6858000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1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25" autoAdjust="0"/>
    <p:restoredTop sz="94660"/>
  </p:normalViewPr>
  <p:slideViewPr>
    <p:cSldViewPr snapToGrid="0">
      <p:cViewPr varScale="1">
        <p:scale>
          <a:sx n="90" d="100"/>
          <a:sy n="90" d="100"/>
        </p:scale>
        <p:origin x="528" y="90"/>
      </p:cViewPr>
      <p:guideLst>
        <p:guide orient="horz" pos="2160"/>
        <p:guide pos="3816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10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A0D7968-78BD-4451-8AF2-F5DE3543A87A}" type="datetimeFigureOut">
              <a:rPr lang="zh-CN" altLang="en-US" smtClean="0"/>
              <a:pPr/>
              <a:t>2017/5/15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15B839E-76BD-4AE1-BBC2-E46A4A3F98E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12538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EFA8E0-58A3-4745-9514-1B1DC6387C77}" type="datetime1">
              <a:rPr lang="en-US" altLang="zh-CN" smtClean="0"/>
              <a:pPr/>
              <a:t>5/15/2017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06473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7B0B5B-AAEC-474C-9811-29378D393176}" type="datetime1">
              <a:rPr lang="en-US" altLang="zh-CN" smtClean="0"/>
              <a:pPr/>
              <a:t>5/15/2017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8821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8E27DB-C060-46F7-93B4-153139F0AFAC}" type="datetime1">
              <a:rPr lang="en-US" altLang="zh-CN" smtClean="0"/>
              <a:pPr/>
              <a:t>5/15/2017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93620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B1FD86-03D8-4887-B031-2AB74B46005A}" type="datetime1">
              <a:rPr lang="en-US" altLang="zh-CN" smtClean="0"/>
              <a:pPr/>
              <a:t>5/15/2017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57597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E0D707-91A7-4BBC-B759-83E70F6E37F7}" type="datetime1">
              <a:rPr lang="en-US" altLang="zh-CN" smtClean="0"/>
              <a:pPr/>
              <a:t>5/15/2017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94535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D28355-E1AF-4226-898E-EC8BACF7F75B}" type="datetime1">
              <a:rPr lang="en-US" altLang="zh-CN" smtClean="0"/>
              <a:pPr/>
              <a:t>5/15/2017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96385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5EE8CE-B1CD-48FD-8ADF-7052D4C630DB}" type="datetime1">
              <a:rPr lang="en-US" altLang="zh-CN" smtClean="0"/>
              <a:pPr/>
              <a:t>5/15/2017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39427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5E8005-0846-4A94-970E-04BC950C7A8C}" type="datetime1">
              <a:rPr lang="en-US" altLang="zh-CN" smtClean="0"/>
              <a:pPr/>
              <a:t>5/15/2017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25403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284183-1BD8-4BCE-AB71-E928858BF920}" type="datetime1">
              <a:rPr lang="en-US" altLang="zh-CN" smtClean="0"/>
              <a:pPr/>
              <a:t>5/15/2017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52835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A0F4C0-764C-4571-A625-25F55BD3F268}" type="datetime1">
              <a:rPr lang="en-US" altLang="zh-CN" smtClean="0"/>
              <a:pPr/>
              <a:t>5/15/2017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64061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E3670A-385B-4FBC-B5BD-4CBF5F58A19A}" type="datetime1">
              <a:rPr lang="en-US" altLang="zh-CN" smtClean="0"/>
              <a:pPr/>
              <a:t>5/15/2017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1373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10A980-8D99-4ABA-8976-23AAB8237A4F}" type="datetime1">
              <a:rPr lang="en-US" altLang="zh-CN" smtClean="0"/>
              <a:pPr/>
              <a:t>5/15/2017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47E619-EEBF-4CE9-AC89-4ECFC045A0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4855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3"/>
          <p:cNvSpPr/>
          <p:nvPr/>
        </p:nvSpPr>
        <p:spPr>
          <a:xfrm>
            <a:off x="564795" y="381000"/>
            <a:ext cx="1142103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b="1" dirty="0"/>
              <a:t>3GPP TSG-RAN WG1 #89						R1-</a:t>
            </a:r>
            <a:r>
              <a:rPr lang="en-US" sz="2400" b="1" dirty="0"/>
              <a:t>1709360</a:t>
            </a:r>
            <a:endParaRPr lang="en-GB" sz="2400" b="1" dirty="0"/>
          </a:p>
          <a:p>
            <a:r>
              <a:rPr lang="en-GB" sz="2400" b="1" dirty="0"/>
              <a:t>Hangzhou, China, 15</a:t>
            </a:r>
            <a:r>
              <a:rPr lang="en-GB" sz="2400" b="1" baseline="30000" dirty="0"/>
              <a:t>th</a:t>
            </a:r>
            <a:r>
              <a:rPr lang="en-GB" sz="2400" b="1" dirty="0"/>
              <a:t> – 19</a:t>
            </a:r>
            <a:r>
              <a:rPr lang="en-GB" sz="2400" b="1" baseline="30000" dirty="0"/>
              <a:t>th</a:t>
            </a:r>
            <a:r>
              <a:rPr lang="en-GB" sz="2400" b="1" dirty="0"/>
              <a:t>  May 2017</a:t>
            </a:r>
            <a:endParaRPr lang="en-US" altLang="ja-JP" sz="2400" dirty="0"/>
          </a:p>
          <a:p>
            <a:r>
              <a:rPr kumimoji="1" lang="en-US" altLang="ja-JP" sz="2400" dirty="0"/>
              <a:t>Agenda: 7.1.2.1.1</a:t>
            </a:r>
            <a:endParaRPr kumimoji="1" lang="ja-JP" altLang="en-US" sz="2400" dirty="0"/>
          </a:p>
        </p:txBody>
      </p:sp>
      <p:sp>
        <p:nvSpPr>
          <p:cNvPr id="7" name="TextBox 6"/>
          <p:cNvSpPr txBox="1"/>
          <p:nvPr/>
        </p:nvSpPr>
        <p:spPr>
          <a:xfrm>
            <a:off x="1066792" y="2219084"/>
            <a:ext cx="10434917" cy="27392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>
                <a:latin typeface="Calibri" pitchFamily="34" charset="0"/>
                <a:cs typeface="Calibri" pitchFamily="34" charset="0"/>
              </a:rPr>
              <a:t>WF on CW to layer mapping scheme for data channels</a:t>
            </a:r>
            <a:endParaRPr lang="en-US" altLang="zh-CN" sz="2800" dirty="0">
              <a:solidFill>
                <a:srgbClr val="000000"/>
              </a:solidFill>
              <a:latin typeface="Calibri" pitchFamily="34" charset="0"/>
              <a:cs typeface="Calibri" pitchFamily="34" charset="0"/>
            </a:endParaRPr>
          </a:p>
          <a:p>
            <a:pPr algn="ctr"/>
            <a:endParaRPr lang="en-US" altLang="zh-CN" sz="2800" dirty="0">
              <a:solidFill>
                <a:srgbClr val="000000"/>
              </a:solidFill>
              <a:latin typeface="Calibri" pitchFamily="34" charset="0"/>
              <a:cs typeface="Calibri" pitchFamily="34" charset="0"/>
            </a:endParaRPr>
          </a:p>
          <a:p>
            <a:pPr algn="ctr"/>
            <a:r>
              <a:rPr lang="en-US" altLang="zh-CN" sz="2800" dirty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Qualcomm, Samsung, Panasonic, Intel, Sharp, </a:t>
            </a:r>
          </a:p>
          <a:p>
            <a:pPr algn="ctr"/>
            <a:r>
              <a:rPr lang="en-US" altLang="zh-CN" sz="2800" dirty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Ericsson, CATT, KDDI, Interdigital, ATT, Nokia, ASB</a:t>
            </a:r>
          </a:p>
        </p:txBody>
      </p:sp>
      <p:sp>
        <p:nvSpPr>
          <p:cNvPr id="12" name="灯片编号占位符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046378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>
                <a:solidFill>
                  <a:prstClr val="black">
                    <a:tint val="75000"/>
                  </a:prstClr>
                </a:solidFill>
                <a:cs typeface="Calibri" pitchFamily="34" charset="0"/>
              </a:rPr>
              <a:pPr/>
              <a:t>2</a:t>
            </a:fld>
            <a:endParaRPr lang="en-US">
              <a:solidFill>
                <a:prstClr val="black">
                  <a:tint val="75000"/>
                </a:prstClr>
              </a:solidFill>
              <a:cs typeface="Calibri" pitchFamily="34" charset="0"/>
            </a:endParaRPr>
          </a:p>
        </p:txBody>
      </p:sp>
      <p:sp>
        <p:nvSpPr>
          <p:cNvPr id="7" name="内容占位符 2"/>
          <p:cNvSpPr>
            <a:spLocks noGrp="1"/>
          </p:cNvSpPr>
          <p:nvPr>
            <p:ph idx="1"/>
          </p:nvPr>
        </p:nvSpPr>
        <p:spPr>
          <a:xfrm>
            <a:off x="448234" y="654423"/>
            <a:ext cx="11196918" cy="5549153"/>
          </a:xfrm>
        </p:spPr>
        <p:txBody>
          <a:bodyPr>
            <a:noAutofit/>
          </a:bodyPr>
          <a:lstStyle/>
          <a:p>
            <a:pPr marL="914400" lvl="2" indent="0">
              <a:buNone/>
            </a:pPr>
            <a:endParaRPr lang="en-US" dirty="0"/>
          </a:p>
          <a:p>
            <a:r>
              <a:rPr lang="en-US" sz="3600" dirty="0" err="1"/>
              <a:t>Codeword</a:t>
            </a:r>
            <a:r>
              <a:rPr lang="en-US" sz="3600" dirty="0"/>
              <a:t> to layer mapping scheme:</a:t>
            </a:r>
          </a:p>
          <a:p>
            <a:pPr lvl="1"/>
            <a:r>
              <a:rPr lang="en-US" sz="3200" dirty="0"/>
              <a:t>Due to early-decoding-constraints layer mapping over frequency should be prioritized over time. </a:t>
            </a:r>
          </a:p>
          <a:p>
            <a:pPr lvl="1"/>
            <a:r>
              <a:rPr lang="en-US" sz="3200" dirty="0"/>
              <a:t>Mapping across layers of each </a:t>
            </a:r>
            <a:r>
              <a:rPr lang="en-US" sz="3200" dirty="0" err="1"/>
              <a:t>codeblock</a:t>
            </a:r>
            <a:r>
              <a:rPr lang="en-US" sz="3200" dirty="0"/>
              <a:t> provides spatial diversity</a:t>
            </a:r>
          </a:p>
          <a:p>
            <a:r>
              <a:rPr lang="en-US" sz="3200" dirty="0"/>
              <a:t>UL transmission with DFT-SOFDM waveform is only applicable to single-layer/stream transmission</a:t>
            </a:r>
          </a:p>
          <a:p>
            <a:endParaRPr lang="en-US" sz="3600" dirty="0"/>
          </a:p>
          <a:p>
            <a:endParaRPr lang="en-US" sz="3600" dirty="0"/>
          </a:p>
        </p:txBody>
      </p:sp>
      <p:sp>
        <p:nvSpPr>
          <p:cNvPr id="8" name="标题 1"/>
          <p:cNvSpPr>
            <a:spLocks noGrp="1"/>
          </p:cNvSpPr>
          <p:nvPr>
            <p:ph type="title"/>
          </p:nvPr>
        </p:nvSpPr>
        <p:spPr>
          <a:xfrm>
            <a:off x="448234" y="80685"/>
            <a:ext cx="10335617" cy="806824"/>
          </a:xfrm>
        </p:spPr>
        <p:txBody>
          <a:bodyPr>
            <a:normAutofit/>
          </a:bodyPr>
          <a:lstStyle/>
          <a:p>
            <a:r>
              <a:rPr lang="en-US" altLang="zh-CN" sz="4000" u="sng" dirty="0">
                <a:latin typeface="Calibri" pitchFamily="34" charset="0"/>
                <a:cs typeface="Calibri" pitchFamily="34" charset="0"/>
              </a:rPr>
              <a:t>Background</a:t>
            </a:r>
            <a:endParaRPr lang="zh-CN" altLang="en-US" sz="4000" u="sng" dirty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69439" y="4984721"/>
            <a:ext cx="5441161" cy="1077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012907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pPr/>
              <a:t>3</a:t>
            </a:fld>
            <a:endParaRPr lang="en-US"/>
          </a:p>
        </p:txBody>
      </p:sp>
      <p:sp>
        <p:nvSpPr>
          <p:cNvPr id="5" name="内容占位符 2"/>
          <p:cNvSpPr txBox="1">
            <a:spLocks/>
          </p:cNvSpPr>
          <p:nvPr/>
        </p:nvSpPr>
        <p:spPr>
          <a:xfrm>
            <a:off x="348507" y="885491"/>
            <a:ext cx="11196918" cy="554915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>
              <a:lnSpc>
                <a:spcPct val="90000"/>
              </a:lnSpc>
              <a:spcBef>
                <a:spcPts val="1000"/>
              </a:spcBef>
            </a:pPr>
            <a:endParaRPr lang="en-US" sz="2400" i="1" dirty="0"/>
          </a:p>
          <a:p>
            <a:pPr marL="228600" indent="-2286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US" sz="3200" i="1" dirty="0"/>
              <a:t>For UL data channel with CP-OFDM waveform and DL data channel, the modulated symbol stream associated with a codeword is mapped to the allocated resource in the following manner:</a:t>
            </a:r>
          </a:p>
          <a:p>
            <a:pPr marL="685800" lvl="1" indent="-2286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US" sz="3200" i="1" dirty="0"/>
              <a:t> first across layers associated with the </a:t>
            </a:r>
            <a:r>
              <a:rPr lang="en-US" sz="3200" i="1" dirty="0" err="1"/>
              <a:t>codeword</a:t>
            </a:r>
            <a:r>
              <a:rPr lang="en-US" sz="3200" i="1" dirty="0"/>
              <a:t>, then across subcarriers (frequency) and then across OFDM symbols (time).</a:t>
            </a:r>
          </a:p>
        </p:txBody>
      </p:sp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448234" y="80685"/>
            <a:ext cx="10335617" cy="806824"/>
          </a:xfrm>
        </p:spPr>
        <p:txBody>
          <a:bodyPr>
            <a:normAutofit/>
          </a:bodyPr>
          <a:lstStyle/>
          <a:p>
            <a:r>
              <a:rPr lang="en-US" altLang="zh-CN" sz="4000" u="sng" dirty="0">
                <a:latin typeface="Calibri" pitchFamily="34" charset="0"/>
                <a:cs typeface="Calibri" pitchFamily="34" charset="0"/>
              </a:rPr>
              <a:t>Proposals</a:t>
            </a:r>
            <a:endParaRPr lang="zh-CN" altLang="en-US" sz="4000" u="sng" dirty="0"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6307150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1651</TotalTime>
  <Words>138</Words>
  <Application>Microsoft Office PowerPoint</Application>
  <PresentationFormat>Widescreen</PresentationFormat>
  <Paragraphs>20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11" baseType="lpstr">
      <vt:lpstr>宋体</vt:lpstr>
      <vt:lpstr>游ゴシック</vt:lpstr>
      <vt:lpstr>Arial</vt:lpstr>
      <vt:lpstr>Calibri</vt:lpstr>
      <vt:lpstr>Calibri Light</vt:lpstr>
      <vt:lpstr>等线</vt:lpstr>
      <vt:lpstr>等线 Light</vt:lpstr>
      <vt:lpstr>Office Theme</vt:lpstr>
      <vt:lpstr>PowerPoint Presentation</vt:lpstr>
      <vt:lpstr>Background</vt:lpstr>
      <vt:lpstr>Proposals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NR DMRS</dc:title>
  <dc:creator>Mattias Frenne</dc:creator>
  <cp:lastModifiedBy>Alexandros Manolakos</cp:lastModifiedBy>
  <cp:revision>162</cp:revision>
  <dcterms:created xsi:type="dcterms:W3CDTF">2016-10-08T05:43:57Z</dcterms:created>
  <dcterms:modified xsi:type="dcterms:W3CDTF">2017-05-16T02:38:49Z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(2)t8TJ5mb3hg1Sle5zKCdhhYPIJn6ZzUMQfVUnTc3uBuY8Wsh52w05pR4W/pjQyDiZdsm/ZUMH
fLGDu2yt/xNGtu14Ora2Pi9tnLIRR0CafwDWsP/sMTZ4FcYUYxJGm1NCpH+G01QjixmDUx4J
5tpe1S2hPysJdkovPi5BpXQi1oXQXd2GIja+eYx+uiSWDB7WNh4BBK65QrpgNS8ycd1MTW0h
yuxS7CnaJOOd4+3DAd</vt:lpwstr>
  </property>
  <property fmtid="{D5CDD505-2E9C-101B-9397-08002B2CF9AE}" pid="3" name="_2015_ms_pID_7253431">
    <vt:lpwstr>A0pCMrgtuYGlXhmD2hTxxGSJH6wtRfIKjmT+AOrLxyMdL+yZ1d+bGR
cwmCJb683jLXUNP5AlscCTF3mJKt+RE1fRJ55pd88L2J8GXtP+3NwjIIlirfTrLm+yhJOkl6
1TaWvXuQ/Xmm6GzKfltbWjNDMGRl+4423ekZ3qbQTn1JJ7kGn7epYNZzYVLFnomgjvLqLezJ
c8A6ckbBcyin+HHc</vt:lpwstr>
  </property>
  <property fmtid="{D5CDD505-2E9C-101B-9397-08002B2CF9AE}" pid="4" name="_readonly">
    <vt:lpwstr/>
  </property>
  <property fmtid="{D5CDD505-2E9C-101B-9397-08002B2CF9AE}" pid="5" name="_change">
    <vt:lpwstr/>
  </property>
  <property fmtid="{D5CDD505-2E9C-101B-9397-08002B2CF9AE}" pid="6" name="_full-control">
    <vt:lpwstr/>
  </property>
  <property fmtid="{D5CDD505-2E9C-101B-9397-08002B2CF9AE}" pid="7" name="sflag">
    <vt:lpwstr>1479100188</vt:lpwstr>
  </property>
  <property fmtid="{D5CDD505-2E9C-101B-9397-08002B2CF9AE}" pid="8" name="_NewReviewCycle">
    <vt:lpwstr/>
  </property>
</Properties>
</file>