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6" r:id="rId1"/>
  </p:sldMasterIdLst>
  <p:notesMasterIdLst>
    <p:notesMasterId r:id="rId5"/>
  </p:notesMasterIdLst>
  <p:handoutMasterIdLst>
    <p:handoutMasterId r:id="rId6"/>
  </p:handoutMasterIdLst>
  <p:sldIdLst>
    <p:sldId id="259" r:id="rId2"/>
    <p:sldId id="261" r:id="rId3"/>
    <p:sldId id="260" r:id="rId4"/>
  </p:sldIdLst>
  <p:sldSz cx="12192000" cy="6858000"/>
  <p:notesSz cx="6884988" cy="10018713"/>
  <p:defaultTextStyle>
    <a:defPPr>
      <a:defRPr lang="en-GB"/>
    </a:defPPr>
    <a:lvl1pPr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9386CF36-BFA9-4BB0-91B9-1B19D4CB6FFA}">
          <p14:sldIdLst>
            <p14:sldId id="259"/>
            <p14:sldId id="261"/>
            <p14:sldId id="260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136" userDrawn="1">
          <p15:clr>
            <a:srgbClr val="A4A3A4"/>
          </p15:clr>
        </p15:guide>
        <p15:guide id="2" orient="horz" pos="4110" userDrawn="1">
          <p15:clr>
            <a:srgbClr val="A4A3A4"/>
          </p15:clr>
        </p15:guide>
        <p15:guide id="3" orient="horz" pos="151" userDrawn="1">
          <p15:clr>
            <a:srgbClr val="A4A3A4"/>
          </p15:clr>
        </p15:guide>
        <p15:guide id="4" orient="horz" pos="2449" userDrawn="1">
          <p15:clr>
            <a:srgbClr val="A4A3A4"/>
          </p15:clr>
        </p15:guide>
        <p15:guide id="5" orient="horz" pos="3566" userDrawn="1">
          <p15:clr>
            <a:srgbClr val="A4A3A4"/>
          </p15:clr>
        </p15:guide>
        <p15:guide id="6" orient="horz" pos="2545" userDrawn="1">
          <p15:clr>
            <a:srgbClr val="A4A3A4"/>
          </p15:clr>
        </p15:guide>
        <p15:guide id="7" orient="horz" pos="3845" userDrawn="1">
          <p15:clr>
            <a:srgbClr val="A4A3A4"/>
          </p15:clr>
        </p15:guide>
        <p15:guide id="8" pos="6625" userDrawn="1">
          <p15:clr>
            <a:srgbClr val="A4A3A4"/>
          </p15:clr>
        </p15:guide>
        <p15:guide id="9" pos="2588" userDrawn="1">
          <p15:clr>
            <a:srgbClr val="A4A3A4"/>
          </p15:clr>
        </p15:guide>
        <p15:guide id="10" pos="5091" userDrawn="1">
          <p15:clr>
            <a:srgbClr val="A4A3A4"/>
          </p15:clr>
        </p15:guide>
        <p15:guide id="11" pos="4969" userDrawn="1">
          <p15:clr>
            <a:srgbClr val="A4A3A4"/>
          </p15:clr>
        </p15:guide>
        <p15:guide id="12" pos="3779" userDrawn="1">
          <p15:clr>
            <a:srgbClr val="A4A3A4"/>
          </p15:clr>
        </p15:guide>
        <p15:guide id="13" pos="3901" userDrawn="1">
          <p15:clr>
            <a:srgbClr val="A4A3A4"/>
          </p15:clr>
        </p15:guide>
        <p15:guide id="14" pos="331" userDrawn="1">
          <p15:clr>
            <a:srgbClr val="A4A3A4"/>
          </p15:clr>
        </p15:guide>
        <p15:guide id="15" pos="2712" userDrawn="1">
          <p15:clr>
            <a:srgbClr val="A4A3A4"/>
          </p15:clr>
        </p15:guide>
        <p15:guide id="16" pos="3839" userDrawn="1">
          <p15:clr>
            <a:srgbClr val="A4A3A4"/>
          </p15:clr>
        </p15:guide>
        <p15:guide id="17" pos="3568" userDrawn="1">
          <p15:clr>
            <a:srgbClr val="A4A3A4"/>
          </p15:clr>
        </p15:guide>
        <p15:guide id="18" pos="4112" userDrawn="1">
          <p15:clr>
            <a:srgbClr val="A4A3A4"/>
          </p15:clr>
        </p15:guide>
        <p15:guide id="19" pos="7348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55">
          <p15:clr>
            <a:srgbClr val="A4A3A4"/>
          </p15:clr>
        </p15:guide>
        <p15:guide id="2" pos="2168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FB7D3"/>
    <a:srgbClr val="8BC5FF"/>
    <a:srgbClr val="99CCFF"/>
    <a:srgbClr val="6A8FBF"/>
    <a:srgbClr val="00A9D4"/>
    <a:srgbClr val="007B78"/>
    <a:srgbClr val="89BA17"/>
    <a:srgbClr val="FABB00"/>
    <a:srgbClr val="F08A00"/>
    <a:srgbClr val="E3211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983" autoAdjust="0"/>
    <p:restoredTop sz="95319" autoAdjust="0"/>
  </p:normalViewPr>
  <p:slideViewPr>
    <p:cSldViewPr snapToGrid="0" snapToObjects="1">
      <p:cViewPr varScale="1">
        <p:scale>
          <a:sx n="70" d="100"/>
          <a:sy n="70" d="100"/>
        </p:scale>
        <p:origin x="1098" y="66"/>
      </p:cViewPr>
      <p:guideLst>
        <p:guide orient="horz" pos="1136"/>
        <p:guide orient="horz" pos="4110"/>
        <p:guide orient="horz" pos="151"/>
        <p:guide orient="horz" pos="2449"/>
        <p:guide orient="horz" pos="3566"/>
        <p:guide orient="horz" pos="2545"/>
        <p:guide orient="horz" pos="3845"/>
        <p:guide pos="6625"/>
        <p:guide pos="2588"/>
        <p:guide pos="5091"/>
        <p:guide pos="4969"/>
        <p:guide pos="3779"/>
        <p:guide pos="3901"/>
        <p:guide pos="331"/>
        <p:guide pos="2712"/>
        <p:guide pos="3839"/>
        <p:guide pos="3568"/>
        <p:guide pos="4112"/>
        <p:guide pos="7348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6528"/>
    </p:cViewPr>
  </p:sorterViewPr>
  <p:notesViewPr>
    <p:cSldViewPr snapToGrid="0" snapToObjects="1">
      <p:cViewPr varScale="1">
        <p:scale>
          <a:sx n="64" d="100"/>
          <a:sy n="64" d="100"/>
        </p:scale>
        <p:origin x="-3414" y="-126"/>
      </p:cViewPr>
      <p:guideLst>
        <p:guide orient="horz" pos="3155"/>
        <p:guide pos="2168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t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300"/>
            </a:lvl1pPr>
          </a:lstStyle>
          <a:p>
            <a:r>
              <a:rPr lang="en-US" sz="1200"/>
              <a:t> </a:t>
            </a:r>
            <a:endParaRPr lang="en-US" sz="1200" dirty="0"/>
          </a:p>
        </p:txBody>
      </p:sp>
      <p:sp>
        <p:nvSpPr>
          <p:cNvPr id="798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99900" y="0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300"/>
            </a:lvl1pPr>
          </a:lstStyle>
          <a:p>
            <a:r>
              <a:rPr lang="en-US" sz="1200"/>
              <a:t>2017-03-31 </a:t>
            </a:r>
            <a:endParaRPr lang="en-US" sz="1200" dirty="0"/>
          </a:p>
        </p:txBody>
      </p:sp>
      <p:sp>
        <p:nvSpPr>
          <p:cNvPr id="798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16038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b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300"/>
            </a:lvl1pPr>
          </a:lstStyle>
          <a:p>
            <a:r>
              <a:rPr lang="en-US" sz="1200"/>
              <a:t>© Ericsson AB 2017 </a:t>
            </a:r>
            <a:endParaRPr lang="en-US" sz="1200" dirty="0"/>
          </a:p>
        </p:txBody>
      </p:sp>
      <p:sp>
        <p:nvSpPr>
          <p:cNvPr id="798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99900" y="9516038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b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300"/>
            </a:lvl1pPr>
          </a:lstStyle>
          <a:p>
            <a:fld id="{4ECEF30E-552D-42ED-82CA-C73F83CA10A8}" type="slidenum">
              <a:rPr lang="en-US" sz="1200"/>
              <a:pPr/>
              <a:t>‹#›</a:t>
            </a:fld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2985583238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idx="1"/>
          </p:nvPr>
        </p:nvSpPr>
        <p:spPr>
          <a:xfrm>
            <a:off x="3900488" y="0"/>
            <a:ext cx="2982912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en-US"/>
              <a:t>2017-03-31 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5"/>
          </p:nvPr>
        </p:nvSpPr>
        <p:spPr>
          <a:xfrm>
            <a:off x="3900488" y="9515475"/>
            <a:ext cx="2982912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52353D-F306-481A-B3D0-C36CE0BF956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913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/>
              <a:t> </a:t>
            </a:r>
            <a:endParaRPr lang="en-US" dirty="0"/>
          </a:p>
        </p:txBody>
      </p:sp>
      <p:sp>
        <p:nvSpPr>
          <p:cNvPr id="5" name="Slide Image Placeholder 4"/>
          <p:cNvSpPr>
            <a:spLocks noGrp="1" noRot="1" noChangeAspect="1"/>
          </p:cNvSpPr>
          <p:nvPr>
            <p:ph type="sldImg" idx="2"/>
          </p:nvPr>
        </p:nvSpPr>
        <p:spPr>
          <a:xfrm>
            <a:off x="103188" y="750888"/>
            <a:ext cx="6678612" cy="37576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515475"/>
            <a:ext cx="2982913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US"/>
              <a:t>© Ericsson AB 2017 </a:t>
            </a:r>
            <a:endParaRPr lang="en-US" dirty="0"/>
          </a:p>
        </p:txBody>
      </p:sp>
      <p:sp>
        <p:nvSpPr>
          <p:cNvPr id="7" name="Notes Placeholder 6"/>
          <p:cNvSpPr>
            <a:spLocks noGrp="1"/>
          </p:cNvSpPr>
          <p:nvPr>
            <p:ph type="body" sz="quarter" idx="3"/>
          </p:nvPr>
        </p:nvSpPr>
        <p:spPr>
          <a:xfrm>
            <a:off x="688975" y="4759325"/>
            <a:ext cx="5507038" cy="45085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508257339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03188" y="750888"/>
            <a:ext cx="6678612" cy="3757612"/>
          </a:xfrm>
          <a:prstGeom prst="rect">
            <a:avLst/>
          </a:prstGeom>
          <a:ln/>
        </p:spPr>
      </p:sp>
      <p:sp>
        <p:nvSpPr>
          <p:cNvPr id="808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8499" y="4758889"/>
            <a:ext cx="5507990" cy="4508421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/>
              <a:t>2017-03-31 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Ericsson AB 2017 </a:t>
            </a: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20CF17-FB6F-4E6F-9BC1-25589011D139}" type="slidenum">
              <a:rPr lang="en-US" smtClean="0"/>
              <a:t>1</a:t>
            </a:fld>
            <a:endParaRPr lang="en-US"/>
          </a:p>
        </p:txBody>
      </p:sp>
      <p:sp>
        <p:nvSpPr>
          <p:cNvPr id="9" name="Header Placeholder 8"/>
          <p:cNvSpPr>
            <a:spLocks noGrp="1"/>
          </p:cNvSpPr>
          <p:nvPr>
            <p:ph type="hdr" sz="quarter" idx="13"/>
          </p:nvPr>
        </p:nvSpPr>
        <p:spPr/>
        <p:txBody>
          <a:bodyPr/>
          <a:lstStyle/>
          <a:p>
            <a:r>
              <a:rPr lang="en-US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76347672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03188" y="750888"/>
            <a:ext cx="6678612" cy="3757612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/>
              <a:t>2017-03-31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B245B60-A85D-463A-9D64-E6A521369557}" type="slidenum">
              <a:rPr lang="en-US" smtClean="0"/>
              <a:t>3</a:t>
            </a:fld>
            <a:endParaRPr lang="en-US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© Ericsson AB 2017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201419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2" name="LeftInfo"/>
          <p:cNvSpPr txBox="1">
            <a:spLocks noChangeArrowheads="1"/>
          </p:cNvSpPr>
          <p:nvPr/>
        </p:nvSpPr>
        <p:spPr bwMode="auto">
          <a:xfrm>
            <a:off x="-2019299" y="2828876"/>
            <a:ext cx="1968500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Slide title</a:t>
            </a: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70 pt</a:t>
            </a: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9FB7D3"/>
                </a:solidFill>
              </a:rPr>
              <a:t>CAPITALS</a:t>
            </a: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Slide subtitle </a:t>
            </a: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minimum 30 pt</a:t>
            </a:r>
          </a:p>
          <a:p>
            <a:pPr algn="r">
              <a:spcBef>
                <a:spcPct val="0"/>
              </a:spcBef>
            </a:pPr>
            <a:endParaRPr lang="en-GB" sz="1200" dirty="0">
              <a:solidFill>
                <a:schemeClr val="bg1"/>
              </a:solidFill>
            </a:endParaRPr>
          </a:p>
        </p:txBody>
      </p:sp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524932" y="5137201"/>
            <a:ext cx="11140019" cy="1386001"/>
          </a:xfrm>
        </p:spPr>
        <p:txBody>
          <a:bodyPr anchor="b" anchorCtr="0"/>
          <a:lstStyle>
            <a:lvl1pPr marL="0" indent="0">
              <a:lnSpc>
                <a:spcPct val="75000"/>
              </a:lnSpc>
              <a:spcBef>
                <a:spcPts val="0"/>
              </a:spcBef>
              <a:buFont typeface="Arial" charset="0"/>
              <a:buNone/>
              <a:defRPr sz="3000" baseline="0">
                <a:latin typeface="Arial" panose="020B0604020202020204" pitchFamily="34" charset="0"/>
              </a:defRPr>
            </a:lvl1pPr>
          </a:lstStyle>
          <a:p>
            <a:r>
              <a:rPr lang="en-US" dirty="0"/>
              <a:t>Click to Add subtitle</a:t>
            </a:r>
          </a:p>
        </p:txBody>
      </p:sp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524934" y="1808710"/>
            <a:ext cx="11135785" cy="2839491"/>
          </a:xfrm>
        </p:spPr>
        <p:txBody>
          <a:bodyPr anchor="ctr">
            <a:normAutofit/>
          </a:bodyPr>
          <a:lstStyle>
            <a:lvl1pPr>
              <a:lnSpc>
                <a:spcPct val="75000"/>
              </a:lnSpc>
              <a:defRPr sz="7000">
                <a:latin typeface="Arial" panose="020B0604020202020204" pitchFamily="34" charset="0"/>
              </a:defRPr>
            </a:lvl1pPr>
          </a:lstStyle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two horizontal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524934" y="4010025"/>
            <a:ext cx="11140017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524935" y="1795463"/>
            <a:ext cx="11140016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 hasCustomPrompt="1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Content over two content p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3"/>
          <p:cNvSpPr>
            <a:spLocks noGrp="1"/>
          </p:cNvSpPr>
          <p:nvPr>
            <p:ph sz="quarter" idx="11" hasCustomPrompt="1"/>
          </p:nvPr>
        </p:nvSpPr>
        <p:spPr>
          <a:xfrm>
            <a:off x="6193367" y="4010025"/>
            <a:ext cx="5471584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sz="quarter" idx="12" hasCustomPrompt="1"/>
          </p:nvPr>
        </p:nvSpPr>
        <p:spPr>
          <a:xfrm>
            <a:off x="524934" y="4010025"/>
            <a:ext cx="5473700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529167" y="1795463"/>
            <a:ext cx="11135784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two content parts over content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524934" y="4010025"/>
            <a:ext cx="11140017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6193367" y="1795463"/>
            <a:ext cx="5471584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529167" y="1795463"/>
            <a:ext cx="5469467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6193367" y="4013201"/>
            <a:ext cx="5467351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6193367" y="1795464"/>
            <a:ext cx="5467351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524934" y="1795463"/>
            <a:ext cx="5465233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542340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half" idx="3"/>
          </p:nvPr>
        </p:nvSpPr>
        <p:spPr>
          <a:xfrm>
            <a:off x="6197601" y="1795463"/>
            <a:ext cx="5467351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529168" y="4013201"/>
            <a:ext cx="5465233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/>
          </p:nvPr>
        </p:nvSpPr>
        <p:spPr>
          <a:xfrm>
            <a:off x="529168" y="1795464"/>
            <a:ext cx="5465233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2672718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4"/>
          <p:cNvSpPr>
            <a:spLocks noGrp="1"/>
          </p:cNvSpPr>
          <p:nvPr>
            <p:ph sz="quarter" idx="4"/>
          </p:nvPr>
        </p:nvSpPr>
        <p:spPr>
          <a:xfrm>
            <a:off x="6197601" y="4022726"/>
            <a:ext cx="5467351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529168" y="4022726"/>
            <a:ext cx="5465233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6197601" y="1804989"/>
            <a:ext cx="5467351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/>
          </p:nvPr>
        </p:nvSpPr>
        <p:spPr>
          <a:xfrm>
            <a:off x="529168" y="1804989"/>
            <a:ext cx="5465233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68811179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033562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40375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529168" y="1800000"/>
            <a:ext cx="11135785" cy="38520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343229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6193367" y="1795464"/>
            <a:ext cx="5467351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524934" y="1795463"/>
            <a:ext cx="5465233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6747264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8081434" y="1800225"/>
            <a:ext cx="3583517" cy="4724399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4305300" y="1800225"/>
            <a:ext cx="3583517" cy="4724399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524934" y="1800225"/>
            <a:ext cx="3583517" cy="4724399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524934" y="1800225"/>
            <a:ext cx="5473700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3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524934" y="1800225"/>
            <a:ext cx="5139267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5139265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2835488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191251" y="1800225"/>
            <a:ext cx="5473700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9739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191251" y="1800225"/>
            <a:ext cx="5473700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6193367" y="239714"/>
            <a:ext cx="4324351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59091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w 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191251" y="3545841"/>
            <a:ext cx="5473700" cy="2978785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6191251" y="1797525"/>
            <a:ext cx="5473700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18651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8" name="LeftInfo"/>
          <p:cNvSpPr txBox="1">
            <a:spLocks noChangeArrowheads="1"/>
          </p:cNvSpPr>
          <p:nvPr/>
        </p:nvSpPr>
        <p:spPr bwMode="auto">
          <a:xfrm>
            <a:off x="-2515809" y="438151"/>
            <a:ext cx="2352392" cy="59708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Slide title </a:t>
            </a: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44 pt</a:t>
            </a: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Text and bullet level 1</a:t>
            </a: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 minimum 24 pt</a:t>
            </a: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Bullets level 2-5</a:t>
            </a: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minimum 20 pt</a:t>
            </a: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/>
            <a:endParaRPr lang="en-US" sz="800" noProof="0" dirty="0">
              <a:solidFill>
                <a:schemeClr val="bg1"/>
              </a:solidFill>
            </a:endParaRPr>
          </a:p>
          <a:p>
            <a:pPr algn="r"/>
            <a:endParaRPr lang="en-US" sz="800" noProof="0" dirty="0">
              <a:solidFill>
                <a:schemeClr val="bg1"/>
              </a:solidFill>
            </a:endParaRPr>
          </a:p>
          <a:p>
            <a:pPr algn="r"/>
            <a:endParaRPr lang="en-US" sz="800" noProof="0" dirty="0">
              <a:solidFill>
                <a:schemeClr val="bg1"/>
              </a:solidFill>
            </a:endParaRPr>
          </a:p>
          <a:p>
            <a:r>
              <a:rPr lang="en-US" sz="500" noProof="0" dirty="0">
                <a:solidFill>
                  <a:srgbClr val="9FB7D3"/>
                </a:solidFill>
                <a:latin typeface="+mn-lt"/>
              </a:rPr>
              <a:t>Characters for Embedded font:</a:t>
            </a:r>
            <a:br>
              <a:rPr lang="en-US" sz="500" noProof="0" dirty="0">
                <a:solidFill>
                  <a:srgbClr val="9FB7D3"/>
                </a:solidFill>
                <a:latin typeface="+mn-lt"/>
              </a:rPr>
            </a:br>
            <a:r>
              <a:rPr lang="en-US" sz="500" noProof="0" dirty="0">
                <a:solidFill>
                  <a:srgbClr val="9FB7D3"/>
                </a:solidFill>
                <a:latin typeface="Ericsson Capital TT" pitchFamily="2" charset="0"/>
              </a:rPr>
              <a:t>!"#$%&amp;'()*+,-./0123456789:;&lt;=&gt;?@ABCDEFGHIJKLMNOPQRSTUVWXYZ[\]^_`abcdefghijklmnopqrstuvwxyz{|}~¡¢£¤¥¦§¨©ª«¬®¯°±²³´¶·¸¹º»¼½ÀÁÂÃÄÅÆÇÈËÌÍÎÏÐÑÒÓÔÕÖ×ØÙÚÛÜÝÞßàáâãäåæçèéêëìíîïðñòóôõö÷øùúûüýþÿĀāĂăąĆćĊċČĎďĐđĒĖėĘęĚěĞğĠġĢģĪīĮįİıĶķĹĺĻļĽľŁłŃńŅņŇňŌŐőŒœŔŕŖŗŘřŚśŞşŠšŢţŤťŪūŮůŰűŲųŴŵŶŷŸŹźŻżŽžƒȘșˆˇ˘˙˚˛˜˝ẀẁẃẄẅỲỳ–—‘’‚“”„†‡•…‰‹›⁄€™ĀĀĂĂĄĄĆĆĊĊČČĎĎĐĐĒĒĖĖĘĘĚĚĞĞĠĠĢĢĪĪĮĮİĶĶĹĹĻĻĽĽŃŃŅŅŇŇŌŌŐŐŔŔŖŖŘŘŚŚŞŞŢŢŤŤŪŪŮŮŰŰŲŲŴŴŶŶŹŹŻŻȘș−≤≥ﬁﬂ</a:t>
            </a:r>
            <a:endParaRPr lang="en-US" sz="500" i="1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endParaRPr lang="en-US" sz="500" i="1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r>
              <a:rPr lang="en-US" sz="500" noProof="0" dirty="0">
                <a:solidFill>
                  <a:srgbClr val="9FB7D3"/>
                </a:solidFill>
                <a:latin typeface="Ericsson Capital TT" pitchFamily="2" charset="0"/>
              </a:rPr>
              <a:t>ΆΈΉΊΌΎΏΐΑΒΓΕΖΗΘΙΚΛΜΝΞΟΠΡΣΤΥΦΧΨΪΫΆΈΉΊΰαβγδεζηθικλνξορςΣΤΥΦΧΨΩΪΫΌΎΏ</a:t>
            </a:r>
            <a:endParaRPr lang="en-US" sz="500" i="1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r>
              <a:rPr lang="en-US" sz="500" noProof="0" dirty="0">
                <a:solidFill>
                  <a:srgbClr val="9FB7D3"/>
                </a:solidFill>
                <a:latin typeface="Ericsson Capital TT" pitchFamily="2" charset="0"/>
              </a:rPr>
              <a:t>ЁЂЃЄЅІЇЈЉЊЋЌЎЏАБВГДЕЖЗИЙКЛМНОПРСТУФХЦЧШЩЪЫЬЭЮЯАБВГДЕЖЗИЙКЛМНОПРСТУФХЦЧШЩЪЫЬЭЮЯЁЂЃЄЅІЇЈЉЊЋЌЎЏѢѢѲѲѴѴҐҐәǽẀẁẂẃẄẅỲỳ№</a:t>
            </a:r>
          </a:p>
          <a:p>
            <a:pPr>
              <a:lnSpc>
                <a:spcPct val="80000"/>
              </a:lnSpc>
              <a:spcBef>
                <a:spcPct val="20000"/>
              </a:spcBef>
            </a:pPr>
            <a:endParaRPr lang="en-US" sz="500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5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1400" noProof="0" dirty="0">
              <a:solidFill>
                <a:schemeClr val="bg1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chemeClr val="bg1"/>
                </a:solidFill>
              </a:rPr>
              <a:t>Do not add objects or text in the footer area</a:t>
            </a:r>
          </a:p>
        </p:txBody>
      </p:sp>
      <p:sp>
        <p:nvSpPr>
          <p:cNvPr id="21523" name="txtfooterCopy"/>
          <p:cNvSpPr txBox="1">
            <a:spLocks noChangeArrowheads="1"/>
          </p:cNvSpPr>
          <p:nvPr/>
        </p:nvSpPr>
        <p:spPr bwMode="auto">
          <a:xfrm>
            <a:off x="527051" y="6524625"/>
            <a:ext cx="9865783" cy="215900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  <a:effectLst/>
        </p:spPr>
        <p:txBody>
          <a:bodyPr lIns="72000" rIns="72000"/>
          <a:lstStyle/>
          <a:p>
            <a:pPr algn="l"/>
            <a:r>
              <a:rPr lang="en-US" sz="800" b="0" i="0" u="none">
                <a:solidFill>
                  <a:srgbClr val="87888A"/>
                </a:solidFill>
              </a:rPr>
              <a:t>Public  |  © Ericsson AB 2017  |  2017-03-31  |  Page </a:t>
            </a:r>
            <a:fld id="{5C292928-5A1A-451D-BB15-0D90B18A99F8}" type="slidenum">
              <a:rPr lang="en-US" sz="800" b="0" i="0" u="none" smtClean="0">
                <a:solidFill>
                  <a:srgbClr val="87888A"/>
                </a:solidFill>
              </a:rPr>
              <a:t>‹#›</a:t>
            </a:fld>
            <a:endParaRPr lang="en-US" sz="800" b="0" i="0" u="none" dirty="0">
              <a:solidFill>
                <a:srgbClr val="87888A"/>
              </a:solidFill>
            </a:endParaRPr>
          </a:p>
        </p:txBody>
      </p:sp>
      <p:sp>
        <p:nvSpPr>
          <p:cNvPr id="21507" name="Content_SM"/>
          <p:cNvSpPr>
            <a:spLocks noGrp="1" noChangeArrowheads="1"/>
          </p:cNvSpPr>
          <p:nvPr>
            <p:ph type="body" idx="1"/>
          </p:nvPr>
        </p:nvSpPr>
        <p:spPr bwMode="auto">
          <a:xfrm>
            <a:off x="529168" y="1800000"/>
            <a:ext cx="11135785" cy="385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add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506" name="Title_SM"/>
          <p:cNvSpPr>
            <a:spLocks noGrp="1" noChangeArrowheads="1"/>
          </p:cNvSpPr>
          <p:nvPr>
            <p:ph type="title"/>
          </p:nvPr>
        </p:nvSpPr>
        <p:spPr bwMode="auto">
          <a:xfrm>
            <a:off x="524935" y="239714"/>
            <a:ext cx="9992784" cy="1085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US" dirty="0"/>
              <a:t>Click to Add Header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700" r:id="rId3"/>
    <p:sldLayoutId id="2147483681" r:id="rId4"/>
    <p:sldLayoutId id="2147483680" r:id="rId5"/>
    <p:sldLayoutId id="2147483699" r:id="rId6"/>
    <p:sldLayoutId id="2147483696" r:id="rId7"/>
    <p:sldLayoutId id="2147483698" r:id="rId8"/>
    <p:sldLayoutId id="2147483697" r:id="rId9"/>
    <p:sldLayoutId id="2147483685" r:id="rId10"/>
    <p:sldLayoutId id="2147483686" r:id="rId11"/>
    <p:sldLayoutId id="2147483687" r:id="rId12"/>
    <p:sldLayoutId id="2147483682" r:id="rId13"/>
    <p:sldLayoutId id="2147483683" r:id="rId14"/>
    <p:sldLayoutId id="2147483684" r:id="rId15"/>
    <p:sldLayoutId id="2147483688" r:id="rId16"/>
    <p:sldLayoutId id="2147483695" r:id="rId17"/>
  </p:sldLayoutIdLst>
  <p:hf sldNum="0" hdr="0" ftr="0" dt="0"/>
  <p:txStyles>
    <p:titleStyle>
      <a:lvl1pPr algn="l" rtl="0" eaLnBrk="1" fontAlgn="base" hangingPunct="1">
        <a:lnSpc>
          <a:spcPct val="75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9pPr>
    </p:titleStyle>
    <p:bodyStyle>
      <a:lvl1pPr marL="176213" indent="-176213" algn="l" rtl="0" eaLnBrk="1" fontAlgn="base" hangingPunct="1">
        <a:spcBef>
          <a:spcPct val="20000"/>
        </a:spcBef>
        <a:spcAft>
          <a:spcPct val="0"/>
        </a:spcAft>
        <a:buClr>
          <a:srgbClr val="00A9D4"/>
        </a:buClr>
        <a:buFont typeface="Arial" charset="0"/>
        <a:buChar char="›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533400" indent="-1778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–"/>
        <a:defRPr sz="2000">
          <a:solidFill>
            <a:schemeClr val="tx1"/>
          </a:solidFill>
          <a:latin typeface="+mn-lt"/>
        </a:defRPr>
      </a:lvl2pPr>
      <a:lvl3pPr marL="892175" indent="-179388" algn="l" rtl="0" eaLnBrk="1" fontAlgn="base" hangingPunct="1">
        <a:spcBef>
          <a:spcPct val="20000"/>
        </a:spcBef>
        <a:spcAft>
          <a:spcPct val="0"/>
        </a:spcAft>
        <a:buClr>
          <a:srgbClr val="92CCE5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3pPr>
      <a:lvl4pPr marL="125253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-"/>
        <a:defRPr sz="2000">
          <a:solidFill>
            <a:schemeClr val="tx1"/>
          </a:solidFill>
          <a:latin typeface="+mn-lt"/>
        </a:defRPr>
      </a:lvl4pPr>
      <a:lvl5pPr marL="16144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5pPr>
      <a:lvl6pPr marL="20716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6pPr>
      <a:lvl7pPr marL="25288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7pPr>
      <a:lvl8pPr marL="29860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8pPr>
      <a:lvl9pPr marL="34432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/>
          <p:cNvSpPr>
            <a:spLocks noGrp="1"/>
          </p:cNvSpPr>
          <p:nvPr>
            <p:ph type="subTitle" idx="1"/>
          </p:nvPr>
        </p:nvSpPr>
        <p:spPr>
          <a:xfrm>
            <a:off x="524934" y="3770375"/>
            <a:ext cx="10963432" cy="1386001"/>
          </a:xfrm>
        </p:spPr>
        <p:txBody>
          <a:bodyPr/>
          <a:lstStyle/>
          <a:p>
            <a:r>
              <a:rPr lang="en-US" dirty="0"/>
              <a:t>Ericsson, Huawei, </a:t>
            </a:r>
            <a:r>
              <a:rPr lang="en-US" dirty="0" err="1"/>
              <a:t>HiSi</a:t>
            </a:r>
            <a:r>
              <a:rPr lang="en-US" dirty="0"/>
              <a:t>, [Intel],[Samsung] … </a:t>
            </a:r>
          </a:p>
        </p:txBody>
      </p:sp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kumimoji="1" lang="en-US" altLang="ja-JP" sz="5400" dirty="0"/>
              <a:t>WF on DMRS port to layer mapping for NC-JT</a:t>
            </a:r>
            <a:endParaRPr lang="en-US" sz="5400" dirty="0"/>
          </a:p>
        </p:txBody>
      </p:sp>
      <p:sp>
        <p:nvSpPr>
          <p:cNvPr id="6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5005601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/>
              <a:t>3GPP TSG RAN WG1 Meeting #89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/>
              <a:t>Hangzhou, China, 15</a:t>
            </a:r>
            <a:r>
              <a:rPr lang="en-US" altLang="ja-JP" sz="2400" baseline="30000" dirty="0"/>
              <a:t>th</a:t>
            </a:r>
            <a:r>
              <a:rPr lang="en-US" altLang="ja-JP" sz="2400" dirty="0"/>
              <a:t> – 19</a:t>
            </a:r>
            <a:r>
              <a:rPr lang="en-US" altLang="ja-JP" sz="2400" baseline="30000" dirty="0"/>
              <a:t>th</a:t>
            </a:r>
            <a:r>
              <a:rPr lang="en-US" altLang="ja-JP" sz="2400" dirty="0"/>
              <a:t> May 2017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/>
              <a:t>Agenda item 6.2.4.1</a:t>
            </a:r>
            <a:endParaRPr lang="ja-JP" altLang="en-US" sz="2400" dirty="0"/>
          </a:p>
        </p:txBody>
      </p:sp>
      <p:sp>
        <p:nvSpPr>
          <p:cNvPr id="7" name="テキスト ボックス 3"/>
          <p:cNvSpPr txBox="1">
            <a:spLocks noChangeArrowheads="1"/>
          </p:cNvSpPr>
          <p:nvPr/>
        </p:nvSpPr>
        <p:spPr bwMode="auto">
          <a:xfrm>
            <a:off x="9461078" y="245981"/>
            <a:ext cx="2199641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dirty="0"/>
              <a:t>R1-1709316</a:t>
            </a:r>
            <a:endParaRPr lang="ja-JP" altLang="en-US" sz="2400" dirty="0">
              <a:highlight>
                <a:srgbClr val="FFFF00"/>
              </a:highlight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Content Placeholder 1"/>
              <p:cNvSpPr>
                <a:spLocks noGrp="1"/>
              </p:cNvSpPr>
              <p:nvPr>
                <p:ph idx="1"/>
              </p:nvPr>
            </p:nvSpPr>
            <p:spPr>
              <a:xfrm>
                <a:off x="524935" y="2249716"/>
                <a:ext cx="8332462" cy="4055986"/>
              </a:xfrm>
            </p:spPr>
            <p:txBody>
              <a:bodyPr>
                <a:normAutofit/>
              </a:bodyPr>
              <a:lstStyle/>
              <a:p>
                <a:r>
                  <a:rPr lang="en-US" sz="2000" dirty="0"/>
                  <a:t>DMRS port groups 7</a:t>
                </a:r>
                <a:r>
                  <a:rPr lang="sv-SE" sz="2000" dirty="0"/>
                  <a:t>/8/11/13 and 9/10/12/14 </a:t>
                </a:r>
                <a:r>
                  <a:rPr lang="sv-SE" sz="2000" dirty="0" err="1"/>
                  <a:t>occupy</a:t>
                </a:r>
                <a:r>
                  <a:rPr lang="sv-SE" sz="2000" dirty="0"/>
                  <a:t> </a:t>
                </a:r>
                <a:r>
                  <a:rPr lang="en-US" sz="2000" dirty="0"/>
                  <a:t>orthogonal</a:t>
                </a:r>
                <a:r>
                  <a:rPr lang="sv-SE" sz="2000" dirty="0"/>
                  <a:t> </a:t>
                </a:r>
                <a:r>
                  <a:rPr lang="sv-SE" sz="2000" dirty="0" err="1"/>
                  <a:t>frequency</a:t>
                </a:r>
                <a:r>
                  <a:rPr lang="sv-SE" sz="2000" dirty="0"/>
                  <a:t> </a:t>
                </a:r>
                <a:r>
                  <a:rPr lang="sv-SE" sz="2000" dirty="0" err="1"/>
                  <a:t>resources</a:t>
                </a:r>
                <a:r>
                  <a:rPr lang="sv-SE" sz="2000" dirty="0"/>
                  <a:t> </a:t>
                </a:r>
                <a:r>
                  <a:rPr lang="sv-SE" sz="2000" dirty="0" err="1"/>
                  <a:t>while</a:t>
                </a:r>
                <a:r>
                  <a:rPr lang="sv-SE" sz="2000" dirty="0"/>
                  <a:t> CDM is </a:t>
                </a:r>
                <a:r>
                  <a:rPr lang="sv-SE" sz="2000" dirty="0" err="1"/>
                  <a:t>used</a:t>
                </a:r>
                <a:r>
                  <a:rPr lang="sv-SE" sz="2000" dirty="0"/>
                  <a:t> </a:t>
                </a:r>
                <a:r>
                  <a:rPr lang="sv-SE" sz="2000" dirty="0" err="1"/>
                  <a:t>within</a:t>
                </a:r>
                <a:r>
                  <a:rPr lang="sv-SE" sz="2000" dirty="0"/>
                  <a:t> the port </a:t>
                </a:r>
                <a:r>
                  <a:rPr lang="sv-SE" sz="2000" dirty="0" err="1"/>
                  <a:t>groups</a:t>
                </a:r>
                <a:endParaRPr lang="sv-SE" sz="2000" dirty="0"/>
              </a:p>
              <a:p>
                <a:r>
                  <a:rPr lang="sv-SE" sz="2000" dirty="0"/>
                  <a:t>Channel </a:t>
                </a:r>
                <a:r>
                  <a:rPr lang="sv-SE" sz="2000" dirty="0" err="1"/>
                  <a:t>estimation</a:t>
                </a:r>
                <a:r>
                  <a:rPr lang="sv-SE" sz="2000" dirty="0"/>
                  <a:t> </a:t>
                </a:r>
                <a:r>
                  <a:rPr lang="sv-SE" sz="2000" dirty="0" err="1"/>
                  <a:t>with</a:t>
                </a:r>
                <a:r>
                  <a:rPr lang="sv-SE" sz="2000" dirty="0"/>
                  <a:t> </a:t>
                </a:r>
                <a:r>
                  <a:rPr lang="sv-SE" sz="2000" dirty="0" err="1"/>
                  <a:t>CDMed</a:t>
                </a:r>
                <a:r>
                  <a:rPr lang="sv-SE" sz="2000" dirty="0"/>
                  <a:t> ports </a:t>
                </a:r>
                <a:r>
                  <a:rPr lang="sv-SE" sz="2000" dirty="0" err="1"/>
                  <a:t>can</a:t>
                </a:r>
                <a:r>
                  <a:rPr lang="sv-SE" sz="2000" dirty="0"/>
                  <a:t> </a:t>
                </a:r>
                <a:r>
                  <a:rPr lang="sv-SE" sz="2000" dirty="0" err="1"/>
                  <a:t>become</a:t>
                </a:r>
                <a:r>
                  <a:rPr lang="sv-SE" sz="2000" dirty="0"/>
                  <a:t> </a:t>
                </a:r>
                <a:r>
                  <a:rPr lang="sv-SE" sz="2000" dirty="0" err="1"/>
                  <a:t>problematic</a:t>
                </a:r>
                <a:r>
                  <a:rPr lang="sv-SE" sz="2000" dirty="0"/>
                  <a:t> </a:t>
                </a:r>
                <a:r>
                  <a:rPr lang="sv-SE" sz="2000" dirty="0" err="1"/>
                  <a:t>if</a:t>
                </a:r>
                <a:r>
                  <a:rPr lang="sv-SE" sz="2000" dirty="0"/>
                  <a:t> ports </a:t>
                </a:r>
                <a:r>
                  <a:rPr lang="sv-SE" sz="2000" dirty="0" err="1"/>
                  <a:t>have</a:t>
                </a:r>
                <a:r>
                  <a:rPr lang="sv-SE" sz="2000" dirty="0"/>
                  <a:t> different </a:t>
                </a:r>
                <a:r>
                  <a:rPr lang="sv-SE" sz="2000" dirty="0" err="1"/>
                  <a:t>power</a:t>
                </a:r>
                <a:r>
                  <a:rPr lang="sv-SE" sz="2000" dirty="0"/>
                  <a:t> </a:t>
                </a:r>
                <a:r>
                  <a:rPr lang="sv-SE" sz="2000" dirty="0" err="1"/>
                  <a:t>level</a:t>
                </a:r>
                <a:r>
                  <a:rPr lang="sv-SE" sz="2000" dirty="0"/>
                  <a:t>, </a:t>
                </a:r>
                <a:r>
                  <a:rPr lang="sv-SE" sz="2000" dirty="0" err="1"/>
                  <a:t>e.g</a:t>
                </a:r>
                <a:r>
                  <a:rPr lang="sv-SE" sz="2000" dirty="0"/>
                  <a:t>. by </a:t>
                </a:r>
                <a:r>
                  <a:rPr lang="sv-SE" sz="2000" dirty="0" err="1"/>
                  <a:t>being</a:t>
                </a:r>
                <a:r>
                  <a:rPr lang="sv-SE" sz="2000" dirty="0"/>
                  <a:t> </a:t>
                </a:r>
                <a:r>
                  <a:rPr lang="sv-SE" sz="2000" dirty="0" err="1"/>
                  <a:t>transmitted</a:t>
                </a:r>
                <a:r>
                  <a:rPr lang="sv-SE" sz="2000" dirty="0"/>
                  <a:t> from different TPs</a:t>
                </a:r>
                <a:endParaRPr lang="sv-SE" sz="1600" dirty="0"/>
              </a:p>
              <a:p>
                <a:r>
                  <a:rPr lang="sv-SE" sz="2000" dirty="0" err="1"/>
                  <a:t>Consecutive</a:t>
                </a:r>
                <a:r>
                  <a:rPr lang="sv-SE" sz="2000" dirty="0"/>
                  <a:t> DMRS port </a:t>
                </a:r>
                <a:r>
                  <a:rPr lang="sv-SE" sz="2000" dirty="0" err="1"/>
                  <a:t>numbers</a:t>
                </a:r>
                <a:r>
                  <a:rPr lang="sv-SE" sz="2000" dirty="0"/>
                  <a:t> </a:t>
                </a:r>
                <a:r>
                  <a:rPr lang="sv-SE" sz="2000" dirty="0" err="1"/>
                  <a:t>are</a:t>
                </a:r>
                <a:r>
                  <a:rPr lang="sv-SE" sz="2000" dirty="0"/>
                  <a:t> </a:t>
                </a:r>
                <a:r>
                  <a:rPr lang="sv-SE" sz="2000" dirty="0" err="1"/>
                  <a:t>assigned</a:t>
                </a:r>
                <a:r>
                  <a:rPr lang="sv-SE" sz="2000" dirty="0"/>
                  <a:t> to </a:t>
                </a:r>
                <a:r>
                  <a:rPr lang="sv-SE" sz="2000" dirty="0" err="1"/>
                  <a:t>layers</a:t>
                </a:r>
                <a:r>
                  <a:rPr lang="sv-SE" sz="2000" dirty="0"/>
                  <a:t> </a:t>
                </a:r>
                <a:r>
                  <a:rPr lang="sv-SE" sz="2000" dirty="0" err="1"/>
                  <a:t>according</a:t>
                </a:r>
                <a:r>
                  <a:rPr lang="sv-SE" sz="2000" dirty="0"/>
                  <a:t> to </a:t>
                </a:r>
                <a:r>
                  <a:rPr lang="sv-SE" sz="2000" dirty="0" err="1"/>
                  <a:t>current</a:t>
                </a:r>
                <a:r>
                  <a:rPr lang="sv-SE" sz="2000" dirty="0"/>
                  <a:t> </a:t>
                </a:r>
                <a:r>
                  <a:rPr lang="en-GB" sz="2000" i="1" dirty="0"/>
                  <a:t>Antenna port(s), scrambling identity and number of layers indication</a:t>
                </a:r>
                <a:r>
                  <a:rPr lang="en-GB" sz="2000" dirty="0"/>
                  <a:t> in DCI</a:t>
                </a:r>
              </a:p>
              <a:p>
                <a:r>
                  <a:rPr lang="en-GB" sz="2000" dirty="0"/>
                  <a:t>The first </a:t>
                </a:r>
                <a14:m>
                  <m:oMath xmlns:m="http://schemas.openxmlformats.org/officeDocument/2006/math">
                    <m:d>
                      <m:dPr>
                        <m:begChr m:val="⌊"/>
                        <m:endChr m:val="⌋"/>
                        <m:ctrlPr>
                          <a:rPr lang="en-GB" sz="200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sv-SE" sz="2000" b="0" i="1" smtClean="0">
                            <a:latin typeface="Cambria Math" panose="02040503050406030204" pitchFamily="18" charset="0"/>
                          </a:rPr>
                          <m:t>𝑅</m:t>
                        </m:r>
                        <m:r>
                          <a:rPr lang="sv-SE" sz="2000" b="0" i="1" smtClean="0">
                            <a:latin typeface="Cambria Math" panose="02040503050406030204" pitchFamily="18" charset="0"/>
                          </a:rPr>
                          <m:t>/2</m:t>
                        </m:r>
                      </m:e>
                    </m:d>
                  </m:oMath>
                </a14:m>
                <a:r>
                  <a:rPr lang="en-GB" sz="2000" dirty="0"/>
                  <a:t> layers are mapped to the first codeword while the remaining </a:t>
                </a:r>
                <a14:m>
                  <m:oMath xmlns:m="http://schemas.openxmlformats.org/officeDocument/2006/math">
                    <m:r>
                      <a:rPr lang="sv-SE" sz="2000" b="0" i="1" smtClean="0">
                        <a:latin typeface="Cambria Math" panose="02040503050406030204" pitchFamily="18" charset="0"/>
                      </a:rPr>
                      <m:t>𝑅</m:t>
                    </m:r>
                    <m:r>
                      <a:rPr lang="sv-SE" sz="2000" b="0" i="1" smtClean="0">
                        <a:latin typeface="Cambria Math" panose="02040503050406030204" pitchFamily="18" charset="0"/>
                      </a:rPr>
                      <m:t>−</m:t>
                    </m:r>
                    <m:d>
                      <m:dPr>
                        <m:begChr m:val="⌊"/>
                        <m:endChr m:val="⌋"/>
                        <m:ctrlPr>
                          <a:rPr lang="en-GB" sz="20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sv-SE" sz="2000" i="1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sv-SE" sz="2000" i="1">
                                <a:latin typeface="Cambria Math" panose="02040503050406030204" pitchFamily="18" charset="0"/>
                              </a:rPr>
                              <m:t>𝑅</m:t>
                            </m:r>
                          </m:num>
                          <m:den>
                            <m:r>
                              <a:rPr lang="sv-SE" sz="2000" i="1">
                                <a:latin typeface="Cambria Math" panose="02040503050406030204" pitchFamily="18" charset="0"/>
                              </a:rPr>
                              <m:t>2</m:t>
                            </m:r>
                          </m:den>
                        </m:f>
                      </m:e>
                    </m:d>
                    <m:r>
                      <a:rPr lang="sv-SE" sz="2000" b="0" i="0" smtClean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GB" sz="2000" dirty="0"/>
                  <a:t> layers are mapped to the second codeword</a:t>
                </a:r>
              </a:p>
              <a:p>
                <a:pPr lvl="1"/>
                <a:r>
                  <a:rPr lang="en-GB" sz="1600" dirty="0"/>
                  <a:t>The second CW always has more than or equally many layers as the first CW</a:t>
                </a:r>
              </a:p>
              <a:p>
                <a:endParaRPr lang="en-US" sz="2000" dirty="0"/>
              </a:p>
              <a:p>
                <a:endParaRPr lang="sv-SE" sz="2000" dirty="0"/>
              </a:p>
              <a:p>
                <a:pPr lvl="1"/>
                <a:endParaRPr lang="sv-SE" sz="1600" dirty="0"/>
              </a:p>
              <a:p>
                <a:endParaRPr lang="sv-SE" sz="2000" dirty="0"/>
              </a:p>
              <a:p>
                <a:endParaRPr lang="en-US" sz="2000" dirty="0"/>
              </a:p>
            </p:txBody>
          </p:sp>
        </mc:Choice>
        <mc:Fallback xmlns="">
          <p:sp>
            <p:nvSpPr>
              <p:cNvPr id="2" name="Content Placeholder 1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524935" y="2249716"/>
                <a:ext cx="8332462" cy="4055986"/>
              </a:xfrm>
              <a:blipFill>
                <a:blip r:embed="rId2"/>
                <a:stretch>
                  <a:fillRect l="-878" t="-1805" r="-80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32059" y="690543"/>
            <a:ext cx="6190474" cy="1559173"/>
          </a:xfrm>
          <a:prstGeom prst="rect">
            <a:avLst/>
          </a:prstGeom>
        </p:spPr>
      </p:pic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3836902"/>
              </p:ext>
            </p:extLst>
          </p:nvPr>
        </p:nvGraphicFramePr>
        <p:xfrm>
          <a:off x="9348312" y="2659600"/>
          <a:ext cx="2574221" cy="3462617"/>
        </p:xfrm>
        <a:graphic>
          <a:graphicData uri="http://schemas.openxmlformats.org/drawingml/2006/table">
            <a:tbl>
              <a:tblPr firstRow="1" firstCol="1" bandRow="1"/>
              <a:tblGrid>
                <a:gridCol w="657812">
                  <a:extLst>
                    <a:ext uri="{9D8B030D-6E8A-4147-A177-3AD203B41FA5}">
                      <a16:colId xmlns:a16="http://schemas.microsoft.com/office/drawing/2014/main" val="1737201048"/>
                    </a:ext>
                  </a:extLst>
                </a:gridCol>
                <a:gridCol w="1916409">
                  <a:extLst>
                    <a:ext uri="{9D8B030D-6E8A-4147-A177-3AD203B41FA5}">
                      <a16:colId xmlns:a16="http://schemas.microsoft.com/office/drawing/2014/main" val="1899001407"/>
                    </a:ext>
                  </a:extLst>
                </a:gridCol>
              </a:tblGrid>
              <a:tr h="701687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Two Codewords:</a:t>
                      </a:r>
                      <a:endParaRPr lang="en-US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Codeword 0 enabled,</a:t>
                      </a:r>
                      <a:endParaRPr lang="en-US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Codeword 1 enabled</a:t>
                      </a:r>
                      <a:endParaRPr lang="en-US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79962167"/>
                  </a:ext>
                </a:extLst>
              </a:tr>
              <a:tr h="30677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Value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Message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99569118"/>
                  </a:ext>
                </a:extLst>
              </a:tr>
              <a:tr h="30677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2 layers, ports 7-8, </a:t>
                      </a:r>
                      <a:r>
                        <a:rPr lang="en-GB" sz="900" i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n</a:t>
                      </a:r>
                      <a:r>
                        <a:rPr lang="en-GB" sz="900" i="1" baseline="-25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SCID</a:t>
                      </a: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=0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12656780"/>
                  </a:ext>
                </a:extLst>
              </a:tr>
              <a:tr h="30677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2 layers, ports 7-8, </a:t>
                      </a:r>
                      <a:r>
                        <a:rPr lang="en-GB" sz="900" i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n</a:t>
                      </a:r>
                      <a:r>
                        <a:rPr lang="en-GB" sz="900" i="1" baseline="-25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SCID</a:t>
                      </a: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=1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0908760"/>
                  </a:ext>
                </a:extLst>
              </a:tr>
              <a:tr h="30677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2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3 layers, ports 7-9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37970768"/>
                  </a:ext>
                </a:extLst>
              </a:tr>
              <a:tr h="30677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3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4 layers, ports 7-10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89843196"/>
                  </a:ext>
                </a:extLst>
              </a:tr>
              <a:tr h="30677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4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5 layers, ports 7-11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87346339"/>
                  </a:ext>
                </a:extLst>
              </a:tr>
              <a:tr h="30677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5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6 layers, ports 7-12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46170762"/>
                  </a:ext>
                </a:extLst>
              </a:tr>
              <a:tr h="30677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6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7 layers, ports 7-13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7129107"/>
                  </a:ext>
                </a:extLst>
              </a:tr>
              <a:tr h="30677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7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8 layers, ports 7-14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6531675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1762356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524935" y="1339985"/>
            <a:ext cx="9478873" cy="3852000"/>
          </a:xfrm>
        </p:spPr>
        <p:txBody>
          <a:bodyPr>
            <a:normAutofit/>
          </a:bodyPr>
          <a:lstStyle/>
          <a:p>
            <a:pPr lvl="0"/>
            <a:r>
              <a:rPr lang="sv-SE" dirty="0" err="1"/>
              <a:t>When</a:t>
            </a:r>
            <a:r>
              <a:rPr lang="sv-SE" dirty="0"/>
              <a:t> NC-JT transmission is </a:t>
            </a:r>
            <a:r>
              <a:rPr lang="sv-SE" dirty="0" err="1"/>
              <a:t>indicated</a:t>
            </a:r>
            <a:r>
              <a:rPr lang="sv-SE" dirty="0"/>
              <a:t> in PQI, the </a:t>
            </a:r>
            <a:r>
              <a:rPr lang="sv-SE" dirty="0" err="1"/>
              <a:t>following</a:t>
            </a:r>
            <a:r>
              <a:rPr lang="sv-SE" dirty="0"/>
              <a:t> DMRS port to </a:t>
            </a:r>
            <a:r>
              <a:rPr lang="sv-SE" dirty="0" err="1"/>
              <a:t>layer</a:t>
            </a:r>
            <a:r>
              <a:rPr lang="sv-SE" dirty="0"/>
              <a:t> mapping is </a:t>
            </a:r>
            <a:r>
              <a:rPr lang="sv-SE" dirty="0" err="1"/>
              <a:t>used</a:t>
            </a:r>
            <a:endParaRPr lang="sv-SE" dirty="0"/>
          </a:p>
          <a:p>
            <a:pPr lvl="1"/>
            <a:r>
              <a:rPr lang="sv-SE" dirty="0"/>
              <a:t>Note: </a:t>
            </a:r>
            <a:r>
              <a:rPr lang="sv-SE" dirty="0" err="1"/>
              <a:t>This</a:t>
            </a:r>
            <a:r>
              <a:rPr lang="sv-SE" dirty="0"/>
              <a:t> </a:t>
            </a:r>
            <a:r>
              <a:rPr lang="sv-SE" dirty="0" err="1"/>
              <a:t>implies</a:t>
            </a:r>
            <a:r>
              <a:rPr lang="sv-SE" dirty="0"/>
              <a:t> </a:t>
            </a:r>
            <a:r>
              <a:rPr lang="sv-SE" dirty="0" err="1"/>
              <a:t>that</a:t>
            </a:r>
            <a:r>
              <a:rPr lang="sv-SE" dirty="0"/>
              <a:t> </a:t>
            </a:r>
            <a:r>
              <a:rPr lang="sv-SE" dirty="0" err="1"/>
              <a:t>layers</a:t>
            </a:r>
            <a:r>
              <a:rPr lang="sv-SE" dirty="0"/>
              <a:t> </a:t>
            </a:r>
            <a:r>
              <a:rPr lang="sv-SE" dirty="0" err="1"/>
              <a:t>corresponding</a:t>
            </a:r>
            <a:r>
              <a:rPr lang="sv-SE" dirty="0"/>
              <a:t> to different CWs </a:t>
            </a:r>
            <a:r>
              <a:rPr lang="sv-SE" dirty="0" err="1"/>
              <a:t>are</a:t>
            </a:r>
            <a:r>
              <a:rPr lang="sv-SE" dirty="0"/>
              <a:t> </a:t>
            </a:r>
            <a:r>
              <a:rPr lang="sv-SE" dirty="0" err="1"/>
              <a:t>mapped</a:t>
            </a:r>
            <a:r>
              <a:rPr lang="sv-SE" dirty="0"/>
              <a:t> to </a:t>
            </a:r>
            <a:r>
              <a:rPr lang="sv-SE" dirty="0" err="1"/>
              <a:t>FDMed</a:t>
            </a:r>
            <a:r>
              <a:rPr lang="sv-SE" dirty="0"/>
              <a:t> DMRS ports for rank 3-8. Rank-2 port mapping is the same as </a:t>
            </a:r>
            <a:r>
              <a:rPr lang="sv-SE" dirty="0" err="1"/>
              <a:t>legacy</a:t>
            </a:r>
            <a:r>
              <a:rPr lang="sv-SE" dirty="0"/>
              <a:t> to </a:t>
            </a:r>
            <a:r>
              <a:rPr lang="sv-SE" dirty="0" err="1"/>
              <a:t>maintain</a:t>
            </a:r>
            <a:r>
              <a:rPr lang="sv-SE" dirty="0"/>
              <a:t> DMRS overhead.</a:t>
            </a: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</a:t>
            </a: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75528278"/>
              </p:ext>
            </p:extLst>
          </p:nvPr>
        </p:nvGraphicFramePr>
        <p:xfrm>
          <a:off x="5521327" y="2896475"/>
          <a:ext cx="4985099" cy="381000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013599">
                  <a:extLst>
                    <a:ext uri="{9D8B030D-6E8A-4147-A177-3AD203B41FA5}">
                      <a16:colId xmlns:a16="http://schemas.microsoft.com/office/drawing/2014/main" val="4108212573"/>
                    </a:ext>
                  </a:extLst>
                </a:gridCol>
                <a:gridCol w="1985750">
                  <a:extLst>
                    <a:ext uri="{9D8B030D-6E8A-4147-A177-3AD203B41FA5}">
                      <a16:colId xmlns:a16="http://schemas.microsoft.com/office/drawing/2014/main" val="747716342"/>
                    </a:ext>
                  </a:extLst>
                </a:gridCol>
                <a:gridCol w="1985750">
                  <a:extLst>
                    <a:ext uri="{9D8B030D-6E8A-4147-A177-3AD203B41FA5}">
                      <a16:colId xmlns:a16="http://schemas.microsoft.com/office/drawing/2014/main" val="1010522177"/>
                    </a:ext>
                  </a:extLst>
                </a:gridCol>
              </a:tblGrid>
              <a:tr h="323233">
                <a:tc rowSpan="2">
                  <a:txBody>
                    <a:bodyPr/>
                    <a:lstStyle/>
                    <a:p>
                      <a:r>
                        <a:rPr lang="sv-SE" dirty="0"/>
                        <a:t>Rank</a:t>
                      </a:r>
                      <a:endParaRPr lang="en-US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r>
                        <a:rPr lang="sv-SE" dirty="0"/>
                        <a:t>DMRS-to-</a:t>
                      </a:r>
                      <a:r>
                        <a:rPr lang="sv-SE" dirty="0" err="1"/>
                        <a:t>layer</a:t>
                      </a:r>
                      <a:r>
                        <a:rPr lang="sv-SE" dirty="0"/>
                        <a:t> mapping</a:t>
                      </a:r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11269468"/>
                  </a:ext>
                </a:extLst>
              </a:tr>
              <a:tr h="349173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DMRS group 1 (</a:t>
                      </a:r>
                      <a:r>
                        <a:rPr lang="sv-SE" sz="1400" dirty="0">
                          <a:solidFill>
                            <a:schemeClr val="tx2">
                              <a:lumMod val="75000"/>
                              <a:lumOff val="25000"/>
                            </a:schemeClr>
                          </a:solidFill>
                        </a:rPr>
                        <a:t>CW1</a:t>
                      </a:r>
                      <a:r>
                        <a:rPr lang="en-US" sz="1400" dirty="0"/>
                        <a:t>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/>
                        <a:t>DMRS group 2 (CW2)</a:t>
                      </a:r>
                    </a:p>
                    <a:p>
                      <a:endParaRPr 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72041920"/>
                  </a:ext>
                </a:extLst>
              </a:tr>
              <a:tr h="323233">
                <a:tc>
                  <a:txBody>
                    <a:bodyPr/>
                    <a:lstStyle/>
                    <a:p>
                      <a:r>
                        <a:rPr lang="sv-SE" dirty="0"/>
                        <a:t>1</a:t>
                      </a:r>
                      <a:endParaRPr lang="en-US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r>
                        <a:rPr lang="sv-SE" dirty="0"/>
                        <a:t>N/A</a:t>
                      </a:r>
                      <a:endParaRPr lang="en-US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63907757"/>
                  </a:ext>
                </a:extLst>
              </a:tr>
              <a:tr h="323233">
                <a:tc>
                  <a:txBody>
                    <a:bodyPr/>
                    <a:lstStyle/>
                    <a:p>
                      <a:r>
                        <a:rPr lang="sv-SE" dirty="0"/>
                        <a:t>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dirty="0">
                          <a:solidFill>
                            <a:schemeClr val="tx2">
                              <a:lumMod val="75000"/>
                              <a:lumOff val="25000"/>
                            </a:schemeClr>
                          </a:solidFill>
                        </a:rPr>
                        <a:t>7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8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70534943"/>
                  </a:ext>
                </a:extLst>
              </a:tr>
              <a:tr h="323233">
                <a:tc>
                  <a:txBody>
                    <a:bodyPr/>
                    <a:lstStyle/>
                    <a:p>
                      <a:r>
                        <a:rPr lang="sv-SE" dirty="0"/>
                        <a:t>3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dirty="0">
                          <a:solidFill>
                            <a:schemeClr val="tx2">
                              <a:lumMod val="75000"/>
                              <a:lumOff val="25000"/>
                            </a:schemeClr>
                          </a:solidFill>
                        </a:rPr>
                        <a:t>7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9,10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38046201"/>
                  </a:ext>
                </a:extLst>
              </a:tr>
              <a:tr h="323233">
                <a:tc>
                  <a:txBody>
                    <a:bodyPr/>
                    <a:lstStyle/>
                    <a:p>
                      <a:r>
                        <a:rPr lang="sv-SE" dirty="0"/>
                        <a:t>4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dirty="0">
                          <a:solidFill>
                            <a:schemeClr val="tx2">
                              <a:lumMod val="75000"/>
                              <a:lumOff val="25000"/>
                            </a:schemeClr>
                          </a:solidFill>
                        </a:rPr>
                        <a:t>7,8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dirty="0"/>
                        <a:t>9,10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04522137"/>
                  </a:ext>
                </a:extLst>
              </a:tr>
              <a:tr h="323233">
                <a:tc>
                  <a:txBody>
                    <a:bodyPr/>
                    <a:lstStyle/>
                    <a:p>
                      <a:r>
                        <a:rPr lang="sv-SE" dirty="0"/>
                        <a:t>5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dirty="0">
                          <a:solidFill>
                            <a:schemeClr val="tx2">
                              <a:lumMod val="75000"/>
                              <a:lumOff val="25000"/>
                            </a:schemeClr>
                          </a:solidFill>
                        </a:rPr>
                        <a:t>7,8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dirty="0"/>
                        <a:t>9,10,12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55756952"/>
                  </a:ext>
                </a:extLst>
              </a:tr>
              <a:tr h="323233">
                <a:tc>
                  <a:txBody>
                    <a:bodyPr/>
                    <a:lstStyle/>
                    <a:p>
                      <a:r>
                        <a:rPr lang="sv-SE" dirty="0"/>
                        <a:t>6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dirty="0">
                          <a:solidFill>
                            <a:schemeClr val="tx2">
                              <a:lumMod val="75000"/>
                              <a:lumOff val="25000"/>
                            </a:schemeClr>
                          </a:solidFill>
                        </a:rPr>
                        <a:t>7,8,11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dirty="0"/>
                        <a:t>9,10,12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68046610"/>
                  </a:ext>
                </a:extLst>
              </a:tr>
              <a:tr h="323233">
                <a:tc>
                  <a:txBody>
                    <a:bodyPr/>
                    <a:lstStyle/>
                    <a:p>
                      <a:r>
                        <a:rPr lang="sv-SE" dirty="0"/>
                        <a:t>7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dirty="0">
                          <a:solidFill>
                            <a:schemeClr val="tx2">
                              <a:lumMod val="75000"/>
                              <a:lumOff val="25000"/>
                            </a:schemeClr>
                          </a:solidFill>
                        </a:rPr>
                        <a:t>7,8,11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dirty="0"/>
                        <a:t>9,10,12,14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74342298"/>
                  </a:ext>
                </a:extLst>
              </a:tr>
              <a:tr h="323233">
                <a:tc>
                  <a:txBody>
                    <a:bodyPr/>
                    <a:lstStyle/>
                    <a:p>
                      <a:r>
                        <a:rPr lang="sv-SE" dirty="0"/>
                        <a:t>8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dirty="0">
                          <a:solidFill>
                            <a:schemeClr val="tx2">
                              <a:lumMod val="75000"/>
                              <a:lumOff val="25000"/>
                            </a:schemeClr>
                          </a:solidFill>
                        </a:rPr>
                        <a:t>7,8,11,13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dirty="0"/>
                        <a:t>9,10,12,14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6302389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56845497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YPE" val="TitlePage"/>
</p:tagLst>
</file>

<file path=ppt/theme/theme1.xml><?xml version="1.0" encoding="utf-8"?>
<a:theme xmlns:a="http://schemas.openxmlformats.org/drawingml/2006/main" name="PresentationTemplate2011">
  <a:themeElements>
    <a:clrScheme name="Landscape2009 1">
      <a:dk1>
        <a:srgbClr val="58585A"/>
      </a:dk1>
      <a:lt1>
        <a:srgbClr val="FFFFFF"/>
      </a:lt1>
      <a:dk2>
        <a:srgbClr val="00285E"/>
      </a:dk2>
      <a:lt2>
        <a:srgbClr val="B1B3B4"/>
      </a:lt2>
      <a:accent1>
        <a:srgbClr val="89BA17"/>
      </a:accent1>
      <a:accent2>
        <a:srgbClr val="F08A00"/>
      </a:accent2>
      <a:accent3>
        <a:srgbClr val="FFFFFF"/>
      </a:accent3>
      <a:accent4>
        <a:srgbClr val="4A4A4C"/>
      </a:accent4>
      <a:accent5>
        <a:srgbClr val="C4D9AB"/>
      </a:accent5>
      <a:accent6>
        <a:srgbClr val="D97D00"/>
      </a:accent6>
      <a:hlink>
        <a:srgbClr val="00A9D4"/>
      </a:hlink>
      <a:folHlink>
        <a:srgbClr val="00625F"/>
      </a:folHlink>
    </a:clrScheme>
    <a:fontScheme name="Landscape2009">
      <a:majorFont>
        <a:latin typeface="Ericsson Capital TT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72000" tIns="45720" rIns="7200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72000" tIns="45720" rIns="7200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Landscape2009 1">
        <a:dk1>
          <a:srgbClr val="58585A"/>
        </a:dk1>
        <a:lt1>
          <a:srgbClr val="FFFFFF"/>
        </a:lt1>
        <a:dk2>
          <a:srgbClr val="00285E"/>
        </a:dk2>
        <a:lt2>
          <a:srgbClr val="B1B3B4"/>
        </a:lt2>
        <a:accent1>
          <a:srgbClr val="89BA17"/>
        </a:accent1>
        <a:accent2>
          <a:srgbClr val="F08A00"/>
        </a:accent2>
        <a:accent3>
          <a:srgbClr val="FFFFFF"/>
        </a:accent3>
        <a:accent4>
          <a:srgbClr val="4A4A4C"/>
        </a:accent4>
        <a:accent5>
          <a:srgbClr val="C4D9AB"/>
        </a:accent5>
        <a:accent6>
          <a:srgbClr val="D97D00"/>
        </a:accent6>
        <a:hlink>
          <a:srgbClr val="00A9D4"/>
        </a:hlink>
        <a:folHlink>
          <a:srgbClr val="00625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PresentationTemplate2011.potx" id="{2930A252-12C2-4F52-B133-87F8BF51D5BC}" vid="{C0EA779E-0600-4F57-BDCE-BA710E7DC25F}"/>
    </a:ext>
  </a:extLst>
</a:theme>
</file>

<file path=ppt/theme/theme2.xml><?xml version="1.0" encoding="utf-8"?>
<a:theme xmlns:a="http://schemas.openxmlformats.org/drawingml/2006/main" name="Office-t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-t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PresentationTemplate2011</Template>
  <TotalTime>386</TotalTime>
  <Words>276</Words>
  <Application>Microsoft Office PowerPoint</Application>
  <PresentationFormat>Widescreen</PresentationFormat>
  <Paragraphs>74</Paragraphs>
  <Slides>3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10" baseType="lpstr">
      <vt:lpstr>ＭＳ Ｐゴシック</vt:lpstr>
      <vt:lpstr>Arial</vt:lpstr>
      <vt:lpstr>Calibri</vt:lpstr>
      <vt:lpstr>Cambria Math</vt:lpstr>
      <vt:lpstr>Ericsson Capital TT</vt:lpstr>
      <vt:lpstr>Times New Roman</vt:lpstr>
      <vt:lpstr>PresentationTemplate2011</vt:lpstr>
      <vt:lpstr>WF on DMRS port to layer mapping for NC-JT</vt:lpstr>
      <vt:lpstr>Background</vt:lpstr>
      <vt:lpstr>Proposal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DMRS</dc:title>
  <dc:creator>Sebastian Faxér</dc:creator>
  <cp:keywords/>
  <dc:description>Rev PA1</dc:description>
  <cp:lastModifiedBy>Sebastian Faxér</cp:lastModifiedBy>
  <cp:revision>31</cp:revision>
  <dcterms:created xsi:type="dcterms:W3CDTF">2017-03-31T09:46:41Z</dcterms:created>
  <dcterms:modified xsi:type="dcterms:W3CDTF">2017-05-15T23:34:41Z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DocumentType">
    <vt:lpwstr>Presentation2011</vt:lpwstr>
  </property>
  <property fmtid="{D5CDD505-2E9C-101B-9397-08002B2CF9AE}" pid="3" name="TemplateName">
    <vt:lpwstr>CXC 173 2731/1</vt:lpwstr>
  </property>
  <property fmtid="{D5CDD505-2E9C-101B-9397-08002B2CF9AE}" pid="4" name="TemplateVersion">
    <vt:lpwstr>R1A</vt:lpwstr>
  </property>
  <property fmtid="{D5CDD505-2E9C-101B-9397-08002B2CF9AE}" pid="5" name="EmbeddedFonts">
    <vt:bool>false</vt:bool>
  </property>
  <property fmtid="{D5CDD505-2E9C-101B-9397-08002B2CF9AE}" pid="6" name="PackageNo">
    <vt:lpwstr>LXA 119 603</vt:lpwstr>
  </property>
  <property fmtid="{D5CDD505-2E9C-101B-9397-08002B2CF9AE}" pid="7" name="PackageVersion">
    <vt:lpwstr>R5C</vt:lpwstr>
  </property>
  <property fmtid="{D5CDD505-2E9C-101B-9397-08002B2CF9AE}" pid="8" name="FooterType">
    <vt:lpwstr>PresTemp</vt:lpwstr>
  </property>
  <property fmtid="{D5CDD505-2E9C-101B-9397-08002B2CF9AE}" pid="9" name="UsedFont">
    <vt:lpwstr>Arial</vt:lpwstr>
  </property>
  <property fmtid="{D5CDD505-2E9C-101B-9397-08002B2CF9AE}" pid="10" name="x">
    <vt:lpwstr>1</vt:lpwstr>
  </property>
  <property fmtid="{D5CDD505-2E9C-101B-9397-08002B2CF9AE}" pid="11" name="White">
    <vt:bool>true</vt:bool>
  </property>
  <property fmtid="{D5CDD505-2E9C-101B-9397-08002B2CF9AE}" pid="12" name="chkMetaData">
    <vt:bool>false</vt:bool>
  </property>
  <property fmtid="{D5CDD505-2E9C-101B-9397-08002B2CF9AE}" pid="13" name="chkTaglines">
    <vt:bool>false</vt:bool>
  </property>
  <property fmtid="{D5CDD505-2E9C-101B-9397-08002B2CF9AE}" pid="14" name="SecurityClass">
    <vt:lpwstr>Public</vt:lpwstr>
  </property>
  <property fmtid="{D5CDD505-2E9C-101B-9397-08002B2CF9AE}" pid="15" name="txtConfLabel">
    <vt:lpwstr>Public</vt:lpwstr>
  </property>
  <property fmtid="{D5CDD505-2E9C-101B-9397-08002B2CF9AE}" pid="16" name="optUseConfClass">
    <vt:bool>true</vt:bool>
  </property>
  <property fmtid="{D5CDD505-2E9C-101B-9397-08002B2CF9AE}" pid="17" name="optUseConfLabel">
    <vt:bool>false</vt:bool>
  </property>
  <property fmtid="{D5CDD505-2E9C-101B-9397-08002B2CF9AE}" pid="18" name="optFooterCVLDocNo">
    <vt:bool>false</vt:bool>
  </property>
  <property fmtid="{D5CDD505-2E9C-101B-9397-08002B2CF9AE}" pid="19" name="optFooterCVLCopyright">
    <vt:bool>true</vt:bool>
  </property>
  <property fmtid="{D5CDD505-2E9C-101B-9397-08002B2CF9AE}" pid="20" name="optEnterText1">
    <vt:bool>false</vt:bool>
  </property>
  <property fmtid="{D5CDD505-2E9C-101B-9397-08002B2CF9AE}" pid="21" name="optFooterCVLConfLabel">
    <vt:bool>true</vt:bool>
  </property>
  <property fmtid="{D5CDD505-2E9C-101B-9397-08002B2CF9AE}" pid="22" name="optEnterText2">
    <vt:bool>false</vt:bool>
  </property>
  <property fmtid="{D5CDD505-2E9C-101B-9397-08002B2CF9AE}" pid="23" name="optFooterCVLTitle">
    <vt:bool>true</vt:bool>
  </property>
  <property fmtid="{D5CDD505-2E9C-101B-9397-08002B2CF9AE}" pid="24" name="optFooterCVLPrep">
    <vt:bool>false</vt:bool>
  </property>
  <property fmtid="{D5CDD505-2E9C-101B-9397-08002B2CF9AE}" pid="25" name="optEnterText3">
    <vt:bool>false</vt:bool>
  </property>
  <property fmtid="{D5CDD505-2E9C-101B-9397-08002B2CF9AE}" pid="26" name="optFooterCVLDate">
    <vt:bool>true</vt:bool>
  </property>
  <property fmtid="{D5CDD505-2E9C-101B-9397-08002B2CF9AE}" pid="27" name="optEnterText4">
    <vt:bool>false</vt:bool>
  </property>
  <property fmtid="{D5CDD505-2E9C-101B-9397-08002B2CF9AE}" pid="28" name="LeftFooterField">
    <vt:lpwstr>© Ericsson AB 2017</vt:lpwstr>
  </property>
  <property fmtid="{D5CDD505-2E9C-101B-9397-08002B2CF9AE}" pid="29" name="MiddleFooterField">
    <vt:lpwstr>Public</vt:lpwstr>
  </property>
  <property fmtid="{D5CDD505-2E9C-101B-9397-08002B2CF9AE}" pid="30" name="RightFooterField">
    <vt:lpwstr/>
  </property>
  <property fmtid="{D5CDD505-2E9C-101B-9397-08002B2CF9AE}" pid="31" name="RightFooterField2">
    <vt:lpwstr>2017-03-31</vt:lpwstr>
  </property>
  <property fmtid="{D5CDD505-2E9C-101B-9397-08002B2CF9AE}" pid="32" name="TotalNumb">
    <vt:bool>false</vt:bool>
  </property>
  <property fmtid="{D5CDD505-2E9C-101B-9397-08002B2CF9AE}" pid="33" name="Pages">
    <vt:bool>true</vt:bool>
  </property>
  <property fmtid="{D5CDD505-2E9C-101B-9397-08002B2CF9AE}" pid="34" name="DocumentType2">
    <vt:lpwstr>Presentation2011</vt:lpwstr>
  </property>
  <property fmtid="{D5CDD505-2E9C-101B-9397-08002B2CF9AE}" pid="35" name="TemplateName2">
    <vt:lpwstr>CXC 173 2731/1</vt:lpwstr>
  </property>
  <property fmtid="{D5CDD505-2E9C-101B-9397-08002B2CF9AE}" pid="36" name="TemplateVersion2">
    <vt:lpwstr>R1A</vt:lpwstr>
  </property>
  <property fmtid="{D5CDD505-2E9C-101B-9397-08002B2CF9AE}" pid="37" name="Prepared">
    <vt:lpwstr/>
  </property>
  <property fmtid="{D5CDD505-2E9C-101B-9397-08002B2CF9AE}" pid="38" name="ApprovedBy">
    <vt:lpwstr/>
  </property>
  <property fmtid="{D5CDD505-2E9C-101B-9397-08002B2CF9AE}" pid="39" name="DocNo">
    <vt:lpwstr/>
  </property>
  <property fmtid="{D5CDD505-2E9C-101B-9397-08002B2CF9AE}" pid="40" name="Checked">
    <vt:lpwstr/>
  </property>
  <property fmtid="{D5CDD505-2E9C-101B-9397-08002B2CF9AE}" pid="41" name="Revision">
    <vt:lpwstr>PA1</vt:lpwstr>
  </property>
  <property fmtid="{D5CDD505-2E9C-101B-9397-08002B2CF9AE}" pid="42" name="DocName">
    <vt:lpwstr/>
  </property>
  <property fmtid="{D5CDD505-2E9C-101B-9397-08002B2CF9AE}" pid="43" name="Title">
    <vt:lpwstr/>
  </property>
  <property fmtid="{D5CDD505-2E9C-101B-9397-08002B2CF9AE}" pid="44" name="Date">
    <vt:lpwstr>2017-03-31</vt:lpwstr>
  </property>
  <property fmtid="{D5CDD505-2E9C-101B-9397-08002B2CF9AE}" pid="45" name="Reference">
    <vt:lpwstr/>
  </property>
  <property fmtid="{D5CDD505-2E9C-101B-9397-08002B2CF9AE}" pid="46" name="Keyword">
    <vt:lpwstr/>
  </property>
  <property fmtid="{D5CDD505-2E9C-101B-9397-08002B2CF9AE}" pid="47" name="UpdateProcess">
    <vt:lpwstr>End</vt:lpwstr>
  </property>
</Properties>
</file>