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slideLayouts/slideLayout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49" r:id="rId10"/>
  </p:sldMasterIdLst>
  <p:notesMasterIdLst>
    <p:notesMasterId r:id="rId14"/>
  </p:notesMasterIdLst>
  <p:handoutMasterIdLst>
    <p:handoutMasterId r:id="rId15"/>
  </p:handoutMasterIdLst>
  <p:sldIdLst>
    <p:sldId id="264" r:id="rId11"/>
    <p:sldId id="282" r:id="rId12"/>
    <p:sldId id="281"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jiayin" initials="Z" lastIdx="2" clrIdx="0">
    <p:extLst>
      <p:ext uri="{19B8F6BF-5375-455C-9EA6-DF929625EA0E}">
        <p15:presenceInfo xmlns:p15="http://schemas.microsoft.com/office/powerpoint/2012/main" userId="S-1-5-21-147214757-305610072-1517763936-250592" providerId="AD"/>
      </p:ext>
    </p:extLst>
  </p:cmAuthor>
  <p:cmAuthor id="2" name="zhangpeng" initials="zhp" lastIdx="2" clrIdx="1"/>
  <p:cmAuthor id="3" name="a00903748" initials="AB" lastIdx="2" clrIdx="2"/>
  <p:cmAuthor id="4" name="c00161654" initials="cy"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77777"/>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varScale="1">
        <p:scale>
          <a:sx n="74" d="100"/>
          <a:sy n="74" d="100"/>
        </p:scale>
        <p:origin x="1596" y="7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5" Type="http://schemas.openxmlformats.org/officeDocument/2006/relationships/slideMaster" Target="slideMasters/slideMaster5.xml"/><Relationship Id="rId15" Type="http://schemas.openxmlformats.org/officeDocument/2006/relationships/handoutMaster" Target="handoutMasters/handoutMaster1.xml"/><Relationship Id="rId10" Type="http://schemas.openxmlformats.org/officeDocument/2006/relationships/slideMaster" Target="slideMasters/slideMaster10.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2017/4/5</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175B23-3CE8-478E-A9D7-5A5423A377BD}" type="datetimeFigureOut">
              <a:rPr lang="en-US" smtClean="0"/>
              <a:pPr/>
              <a:t>4/5/2017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FCCB2B-6FCC-49B2-B288-1A6EAF45B37E}" type="slidenum">
              <a:rPr lang="en-US" smtClean="0"/>
              <a:pPr/>
              <a:t>‹#›</a:t>
            </a:fld>
            <a:endParaRPr lang="en-US"/>
          </a:p>
        </p:txBody>
      </p:sp>
    </p:spTree>
    <p:extLst>
      <p:ext uri="{BB962C8B-B14F-4D97-AF65-F5344CB8AC3E}">
        <p14:creationId xmlns:p14="http://schemas.microsoft.com/office/powerpoint/2010/main" val="30524457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p14="http://schemas.microsoft.com/office/powerpoint/2010/main" val="2753542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375804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28730771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306333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3323974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84821286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95788596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42889342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75036527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30535510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120738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110219701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p14="http://schemas.microsoft.com/office/powerpoint/2010/main" val="285678652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rgbClr val="FFCC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a14="http://schemas.microsoft.com/office/drawing/2010/main">
                <a:solidFill>
                  <a:srgbClr val="FF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a:bodyPr>
          <a:lstStyle/>
          <a:p>
            <a:r>
              <a:rPr lang="en-US" altLang="zh-CN" dirty="0" smtClean="0"/>
              <a:t>WF on bandwidth part</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HiSilicon, Ericsson, OPPO, </a:t>
            </a:r>
            <a:r>
              <a:rPr lang="en-US" altLang="zh-CN" sz="2400" dirty="0" err="1" smtClean="0">
                <a:solidFill>
                  <a:schemeClr val="tx1"/>
                </a:solidFill>
                <a:latin typeface="Times New Roman" pitchFamily="18" charset="0"/>
                <a:cs typeface="Times New Roman" pitchFamily="18" charset="0"/>
              </a:rPr>
              <a:t>InterDigital</a:t>
            </a:r>
            <a:r>
              <a:rPr lang="en-US" altLang="zh-CN" sz="2400" dirty="0" smtClean="0">
                <a:solidFill>
                  <a:schemeClr val="tx1"/>
                </a:solidFill>
                <a:latin typeface="Times New Roman" pitchFamily="18" charset="0"/>
                <a:cs typeface="Times New Roman" pitchFamily="18" charset="0"/>
              </a:rPr>
              <a:t>, Panasonic, vivo,</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r>
              <a:rPr lang="en-US" altLang="zh-CN" b="1" dirty="0" smtClean="0"/>
              <a:t>3GPP TSG RAN WG1 Meeting #88bis					</a:t>
            </a:r>
            <a:r>
              <a:rPr lang="en-US" altLang="zh-CN" b="1" dirty="0" smtClean="0"/>
              <a:t>R1-1706582</a:t>
            </a:r>
            <a:endParaRPr lang="zh-CN" altLang="zh-CN" dirty="0" smtClean="0"/>
          </a:p>
          <a:p>
            <a:r>
              <a:rPr lang="en-US" altLang="zh-CN" b="1" dirty="0" smtClean="0"/>
              <a:t>Spokane, USA, 3</a:t>
            </a:r>
            <a:r>
              <a:rPr lang="en-US" altLang="zh-CN" b="1" baseline="30000" dirty="0" smtClean="0"/>
              <a:t>rd</a:t>
            </a:r>
            <a:r>
              <a:rPr lang="en-US" altLang="zh-CN" b="1" dirty="0" smtClean="0"/>
              <a:t> -7</a:t>
            </a:r>
            <a:r>
              <a:rPr lang="en-US" altLang="zh-CN" b="1" baseline="30000" dirty="0" smtClean="0"/>
              <a:t>th</a:t>
            </a:r>
            <a:r>
              <a:rPr lang="en-US" altLang="zh-CN" b="1" dirty="0" smtClean="0"/>
              <a:t> April, 2017</a:t>
            </a:r>
            <a:endParaRPr lang="zh-CN" altLang="zh-CN" dirty="0"/>
          </a:p>
        </p:txBody>
      </p:sp>
      <p:sp>
        <p:nvSpPr>
          <p:cNvPr id="2053" name="TextBox 4"/>
          <p:cNvSpPr txBox="1">
            <a:spLocks noChangeArrowheads="1"/>
          </p:cNvSpPr>
          <p:nvPr/>
        </p:nvSpPr>
        <p:spPr bwMode="auto">
          <a:xfrm>
            <a:off x="0" y="836712"/>
            <a:ext cx="2341795"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8.1.3.3.1</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en-US" altLang="zh-CN" dirty="0" smtClean="0"/>
              <a:t>Background</a:t>
            </a:r>
            <a:endParaRPr lang="zh-CN" altLang="en-US" dirty="0"/>
          </a:p>
        </p:txBody>
      </p:sp>
      <p:sp>
        <p:nvSpPr>
          <p:cNvPr id="3" name="内容占位符 2"/>
          <p:cNvSpPr>
            <a:spLocks noGrp="1"/>
          </p:cNvSpPr>
          <p:nvPr>
            <p:ph idx="1"/>
          </p:nvPr>
        </p:nvSpPr>
        <p:spPr/>
        <p:txBody>
          <a:bodyPr/>
          <a:lstStyle/>
          <a:p>
            <a:pPr marL="914400" indent="-914400">
              <a:spcAft>
                <a:spcPts val="0"/>
              </a:spcAft>
              <a:buNone/>
            </a:pPr>
            <a:r>
              <a:rPr lang="en-GB" altLang="zh-CN" sz="2400" dirty="0" smtClean="0">
                <a:highlight>
                  <a:srgbClr val="00FF00"/>
                </a:highlight>
                <a:latin typeface="Times"/>
                <a:ea typeface="MS Mincho"/>
                <a:cs typeface="Times New Roman"/>
              </a:rPr>
              <a:t>Agreements</a:t>
            </a:r>
            <a:r>
              <a:rPr lang="en-GB" altLang="zh-CN" sz="2400" b="1" dirty="0" smtClean="0">
                <a:latin typeface="Times"/>
                <a:ea typeface="MS Mincho"/>
                <a:cs typeface="Times New Roman"/>
              </a:rPr>
              <a:t>:</a:t>
            </a:r>
            <a:endParaRPr lang="zh-CN" altLang="zh-CN" sz="2400" dirty="0" smtClean="0">
              <a:latin typeface="Times"/>
              <a:ea typeface="Batang"/>
              <a:cs typeface="Times New Roman"/>
            </a:endParaRPr>
          </a:p>
          <a:p>
            <a:pPr marL="342900" lvl="0" indent="-342900">
              <a:spcAft>
                <a:spcPts val="0"/>
              </a:spcAft>
              <a:buFont typeface="Symbol"/>
              <a:buChar char=""/>
            </a:pPr>
            <a:r>
              <a:rPr lang="en-US" altLang="zh-CN" sz="2400" dirty="0" smtClean="0">
                <a:latin typeface="Times"/>
                <a:ea typeface="MS Mincho"/>
                <a:cs typeface="Times New Roman"/>
              </a:rPr>
              <a:t>Resource allocation for data transmission for a UE not capable of supporting the carrier bandwidth can be derived based on a two-step frequency-domain assignment process </a:t>
            </a:r>
            <a:endParaRPr lang="zh-CN" altLang="zh-CN" sz="2400" dirty="0" smtClean="0">
              <a:latin typeface="Times"/>
              <a:ea typeface="Batang"/>
              <a:cs typeface="Times New Roman"/>
            </a:endParaRPr>
          </a:p>
          <a:p>
            <a:pPr marL="742950" lvl="1" indent="-285750">
              <a:spcAft>
                <a:spcPts val="0"/>
              </a:spcAft>
              <a:buFont typeface="Courier New"/>
              <a:buChar char="o"/>
            </a:pPr>
            <a:r>
              <a:rPr lang="en-US" altLang="zh-CN" dirty="0" smtClean="0">
                <a:latin typeface="Times"/>
                <a:ea typeface="MS Mincho"/>
                <a:cs typeface="Times New Roman"/>
              </a:rPr>
              <a:t>1</a:t>
            </a:r>
            <a:r>
              <a:rPr lang="en-US" altLang="zh-CN" baseline="30000" dirty="0" smtClean="0">
                <a:latin typeface="Times"/>
                <a:ea typeface="MS Mincho"/>
                <a:cs typeface="Times New Roman"/>
              </a:rPr>
              <a:t>st</a:t>
            </a:r>
            <a:r>
              <a:rPr lang="en-US" altLang="zh-CN" dirty="0" smtClean="0">
                <a:latin typeface="Times"/>
                <a:ea typeface="MS Mincho"/>
                <a:cs typeface="Times New Roman"/>
              </a:rPr>
              <a:t> step: indication of a bandwidth part</a:t>
            </a:r>
            <a:endParaRPr lang="zh-CN" altLang="zh-CN" dirty="0" smtClean="0">
              <a:latin typeface="Times"/>
              <a:ea typeface="Batang"/>
              <a:cs typeface="Times New Roman"/>
            </a:endParaRPr>
          </a:p>
          <a:p>
            <a:pPr marL="742950" lvl="1" indent="-285750">
              <a:buFont typeface="Arial"/>
              <a:buChar char="•"/>
              <a:tabLst>
                <a:tab pos="914400" algn="l"/>
              </a:tabLst>
            </a:pPr>
            <a:r>
              <a:rPr lang="en-US" altLang="zh-CN" dirty="0" smtClean="0">
                <a:latin typeface="Times"/>
                <a:ea typeface="MS Mincho"/>
                <a:cs typeface="Times New Roman"/>
              </a:rPr>
              <a:t>2</a:t>
            </a:r>
            <a:r>
              <a:rPr lang="en-US" altLang="zh-CN" baseline="30000" dirty="0" smtClean="0">
                <a:latin typeface="Times"/>
                <a:ea typeface="MS Mincho"/>
                <a:cs typeface="Times New Roman"/>
              </a:rPr>
              <a:t>nd</a:t>
            </a:r>
            <a:r>
              <a:rPr lang="en-US" altLang="zh-CN" dirty="0" smtClean="0">
                <a:latin typeface="Times"/>
                <a:ea typeface="MS Mincho"/>
                <a:cs typeface="Times New Roman"/>
              </a:rPr>
              <a:t> step: indication of the PRBs within the bandwidth part</a:t>
            </a:r>
            <a:endParaRPr lang="zh-CN" altLang="zh-CN" dirty="0" smtClean="0">
              <a:latin typeface="Times"/>
              <a:ea typeface="Batang"/>
              <a:cs typeface="Times New Roman"/>
            </a:endParaRPr>
          </a:p>
          <a:p>
            <a:pPr marL="742950" lvl="1" indent="-285750">
              <a:buFont typeface="Arial"/>
              <a:buChar char="•"/>
              <a:tabLst>
                <a:tab pos="914400" algn="l"/>
              </a:tabLst>
            </a:pPr>
            <a:r>
              <a:rPr lang="en-US" altLang="zh-CN" dirty="0" smtClean="0">
                <a:latin typeface="Times"/>
                <a:ea typeface="MS Mincho"/>
                <a:cs typeface="Times New Roman"/>
              </a:rPr>
              <a:t>FFS definitions of bandwidth part</a:t>
            </a:r>
            <a:endParaRPr lang="zh-CN" altLang="zh-CN" dirty="0" smtClean="0">
              <a:latin typeface="Times"/>
              <a:ea typeface="Batang"/>
              <a:cs typeface="Times New Roman"/>
            </a:endParaRPr>
          </a:p>
          <a:p>
            <a:pPr marL="742950" lvl="1" indent="-285750">
              <a:buFont typeface="Arial"/>
              <a:buChar char="•"/>
              <a:tabLst>
                <a:tab pos="914400" algn="l"/>
              </a:tabLst>
            </a:pPr>
            <a:r>
              <a:rPr lang="en-US" altLang="zh-CN" dirty="0" smtClean="0">
                <a:latin typeface="Times"/>
                <a:ea typeface="MS Mincho"/>
                <a:cs typeface="Times New Roman"/>
              </a:rPr>
              <a:t>FFS signaling details</a:t>
            </a:r>
            <a:endParaRPr lang="zh-CN" altLang="zh-CN" dirty="0" smtClean="0">
              <a:latin typeface="Times"/>
              <a:ea typeface="Batang"/>
              <a:cs typeface="Times New Roman"/>
            </a:endParaRPr>
          </a:p>
          <a:p>
            <a:pPr marL="342900" lvl="0" indent="-342900">
              <a:buFont typeface="Arial"/>
              <a:buChar char="•"/>
              <a:tabLst>
                <a:tab pos="457200" algn="l"/>
              </a:tabLst>
            </a:pPr>
            <a:r>
              <a:rPr lang="en-US" altLang="zh-CN" sz="2400" dirty="0" smtClean="0">
                <a:latin typeface="Times"/>
                <a:ea typeface="MS Mincho"/>
                <a:cs typeface="Times New Roman"/>
              </a:rPr>
              <a:t>FFS the case of a UE capable of supporting the carrier bandwidth</a:t>
            </a:r>
            <a:endParaRPr lang="zh-CN" altLang="zh-CN" sz="2400" dirty="0" smtClean="0">
              <a:latin typeface="Times"/>
              <a:ea typeface="Batang"/>
              <a:cs typeface="Times New Roman"/>
            </a:endParaRP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1325563"/>
          </a:xfrm>
        </p:spPr>
        <p:txBody>
          <a:bodyPr>
            <a:normAutofit/>
          </a:bodyPr>
          <a:lstStyle/>
          <a:p>
            <a:pPr algn="ctr"/>
            <a:r>
              <a:rPr lang="en-US" sz="3600" dirty="0" smtClean="0">
                <a:latin typeface="Times New Roman" panose="02020603050405020304" pitchFamily="18" charset="0"/>
                <a:cs typeface="Times New Roman" panose="02020603050405020304" pitchFamily="18" charset="0"/>
              </a:rPr>
              <a:t>Proposal</a:t>
            </a:r>
            <a:endParaRPr lang="en-US" sz="36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marL="342900" lvl="0"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a:ea typeface="MS Mincho"/>
                <a:cs typeface="Times New Roman"/>
              </a:rPr>
              <a:t>NR supports at least the following for resource allocation for data transmission for a UE</a:t>
            </a:r>
            <a:endParaRPr lang="en-US" altLang="zh-CN" sz="2000" i="1" dirty="0" smtClean="0">
              <a:latin typeface="Times New Roman" panose="02020603050405020304" pitchFamily="18" charset="0"/>
              <a:cs typeface="Times New Roman" panose="02020603050405020304" pitchFamily="18" charset="0"/>
            </a:endParaRPr>
          </a:p>
          <a:p>
            <a:pPr marL="685800" lvl="1"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a:ea typeface="MS Mincho"/>
                <a:cs typeface="Times New Roman"/>
              </a:rPr>
              <a:t>A Bandwidth part </a:t>
            </a:r>
            <a:r>
              <a:rPr lang="en-US" altLang="zh-CN" sz="2000" i="1" dirty="0" smtClean="0">
                <a:latin typeface="Times New Roman" panose="02020603050405020304" pitchFamily="18" charset="0"/>
                <a:cs typeface="Times New Roman" panose="02020603050405020304" pitchFamily="18" charset="0"/>
              </a:rPr>
              <a:t>is configured by semi-static signaling</a:t>
            </a:r>
          </a:p>
          <a:p>
            <a:pPr marL="1028700" lvl="2"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New Roman" panose="02020603050405020304" pitchFamily="18" charset="0"/>
                <a:cs typeface="Times New Roman" panose="02020603050405020304" pitchFamily="18" charset="0"/>
              </a:rPr>
              <a:t>FFS common and/or UE-specific signaling</a:t>
            </a:r>
          </a:p>
          <a:p>
            <a:pPr marL="1028700" lvl="2" indent="-342900" eaLnBrk="0" fontAlgn="base" hangingPunct="0">
              <a:lnSpc>
                <a:spcPct val="100000"/>
              </a:lnSpc>
              <a:spcBef>
                <a:spcPct val="20000"/>
              </a:spcBef>
              <a:spcAft>
                <a:spcPct val="0"/>
              </a:spcAft>
              <a:buFont typeface="Arial" charset="0"/>
              <a:buChar char="•"/>
              <a:tabLst>
                <a:tab pos="914400" algn="l"/>
              </a:tabLst>
            </a:pPr>
            <a:r>
              <a:rPr lang="en-US" altLang="zh-CN" sz="2000" i="1" dirty="0">
                <a:latin typeface="Times New Roman" panose="02020603050405020304" pitchFamily="18" charset="0"/>
                <a:cs typeface="Times New Roman" panose="02020603050405020304" pitchFamily="18" charset="0"/>
              </a:rPr>
              <a:t>A bandwidth part corresponds to a group of consecutive </a:t>
            </a:r>
            <a:r>
              <a:rPr lang="en-US" altLang="zh-CN" sz="2000" i="1" dirty="0" smtClean="0">
                <a:latin typeface="Times New Roman" panose="02020603050405020304" pitchFamily="18" charset="0"/>
                <a:cs typeface="Times New Roman" panose="02020603050405020304" pitchFamily="18" charset="0"/>
              </a:rPr>
              <a:t>PRBs</a:t>
            </a:r>
            <a:endParaRPr lang="en-US" altLang="zh-CN" sz="2000" i="1" dirty="0" smtClean="0">
              <a:latin typeface="Times New Roman" panose="02020603050405020304" pitchFamily="18" charset="0"/>
              <a:cs typeface="Times New Roman" panose="02020603050405020304" pitchFamily="18" charset="0"/>
            </a:endParaRPr>
          </a:p>
          <a:p>
            <a:pPr marL="685800" lvl="1"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New Roman" panose="02020603050405020304" pitchFamily="18" charset="0"/>
                <a:cs typeface="Times New Roman" panose="02020603050405020304" pitchFamily="18" charset="0"/>
              </a:rPr>
              <a:t>PRBs are dynamically allocated within the indicated bandwidth part</a:t>
            </a:r>
            <a:endParaRPr lang="zh-CN" altLang="zh-CN" sz="2000" i="1" dirty="0" smtClean="0">
              <a:latin typeface="Times New Roman" panose="02020603050405020304" pitchFamily="18" charset="0"/>
              <a:cs typeface="Times New Roman" panose="02020603050405020304" pitchFamily="18" charset="0"/>
            </a:endParaRPr>
          </a:p>
          <a:p>
            <a:pPr marL="685800" lvl="1"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New Roman" panose="02020603050405020304" pitchFamily="18" charset="0"/>
                <a:cs typeface="Times New Roman" panose="02020603050405020304" pitchFamily="18" charset="0"/>
              </a:rPr>
              <a:t>Numerology(s) configuration is indicated to the UE via semi-static signaling</a:t>
            </a:r>
          </a:p>
          <a:p>
            <a:pPr marL="1028700" lvl="2" indent="-342900" eaLnBrk="0" fontAlgn="base" hangingPunct="0">
              <a:lnSpc>
                <a:spcPct val="100000"/>
              </a:lnSpc>
              <a:spcBef>
                <a:spcPct val="20000"/>
              </a:spcBef>
              <a:spcAft>
                <a:spcPct val="0"/>
              </a:spcAft>
              <a:buFont typeface="Arial" charset="0"/>
              <a:buChar char="•"/>
              <a:tabLst>
                <a:tab pos="914400" algn="l"/>
              </a:tabLst>
            </a:pPr>
            <a:r>
              <a:rPr lang="en-US" altLang="zh-CN" sz="1700" i="1" dirty="0" smtClean="0">
                <a:latin typeface="Times New Roman" panose="02020603050405020304" pitchFamily="18" charset="0"/>
                <a:cs typeface="Times New Roman" panose="02020603050405020304" pitchFamily="18" charset="0"/>
              </a:rPr>
              <a:t>Numerology configuration = The numerology or set of numerologies that the UE is monitoring. </a:t>
            </a:r>
          </a:p>
          <a:p>
            <a:pPr marL="1028700" lvl="2" indent="-342900" eaLnBrk="0" fontAlgn="base" hangingPunct="0">
              <a:lnSpc>
                <a:spcPct val="100000"/>
              </a:lnSpc>
              <a:spcBef>
                <a:spcPct val="20000"/>
              </a:spcBef>
              <a:spcAft>
                <a:spcPct val="0"/>
              </a:spcAft>
              <a:buFont typeface="Arial" charset="0"/>
              <a:buChar char="•"/>
              <a:tabLst>
                <a:tab pos="914400" algn="l"/>
              </a:tabLst>
            </a:pPr>
            <a:r>
              <a:rPr lang="en-US" altLang="zh-CN" sz="2000" i="1" dirty="0" smtClean="0">
                <a:latin typeface="Times New Roman" panose="02020603050405020304" pitchFamily="18" charset="0"/>
                <a:cs typeface="Times New Roman" panose="02020603050405020304" pitchFamily="18" charset="0"/>
              </a:rPr>
              <a:t>FFS common and/or UE-specific signaling</a:t>
            </a:r>
          </a:p>
          <a:p>
            <a:pPr marL="1028700" lvl="2" indent="-342900" eaLnBrk="0" fontAlgn="base" hangingPunct="0">
              <a:lnSpc>
                <a:spcPct val="100000"/>
              </a:lnSpc>
              <a:spcBef>
                <a:spcPct val="20000"/>
              </a:spcBef>
              <a:spcAft>
                <a:spcPct val="0"/>
              </a:spcAft>
              <a:buFont typeface="Arial" charset="0"/>
              <a:buChar char="•"/>
              <a:tabLst>
                <a:tab pos="914400" algn="l"/>
              </a:tabLst>
            </a:pPr>
            <a:endParaRPr lang="zh-CN" altLang="zh-CN" sz="17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8397607"/>
      </p:ext>
    </p:extLst>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10840</TotalTime>
  <Words>176</Words>
  <Application>Microsoft Office PowerPoint</Application>
  <PresentationFormat>On-screen Show (4:3)</PresentationFormat>
  <Paragraphs>23</Paragraphs>
  <Slides>3</Slides>
  <Notes>1</Notes>
  <HiddenSlides>0</HiddenSlides>
  <MMClips>0</MMClips>
  <ScaleCrop>false</ScaleCrop>
  <HeadingPairs>
    <vt:vector size="6" baseType="variant">
      <vt:variant>
        <vt:lpstr>Fonts Used</vt:lpstr>
      </vt:variant>
      <vt:variant>
        <vt:i4>18</vt:i4>
      </vt:variant>
      <vt:variant>
        <vt:lpstr>Theme</vt:lpstr>
      </vt:variant>
      <vt:variant>
        <vt:i4>10</vt:i4>
      </vt:variant>
      <vt:variant>
        <vt:lpstr>Slide Titles</vt:lpstr>
      </vt:variant>
      <vt:variant>
        <vt:i4>3</vt:i4>
      </vt:variant>
    </vt:vector>
  </HeadingPairs>
  <TitlesOfParts>
    <vt:vector size="31" baseType="lpstr">
      <vt:lpstr>Batang</vt:lpstr>
      <vt:lpstr>MS Mincho</vt:lpstr>
      <vt:lpstr>ＭＳ Ｐゴシック</vt:lpstr>
      <vt:lpstr>ＭＳ Ｐゴシック</vt:lpstr>
      <vt:lpstr>黑体</vt:lpstr>
      <vt:lpstr>宋体</vt:lpstr>
      <vt:lpstr>Arial</vt:lpstr>
      <vt:lpstr>Calibri</vt:lpstr>
      <vt:lpstr>Calibri Light</vt:lpstr>
      <vt:lpstr>Courier New</vt:lpstr>
      <vt:lpstr>FrutigerNext LT Bold</vt:lpstr>
      <vt:lpstr>FrutigerNext LT Medium</vt:lpstr>
      <vt:lpstr>FrutigerNext LT Regular</vt:lpstr>
      <vt:lpstr>华文细黑</vt:lpstr>
      <vt:lpstr>Symbol</vt:lpstr>
      <vt:lpstr>Times</vt:lpstr>
      <vt:lpstr>Times New Roman</vt:lpstr>
      <vt:lpstr>Wingdings</vt:lpstr>
      <vt:lpstr>Blank</vt:lpstr>
      <vt:lpstr>1_主题1</vt:lpstr>
      <vt:lpstr>4_主题1</vt:lpstr>
      <vt:lpstr>5_主题1</vt:lpstr>
      <vt:lpstr>6_主题1</vt:lpstr>
      <vt:lpstr>7_主题1</vt:lpstr>
      <vt:lpstr>8_主题1</vt:lpstr>
      <vt:lpstr>9_主题1</vt:lpstr>
      <vt:lpstr>10_主题1</vt:lpstr>
      <vt:lpstr>Office 主题</vt:lpstr>
      <vt:lpstr>WF on bandwidth part</vt:lpstr>
      <vt:lpstr>Background</vt:lpstr>
      <vt:lpstr>Proposal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Toufiqul Islam</cp:lastModifiedBy>
  <cp:revision>237</cp:revision>
  <dcterms:created xsi:type="dcterms:W3CDTF">2011-12-01T07:18:24Z</dcterms:created>
  <dcterms:modified xsi:type="dcterms:W3CDTF">2017-04-05T18:57:48Z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(2)5TUgoIyYTVFRmJXRb2qtXehxpYug7CIDZt1f4GNilvAaTnqt9OBr0bBIWk0HKf9tIu8VLVGy
TM2aeq7Gvpb5jU4fmBSDMG8V1r9A5edJwUY7OmDTqlaBrL2rz/ItnGzpMBZ1ujTk3p/N7EXm
dHP24UwtFgYbnjD76kgMQGtp9luL8ibhx9NU4F2L4dUr0JASBFTwLzMqjA+Dv/65q7nfbrFm
lyyPRtFp07FNHBrgds</vt:lpwstr>
  </property>
  <property fmtid="{D5CDD505-2E9C-101B-9397-08002B2CF9AE}" pid="7" name="_2015_ms_pID_7253431">
    <vt:lpwstr>2XtUVuzVotnS3HWHXpnGE/tjEg7Qq6ytkWbxWx7OepZhqk0d+7MgNB
sKfZh8sTt8hFy9rBzvxnZ8NsFxVQcJfaojLUNEKr4fYU3+YnALrqzwzW58/1aMBD0ebDjDg4
TxRLOW5QUPjHRoshHHBgqlpOF1706UQwXjMM4ty0LL+jTs0M+5KX3Tec+TQ1AWwE+cj8Egi5
3XpRwN6VFz8NRMKE</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1491237467</vt:lpwstr>
  </property>
</Properties>
</file>