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0" r:id="rId4"/>
    <p:sldId id="271" r:id="rId5"/>
    <p:sldId id="26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9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67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0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1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3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7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4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8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6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8141" y="2586016"/>
            <a:ext cx="9144000" cy="2387600"/>
          </a:xfrm>
        </p:spPr>
        <p:txBody>
          <a:bodyPr anchor="t">
            <a:normAutofit fontScale="90000"/>
          </a:bodyPr>
          <a:lstStyle/>
          <a:p>
            <a:r>
              <a:rPr lang="en-US" sz="4400" dirty="0">
                <a:latin typeface="+mn-lt"/>
              </a:rPr>
              <a:t>WF on </a:t>
            </a:r>
            <a:r>
              <a:rPr lang="en-US" sz="4400" dirty="0" smtClean="0">
                <a:latin typeface="+mn-lt"/>
              </a:rPr>
              <a:t>Time/Frequency Tracking</a:t>
            </a:r>
            <a:r>
              <a:rPr lang="en-US" sz="4400" dirty="0">
                <a:latin typeface="+mn-lt"/>
              </a:rPr>
              <a:t/>
            </a:r>
            <a:br>
              <a:rPr lang="en-US" sz="4400" dirty="0">
                <a:latin typeface="+mn-lt"/>
              </a:rPr>
            </a:br>
            <a:r>
              <a:rPr lang="en-US" dirty="0">
                <a:latin typeface="+mn-lt"/>
              </a:rPr>
              <a:t/>
            </a:r>
            <a:br>
              <a:rPr lang="en-US" dirty="0">
                <a:latin typeface="+mn-lt"/>
              </a:rPr>
            </a:br>
            <a:r>
              <a:rPr lang="en-US" sz="3200" dirty="0">
                <a:latin typeface="+mn-lt"/>
              </a:rPr>
              <a:t>Samsung</a:t>
            </a:r>
            <a:r>
              <a:rPr lang="en-US" sz="3200" dirty="0" smtClean="0">
                <a:latin typeface="+mn-lt"/>
              </a:rPr>
              <a:t>, Qualcomm, </a:t>
            </a:r>
            <a:r>
              <a:rPr lang="en-US" sz="3200" dirty="0" err="1" smtClean="0">
                <a:latin typeface="+mn-lt"/>
              </a:rPr>
              <a:t>Xinwei</a:t>
            </a:r>
            <a:r>
              <a:rPr lang="en-US" sz="3200" dirty="0" smtClean="0">
                <a:latin typeface="+mn-lt"/>
              </a:rPr>
              <a:t>, Ericsson, CATT, </a:t>
            </a:r>
            <a:r>
              <a:rPr lang="en-US" sz="3200" dirty="0" err="1" smtClean="0">
                <a:latin typeface="+mn-lt"/>
              </a:rPr>
              <a:t>MediaTek</a:t>
            </a:r>
            <a:endParaRPr lang="en-US" sz="32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023600" algn="r"/>
              </a:tabLst>
              <a:defRPr/>
            </a:pPr>
            <a:r>
              <a:rPr lang="en-US" sz="2000" b="1" dirty="0"/>
              <a:t>3GPP TSG RAN1 </a:t>
            </a:r>
            <a:r>
              <a:rPr lang="en-GB" altLang="zh-CN" sz="2000" b="1" dirty="0"/>
              <a:t>#</a:t>
            </a:r>
            <a:r>
              <a:rPr lang="en-US" altLang="zh-CN" sz="2000" b="1" dirty="0" smtClean="0"/>
              <a:t>88bis</a:t>
            </a:r>
            <a:r>
              <a:rPr lang="en-US" altLang="zh-CN" sz="2000" b="1" dirty="0"/>
              <a:t>	</a:t>
            </a:r>
            <a:r>
              <a:rPr lang="en-US" sz="2000" b="1" dirty="0"/>
              <a:t>R1-1706224</a:t>
            </a:r>
          </a:p>
          <a:p>
            <a:pPr>
              <a:defRPr/>
            </a:pPr>
            <a:r>
              <a:rPr lang="en-US" altLang="zh-CN" sz="2000" b="1" dirty="0" smtClean="0"/>
              <a:t>Spokane, USA, 3</a:t>
            </a:r>
            <a:r>
              <a:rPr lang="en-US" altLang="zh-CN" sz="2000" b="1" baseline="30000" dirty="0" smtClean="0"/>
              <a:t>rd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7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  April, </a:t>
            </a:r>
            <a:r>
              <a:rPr lang="en-US" altLang="zh-CN" sz="2000" b="1" dirty="0"/>
              <a:t>2017 </a:t>
            </a:r>
          </a:p>
          <a:p>
            <a:pPr>
              <a:defRPr/>
            </a:pPr>
            <a:r>
              <a:rPr lang="tr-TR" sz="2000" b="1" dirty="0"/>
              <a:t>Agenda Item: </a:t>
            </a:r>
            <a:r>
              <a:rPr lang="en-US" sz="2000" b="1" dirty="0" smtClean="0"/>
              <a:t>8.1.2.4.6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74967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17204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From </a:t>
            </a:r>
            <a:r>
              <a:rPr lang="en-US" dirty="0" smtClean="0"/>
              <a:t>RAN1#88:</a:t>
            </a:r>
            <a:endParaRPr lang="en-US" dirty="0"/>
          </a:p>
          <a:p>
            <a:r>
              <a:rPr lang="en-US" altLang="ko-KR" b="1" u="sng" dirty="0" smtClean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ko-KR" altLang="ko-KR" dirty="0" smtClean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The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candidate reference signal for time and frequency tracking for study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err="1" smtClean="0">
                <a:ea typeface="MS Mincho" panose="02020609040205080304" pitchFamily="49" charset="-128"/>
                <a:cs typeface="Times New Roman" panose="02020603050405020304" pitchFamily="18" charset="0"/>
              </a:rPr>
              <a:t>Demod</a:t>
            </a: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RS for common control resource set or common control search space together with extension in time domain (if introduced)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CSI-RS</a:t>
            </a:r>
            <a:endParaRPr lang="en-US" altLang="ko-KR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714500" lvl="3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Consider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the enhanced type in both time and frequency domain (if needed)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Dedicated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RS (if introduced)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DMRS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for PBCH (if introduced)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MRS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(if introduced)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PT-RS</a:t>
            </a:r>
            <a:endParaRPr lang="en-US" altLang="ko-KR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PSS/SSS</a:t>
            </a:r>
            <a:endParaRPr lang="en-US" altLang="ko-KR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Note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that it doesn’t mean that only one RS can serve tracking for time and frequency</a:t>
            </a: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The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RS design for time and frequency tracking should study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Tracking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range for the frequency </a:t>
            </a: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error (e.g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. in LTE, CRS: +/-2KHz, DMRS: +/-1KHz, CSI-RS: +/-100Hz </a:t>
            </a: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endParaRPr lang="en-US" altLang="ko-KR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Resolution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for the timing </a:t>
            </a: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error (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e</a:t>
            </a: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.g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. in LTE, PSS/SSS: 1us,  10MHz BW CRS: </a:t>
            </a: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0.1us)</a:t>
            </a:r>
            <a:endParaRPr lang="en-US" altLang="ko-KR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Transmission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timing e.g. burst period and off duration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Transmission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bandwidth, e.g. wideband, partial band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The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support of different sets of QCL parameters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The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support of Delay spread estimation and Doppler spread estimation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The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detailed signaling </a:t>
            </a: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mechanism</a:t>
            </a:r>
            <a:endParaRPr lang="en-US" altLang="ko-KR" dirty="0"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12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17204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b="1" u="sng" dirty="0" smtClean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Agreements: (contd.)</a:t>
            </a:r>
            <a:endParaRPr lang="ko-KR" altLang="ko-KR" dirty="0" smtClean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Prepare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draft LS to RAN4 </a:t>
            </a: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to check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whether same level of time/frequency tracking accuracy, e.g. ±0.1 PPM, is enough or not regardless of wider range of NR carrier frequency</a:t>
            </a: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Evaluation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is encouraged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PDSCH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decoding performance including SIB under the realistic time/frequency tracking and compensation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Performance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when DRX in connected mode is configured 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FFS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, evaluation assumptions including channel model, modeling drift of local oscillator after DRX period</a:t>
            </a:r>
          </a:p>
          <a:p>
            <a:pPr marL="1257300" lvl="2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Note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: Channel model example is as follows</a:t>
            </a:r>
          </a:p>
          <a:p>
            <a:pPr marL="1714500" lvl="3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Fixed value, for example 300Hz for frequency error and 1us for timing error</a:t>
            </a:r>
          </a:p>
          <a:p>
            <a:pPr marL="1714500" lvl="3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Dynamic model</a:t>
            </a:r>
          </a:p>
          <a:p>
            <a:pPr marL="2171700" lvl="4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CDL model with time varying AOA/ZOA for time varying Doppler shift</a:t>
            </a:r>
          </a:p>
          <a:p>
            <a:pPr marL="2171700" lvl="4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For very high speed, consider RAN4 4-path HST model</a:t>
            </a:r>
          </a:p>
          <a:p>
            <a:pPr marL="2171700" lvl="4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Self-defined model</a:t>
            </a:r>
            <a:endParaRPr lang="en-US" altLang="ko-KR" dirty="0"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70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17204"/>
          </a:xfrm>
        </p:spPr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TR </a:t>
            </a:r>
            <a:r>
              <a:rPr lang="en-US" dirty="0" smtClean="0"/>
              <a:t>38.803, the following </a:t>
            </a:r>
            <a:r>
              <a:rPr lang="en-US" dirty="0"/>
              <a:t>RAN4 </a:t>
            </a:r>
            <a:r>
              <a:rPr lang="en-US" dirty="0" smtClean="0"/>
              <a:t>decisions were captured: </a:t>
            </a:r>
            <a:endParaRPr lang="en-US" dirty="0"/>
          </a:p>
          <a:p>
            <a:pPr lvl="1"/>
            <a:r>
              <a:rPr lang="en-US" dirty="0" smtClean="0"/>
              <a:t>For </a:t>
            </a:r>
            <a:r>
              <a:rPr lang="en-US" dirty="0"/>
              <a:t>Range </a:t>
            </a:r>
            <a:r>
              <a:rPr lang="en-US" dirty="0" smtClean="0"/>
              <a:t>1 (below 6GHz)</a:t>
            </a:r>
            <a:endParaRPr lang="en-US" dirty="0"/>
          </a:p>
          <a:p>
            <a:pPr lvl="2"/>
            <a:r>
              <a:rPr lang="en-US" dirty="0" smtClean="0"/>
              <a:t>Since </a:t>
            </a:r>
            <a:r>
              <a:rPr lang="en-US" dirty="0"/>
              <a:t>it was identified that the same requirement as LTE (i.e. 0.1 ppm) can be reused, there is no open issue for the WI phase.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Range </a:t>
            </a:r>
            <a:r>
              <a:rPr lang="en-US" dirty="0" smtClean="0"/>
              <a:t>2 (above 6GHz)</a:t>
            </a:r>
            <a:endParaRPr lang="en-US" dirty="0"/>
          </a:p>
          <a:p>
            <a:pPr lvl="2"/>
            <a:r>
              <a:rPr lang="en-US" dirty="0" smtClean="0"/>
              <a:t>Since </a:t>
            </a:r>
            <a:r>
              <a:rPr lang="en-US" dirty="0"/>
              <a:t>this spec verifies own signal quality, beam peak is used as a metric. It is FFS whether the same frequency error (0.1 ppm) can be reused in this range considering settling time, etc.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86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b="1" dirty="0" smtClean="0"/>
              <a:t>Proposals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/>
              <a:t>Support a </a:t>
            </a:r>
            <a:r>
              <a:rPr lang="en-US" altLang="ko-KR" sz="2000" dirty="0" smtClean="0"/>
              <a:t>RS </a:t>
            </a:r>
            <a:r>
              <a:rPr lang="en-US" altLang="ko-KR" sz="2000" dirty="0"/>
              <a:t>with X MHz bandwidth for time tracking, where X is FFS</a:t>
            </a:r>
            <a:endParaRPr lang="en-US" altLang="ko-KR" sz="2000" dirty="0" smtClean="0"/>
          </a:p>
          <a:p>
            <a:pPr lvl="1"/>
            <a:r>
              <a:rPr lang="en-US" altLang="ko-KR" sz="1600" dirty="0" smtClean="0"/>
              <a:t>E.g. the value of X can be one of system </a:t>
            </a:r>
            <a:r>
              <a:rPr lang="en-US" altLang="ko-KR" sz="1600" dirty="0"/>
              <a:t>bandwidth, bandwidth part, or the maximum UE bandwidth reported by UE </a:t>
            </a:r>
            <a:r>
              <a:rPr lang="en-US" altLang="ko-KR" sz="1600" dirty="0" smtClean="0"/>
              <a:t>capability</a:t>
            </a:r>
          </a:p>
          <a:p>
            <a:r>
              <a:rPr lang="en-US" altLang="ko-KR" sz="2000" dirty="0" smtClean="0"/>
              <a:t>For </a:t>
            </a:r>
            <a:r>
              <a:rPr lang="en-US" altLang="ko-KR" sz="2000" dirty="0"/>
              <a:t>time and frequency domain RE spacing of tracking RS, at least the following aspects are TBD in </a:t>
            </a:r>
            <a:r>
              <a:rPr lang="en-US" altLang="ko-KR" sz="2000" dirty="0" smtClean="0"/>
              <a:t>RAN1#89</a:t>
            </a:r>
          </a:p>
          <a:p>
            <a:pPr lvl="1"/>
            <a:r>
              <a:rPr lang="en-US" altLang="ko-KR" sz="1600" dirty="0" smtClean="0"/>
              <a:t>Subcarrier spacing per carrier frequency</a:t>
            </a:r>
          </a:p>
          <a:p>
            <a:pPr lvl="1"/>
            <a:r>
              <a:rPr lang="en-US" altLang="ko-KR" sz="1600" dirty="0" smtClean="0"/>
              <a:t>Periodicities</a:t>
            </a:r>
          </a:p>
          <a:p>
            <a:pPr lvl="1"/>
            <a:r>
              <a:rPr lang="en-US" altLang="ko-KR" sz="1600" dirty="0" smtClean="0"/>
              <a:t>Frequency densities</a:t>
            </a:r>
          </a:p>
          <a:p>
            <a:pPr lvl="1"/>
            <a:r>
              <a:rPr lang="en-US" altLang="ko-KR" sz="1600" dirty="0"/>
              <a:t>Timing of fine time/frequency tracking</a:t>
            </a:r>
          </a:p>
          <a:p>
            <a:pPr lvl="2"/>
            <a:r>
              <a:rPr lang="en-US" altLang="ko-KR" sz="1400" dirty="0"/>
              <a:t>E.g. before SIB decoding, before PDCCH decoding, before PDSCH decoding, etc</a:t>
            </a:r>
            <a:r>
              <a:rPr lang="en-US" altLang="ko-KR" sz="1400" dirty="0" smtClean="0"/>
              <a:t>.</a:t>
            </a:r>
            <a:endParaRPr lang="en-US" altLang="ko-KR" sz="1600" dirty="0" smtClean="0"/>
          </a:p>
          <a:p>
            <a:pPr lvl="1"/>
            <a:r>
              <a:rPr lang="en-US" altLang="ko-KR" sz="1600" dirty="0" smtClean="0"/>
              <a:t>The </a:t>
            </a:r>
            <a:r>
              <a:rPr lang="en-US" altLang="ko-KR" sz="1600" dirty="0"/>
              <a:t>structure of the </a:t>
            </a:r>
            <a:r>
              <a:rPr lang="en-US" altLang="ko-KR" sz="1600" dirty="0" smtClean="0"/>
              <a:t>RS</a:t>
            </a:r>
          </a:p>
          <a:p>
            <a:pPr lvl="2"/>
            <a:r>
              <a:rPr lang="en-US" altLang="ko-KR" sz="1400" dirty="0" smtClean="0"/>
              <a:t>E.g. time density/burst</a:t>
            </a:r>
          </a:p>
        </p:txBody>
      </p:sp>
    </p:spTree>
    <p:extLst>
      <p:ext uri="{BB962C8B-B14F-4D97-AF65-F5344CB8AC3E}">
        <p14:creationId xmlns:p14="http://schemas.microsoft.com/office/powerpoint/2010/main" val="185633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4717</TotalTime>
  <Words>517</Words>
  <Application>Microsoft Office PowerPoint</Application>
  <PresentationFormat>사용자 지정</PresentationFormat>
  <Paragraphs>55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Time/Frequency Tracking  Samsung, Qualcomm, Xinwei, Ericsson, CATT, MediaTek</vt:lpstr>
      <vt:lpstr>Background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Codebook for Type I  Ericsson, …</dc:title>
  <dc:creator>Hoondong Noh</dc:creator>
  <cp:lastModifiedBy>Windows 사용자</cp:lastModifiedBy>
  <cp:revision>197</cp:revision>
  <dcterms:created xsi:type="dcterms:W3CDTF">2016-11-11T20:08:55Z</dcterms:created>
  <dcterms:modified xsi:type="dcterms:W3CDTF">2017-04-05T17:30:34Z</dcterms:modified>
</cp:coreProperties>
</file>