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62" r:id="rId5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5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-86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7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ja-JP" altLang="en-US" dirty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r>
              <a:rPr lang="zh-CN" altLang="en-US"/>
              <a:t>单击以编辑母版副标题样式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42585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39205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82969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1888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7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1036" name="Text Box 12"/>
          <p:cNvSpPr txBox="1">
            <a:spLocks noChangeArrowheads="1"/>
          </p:cNvSpPr>
          <p:nvPr/>
        </p:nvSpPr>
        <p:spPr bwMode="auto">
          <a:xfrm>
            <a:off x="8736626" y="6567490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164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1" fontAlgn="base" hangingPunct="1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NR CSI Type I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63663" y="3886200"/>
            <a:ext cx="6400800" cy="954107"/>
          </a:xfrm>
        </p:spPr>
        <p:txBody>
          <a:bodyPr/>
          <a:lstStyle/>
          <a:p>
            <a:r>
              <a:rPr lang="en-US" dirty="0"/>
              <a:t>NTT DOCOMO, Huawei, HiSilicon, Samsung, LGE, CATT, Nokia, ASB, </a:t>
            </a:r>
            <a:r>
              <a:rPr lang="en-US" dirty="0" smtClean="0"/>
              <a:t>Intel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391876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88</a:t>
            </a:r>
            <a:endParaRPr kumimoji="1" lang="zh-CN" altLang="zh-CN" sz="2000" dirty="0"/>
          </a:p>
          <a:p>
            <a:r>
              <a:rPr lang="en-GB" sz="2000" dirty="0"/>
              <a:t>Athens, Greece 13</a:t>
            </a:r>
            <a:r>
              <a:rPr lang="en-GB" sz="2000" baseline="30000" dirty="0"/>
              <a:t>th</a:t>
            </a:r>
            <a:r>
              <a:rPr lang="en-GB" sz="2000" dirty="0"/>
              <a:t> - 17</a:t>
            </a:r>
            <a:r>
              <a:rPr lang="en-GB" sz="2000" baseline="30000" dirty="0"/>
              <a:t>th</a:t>
            </a:r>
            <a:r>
              <a:rPr lang="en-GB" sz="2000" dirty="0"/>
              <a:t> Feb. 2017</a:t>
            </a:r>
          </a:p>
          <a:p>
            <a:r>
              <a:rPr kumimoji="1" lang="en-US" altLang="ja-JP" sz="2000" dirty="0"/>
              <a:t>Agenda item: 8.1.2.3.2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446136" y="381000"/>
            <a:ext cx="14414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000" dirty="0" smtClean="0">
                <a:ea typeface="Gulim" pitchFamily="34" charset="-127"/>
              </a:rPr>
              <a:t>R1-1703953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957554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7947" y="790780"/>
            <a:ext cx="8848107" cy="5405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5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1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161925" y="952500"/>
                <a:ext cx="8820150" cy="6204391"/>
              </a:xfrm>
            </p:spPr>
            <p:txBody>
              <a:bodyPr/>
              <a:lstStyle/>
              <a:p>
                <a:r>
                  <a:rPr lang="en-US" dirty="0">
                    <a:solidFill>
                      <a:schemeClr val="tx1"/>
                    </a:solidFill>
                  </a:rPr>
                  <a:t>For Type I single panel codebook,</a:t>
                </a:r>
              </a:p>
              <a:p>
                <a:pPr lvl="1"/>
                <a:r>
                  <a:rPr lang="en-US" sz="1600" dirty="0">
                    <a:solidFill>
                      <a:schemeClr val="tx1"/>
                    </a:solidFill>
                  </a:rPr>
                  <a:t>For W1, also consider:</a:t>
                </a:r>
              </a:p>
              <a:p>
                <a:pPr marL="548640" lvl="1" indent="0">
                  <a:buNone/>
                </a:pPr>
                <a:r>
                  <a:rPr kumimoji="0" lang="en-GB" altLang="zh-CN" sz="1600" kern="1200" dirty="0">
                    <a:solidFill>
                      <a:schemeClr val="tx1"/>
                    </a:solidFill>
                    <a:ea typeface="宋体" panose="02010600030101010101" pitchFamily="2" charset="-122"/>
                  </a:rPr>
                  <a:t>Alt 5: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1600" i="1" kern="1200">
                            <a:solidFill>
                              <a:schemeClr val="tx1"/>
                            </a:solidFill>
                            <a:latin typeface="Cambria Math"/>
                            <a:ea typeface="宋体" panose="02010600030101010101" pitchFamily="2" charset="-122"/>
                          </a:rPr>
                        </m:ctrlPr>
                      </m:sSubPr>
                      <m:e>
                        <m:r>
                          <a:rPr kumimoji="0" lang="en-US" altLang="zh-CN" sz="1600" b="1" i="1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𝑾</m:t>
                        </m:r>
                      </m:e>
                      <m:sub>
                        <m:r>
                          <a:rPr kumimoji="0" lang="en-US" altLang="zh-CN" sz="1600" i="1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1</m:t>
                        </m:r>
                      </m:sub>
                    </m:sSub>
                    <m:r>
                      <a:rPr kumimoji="0" lang="en-US" altLang="zh-CN" sz="1600" i="1" kern="120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0" lang="en-US" altLang="zh-CN" sz="1600" i="1" kern="1200">
                            <a:solidFill>
                              <a:schemeClr val="tx1"/>
                            </a:solidFill>
                            <a:latin typeface="Cambria Math"/>
                            <a:ea typeface="宋体" panose="02010600030101010101" pitchFamily="2" charset="-122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0" lang="en-US" altLang="zh-CN" sz="1600" i="1" kern="1200">
                                <a:solidFill>
                                  <a:schemeClr val="tx1"/>
                                </a:solidFill>
                                <a:latin typeface="Cambria Math"/>
                                <a:ea typeface="宋体" panose="02010600030101010101" pitchFamily="2" charset="-122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0" lang="en-US" altLang="zh-CN" sz="1600" i="1" kern="120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宋体" panose="02010600030101010101" pitchFamily="2" charset="-122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altLang="zh-CN" sz="1600" b="1" i="1" kern="120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𝑩</m:t>
                                  </m:r>
                                </m:e>
                                <m:sub>
                                  <m:r>
                                    <a:rPr kumimoji="0" lang="en-US" altLang="zh-CN" sz="1600" i="1" kern="120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r>
                                <a:rPr kumimoji="0" lang="en-US" altLang="zh-CN" sz="1600" b="1" i="1" kern="12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𝟎</m:t>
                              </m:r>
                            </m:e>
                          </m:mr>
                          <m:mr>
                            <m:e>
                              <m:r>
                                <a:rPr kumimoji="0" lang="en-US" altLang="zh-CN" sz="1600" b="1" i="1" kern="12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𝟎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kumimoji="0" lang="en-US" altLang="zh-CN" sz="1600" i="1" kern="120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宋体" panose="02010600030101010101" pitchFamily="2" charset="-122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altLang="zh-CN" sz="1600" b="1" i="1" kern="120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𝑩</m:t>
                                  </m:r>
                                </m:e>
                                <m:sub>
                                  <m:r>
                                    <a:rPr kumimoji="0" lang="en-US" altLang="zh-CN" sz="1600" i="1" kern="120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r>
                  <a:rPr kumimoji="0" lang="en-GB" altLang="zh-CN" sz="1600" kern="1200" dirty="0"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altLang="zh-CN" sz="1600" i="1" kern="1200">
                            <a:solidFill>
                              <a:schemeClr val="tx1"/>
                            </a:solidFill>
                            <a:latin typeface="Cambria Math"/>
                            <a:ea typeface="宋体" panose="02010600030101010101" pitchFamily="2" charset="-122"/>
                          </a:rPr>
                        </m:ctrlPr>
                      </m:sSubPr>
                      <m:e>
                        <m:r>
                          <a:rPr kumimoji="0" lang="en-US" altLang="zh-CN" sz="1600" b="1" i="1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𝑩</m:t>
                        </m:r>
                      </m:e>
                      <m:sub>
                        <m:r>
                          <a:rPr kumimoji="0" lang="en-US" altLang="zh-CN" sz="1600" i="1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𝑖</m:t>
                        </m:r>
                      </m:sub>
                    </m:sSub>
                    <m:r>
                      <a:rPr kumimoji="0" lang="en-US" altLang="zh-CN" sz="1600" i="1" kern="120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0" lang="en-US" altLang="zh-CN" sz="1600" i="1" kern="1200">
                            <a:solidFill>
                              <a:schemeClr val="tx1"/>
                            </a:solidFill>
                            <a:latin typeface="Cambria Math"/>
                            <a:ea typeface="宋体" panose="02010600030101010101" pitchFamily="2" charset="-122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kumimoji="0" lang="en-US" altLang="zh-CN" sz="1600" i="1" kern="1200">
                                <a:solidFill>
                                  <a:schemeClr val="tx1"/>
                                </a:solidFill>
                                <a:latin typeface="Cambria Math"/>
                                <a:ea typeface="宋体" panose="02010600030101010101" pitchFamily="2" charset="-122"/>
                              </a:rPr>
                            </m:ctrlPr>
                          </m:sSubSupPr>
                          <m:e>
                            <m:r>
                              <a:rPr kumimoji="0" lang="en-US" altLang="zh-CN" sz="1600" b="1" i="1" kern="1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𝒃</m:t>
                            </m:r>
                          </m:e>
                          <m:sub>
                            <m:r>
                              <a:rPr kumimoji="0" lang="en-US" altLang="zh-CN" sz="1600" i="1" kern="1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0</m:t>
                            </m:r>
                          </m:sub>
                          <m:sup>
                            <m:r>
                              <a:rPr kumimoji="0" lang="en-US" altLang="zh-CN" sz="1600" i="1" kern="1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𝑖</m:t>
                            </m:r>
                          </m:sup>
                        </m:sSubSup>
                        <m:r>
                          <a:rPr kumimoji="0" lang="en-US" altLang="zh-CN" sz="1600" i="1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,…,</m:t>
                        </m:r>
                        <m:sSubSup>
                          <m:sSubSupPr>
                            <m:ctrlPr>
                              <a:rPr kumimoji="0" lang="en-US" altLang="zh-CN" sz="1600" i="1" kern="1200">
                                <a:solidFill>
                                  <a:schemeClr val="tx1"/>
                                </a:solidFill>
                                <a:latin typeface="Cambria Math"/>
                                <a:ea typeface="宋体" panose="02010600030101010101" pitchFamily="2" charset="-122"/>
                              </a:rPr>
                            </m:ctrlPr>
                          </m:sSubSupPr>
                          <m:e>
                            <m:r>
                              <a:rPr kumimoji="0" lang="en-US" altLang="zh-CN" sz="1600" b="1" i="1" kern="1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𝒃</m:t>
                            </m:r>
                          </m:e>
                          <m:sub>
                            <m:r>
                              <a:rPr kumimoji="0" lang="en-US" altLang="zh-CN" sz="1600" i="1" kern="1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𝐿</m:t>
                            </m:r>
                            <m:r>
                              <a:rPr kumimoji="0" lang="en-US" altLang="zh-CN" sz="1600" i="1" kern="1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−1</m:t>
                            </m:r>
                          </m:sub>
                          <m:sup>
                            <m:r>
                              <a:rPr kumimoji="0" lang="en-US" altLang="zh-CN" sz="1600" i="1" kern="1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𝑖</m:t>
                            </m:r>
                          </m:sup>
                        </m:sSubSup>
                      </m:e>
                    </m:d>
                  </m:oMath>
                </a14:m>
                <a:r>
                  <a:rPr kumimoji="0" lang="en-GB" altLang="zh-CN" sz="1600" kern="1200" dirty="0"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rPr>
                  <a:t>;</a:t>
                </a:r>
                <a:endParaRPr lang="en-US" sz="1600" dirty="0">
                  <a:solidFill>
                    <a:schemeClr val="tx1"/>
                  </a:solidFill>
                </a:endParaRPr>
              </a:p>
              <a:p>
                <a:pPr lvl="1"/>
                <a:r>
                  <a:rPr lang="en-US" dirty="0">
                    <a:solidFill>
                      <a:schemeClr val="tx1"/>
                    </a:solidFill>
                  </a:rPr>
                  <a:t>At least for rank 1 and rank 2, candidate DFT beam number in </a:t>
                </a:r>
                <a:r>
                  <a:rPr lang="en-US" b="1" dirty="0">
                    <a:solidFill>
                      <a:schemeClr val="tx1"/>
                    </a:solidFill>
                  </a:rPr>
                  <a:t>B</a:t>
                </a:r>
                <a:r>
                  <a:rPr lang="en-US" dirty="0">
                    <a:solidFill>
                      <a:schemeClr val="tx1"/>
                    </a:solidFill>
                  </a:rPr>
                  <a:t> (or </a:t>
                </a:r>
                <a:r>
                  <a:rPr lang="en-US" b="1" dirty="0">
                    <a:solidFill>
                      <a:schemeClr val="tx1"/>
                    </a:solidFill>
                  </a:rPr>
                  <a:t>B</a:t>
                </a:r>
                <a:r>
                  <a:rPr lang="en-US" i="1" baseline="-25000" dirty="0">
                    <a:solidFill>
                      <a:schemeClr val="tx1"/>
                    </a:solidFill>
                  </a:rPr>
                  <a:t>i</a:t>
                </a:r>
                <a:r>
                  <a:rPr lang="en-US" dirty="0">
                    <a:solidFill>
                      <a:schemeClr val="tx1"/>
                    </a:solidFill>
                  </a:rPr>
                  <a:t>) in W1 is </a:t>
                </a:r>
                <a:r>
                  <a:rPr lang="en-US" i="1" dirty="0">
                    <a:solidFill>
                      <a:schemeClr val="tx1"/>
                    </a:solidFill>
                  </a:rPr>
                  <a:t>L</a:t>
                </a:r>
                <a:r>
                  <a:rPr lang="en-US" dirty="0">
                    <a:solidFill>
                      <a:schemeClr val="tx1"/>
                    </a:solidFill>
                  </a:rPr>
                  <a:t>=1, 2, 4 and/or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7 (other values are not precluded), </a:t>
                </a:r>
                <a:r>
                  <a:rPr lang="en-US" dirty="0">
                    <a:solidFill>
                      <a:schemeClr val="tx1"/>
                    </a:solidFill>
                  </a:rPr>
                  <a:t>if applicable</a:t>
                </a:r>
              </a:p>
              <a:p>
                <a:pPr lvl="2"/>
                <a:r>
                  <a:rPr lang="en-US" sz="1400" dirty="0">
                    <a:solidFill>
                      <a:schemeClr val="tx1"/>
                    </a:solidFill>
                  </a:rPr>
                  <a:t>FFS: whether or not down-selection of the </a:t>
                </a:r>
                <a:r>
                  <a:rPr lang="en-US" sz="1400" i="1" dirty="0">
                    <a:solidFill>
                      <a:schemeClr val="tx1"/>
                    </a:solidFill>
                  </a:rPr>
                  <a:t>L</a:t>
                </a:r>
                <a:r>
                  <a:rPr lang="en-US" sz="1400" dirty="0">
                    <a:solidFill>
                      <a:schemeClr val="tx1"/>
                    </a:solidFill>
                  </a:rPr>
                  <a:t> values</a:t>
                </a:r>
              </a:p>
              <a:p>
                <a:pPr lvl="2"/>
                <a:r>
                  <a:rPr lang="en-US" sz="1400" dirty="0">
                    <a:solidFill>
                      <a:schemeClr val="tx1"/>
                    </a:solidFill>
                  </a:rPr>
                  <a:t>FFS: configurability of </a:t>
                </a:r>
                <a:r>
                  <a:rPr lang="en-US" sz="1400" i="1" dirty="0">
                    <a:solidFill>
                      <a:schemeClr val="tx1"/>
                    </a:solidFill>
                  </a:rPr>
                  <a:t>L</a:t>
                </a:r>
                <a:r>
                  <a:rPr lang="en-US" sz="1400" dirty="0">
                    <a:solidFill>
                      <a:schemeClr val="tx1"/>
                    </a:solidFill>
                  </a:rPr>
                  <a:t> value</a:t>
                </a:r>
              </a:p>
              <a:p>
                <a:pPr lvl="2"/>
                <a:r>
                  <a:rPr lang="en-US" sz="1400" dirty="0">
                    <a:solidFill>
                      <a:schemeClr val="tx1"/>
                    </a:solidFill>
                  </a:rPr>
                  <a:t>For L&gt;1, if supported:</a:t>
                </a:r>
              </a:p>
              <a:p>
                <a:pPr lvl="3"/>
                <a:r>
                  <a:rPr lang="en-US" dirty="0">
                    <a:solidFill>
                      <a:schemeClr val="tx1"/>
                    </a:solidFill>
                  </a:rPr>
                  <a:t>Alt.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a: </a:t>
                </a:r>
                <a:r>
                  <a:rPr lang="en-US" dirty="0">
                    <a:solidFill>
                      <a:schemeClr val="tx1"/>
                    </a:solidFill>
                  </a:rPr>
                  <a:t>free selection of L beams by UE</a:t>
                </a:r>
              </a:p>
              <a:p>
                <a:pPr lvl="3"/>
                <a:r>
                  <a:rPr lang="en-US" dirty="0">
                    <a:solidFill>
                      <a:schemeClr val="tx1"/>
                    </a:solidFill>
                  </a:rPr>
                  <a:t>Alt.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b: </a:t>
                </a:r>
                <a:r>
                  <a:rPr lang="en-US" dirty="0">
                    <a:solidFill>
                      <a:schemeClr val="tx1"/>
                    </a:solidFill>
                  </a:rPr>
                  <a:t>at least one beam group pattern is defined</a:t>
                </a:r>
              </a:p>
              <a:p>
                <a:pPr lvl="4"/>
                <a:r>
                  <a:rPr lang="en-US" sz="1400" dirty="0">
                    <a:solidFill>
                      <a:schemeClr val="tx1"/>
                    </a:solidFill>
                  </a:rPr>
                  <a:t>FFS: whether or not down selection of the patterns</a:t>
                </a:r>
              </a:p>
              <a:p>
                <a:pPr lvl="4"/>
                <a:r>
                  <a:rPr lang="en-US" sz="1400" dirty="0">
                    <a:solidFill>
                      <a:schemeClr val="tx1"/>
                    </a:solidFill>
                  </a:rPr>
                  <a:t>FFS: configurability of the patterns</a:t>
                </a:r>
              </a:p>
              <a:p>
                <a:pPr lvl="4"/>
                <a:r>
                  <a:rPr lang="en-US" sz="1400" dirty="0">
                    <a:solidFill>
                      <a:schemeClr val="tx1"/>
                    </a:solidFill>
                  </a:rPr>
                  <a:t>FFS: beam pattern is reported by UE</a:t>
                </a:r>
              </a:p>
              <a:p>
                <a:pPr lvl="3"/>
                <a:r>
                  <a:rPr lang="en-US" dirty="0">
                    <a:solidFill>
                      <a:schemeClr val="tx1"/>
                    </a:solidFill>
                  </a:rPr>
                  <a:t>Alt.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c: </a:t>
                </a:r>
                <a:r>
                  <a:rPr lang="en-US" dirty="0">
                    <a:solidFill>
                      <a:schemeClr val="tx1"/>
                    </a:solidFill>
                  </a:rPr>
                  <a:t>selection of L beams by </a:t>
                </a:r>
                <a:r>
                  <a:rPr lang="en-US" dirty="0" err="1">
                    <a:solidFill>
                      <a:schemeClr val="tx1"/>
                    </a:solidFill>
                  </a:rPr>
                  <a:t>gNB</a:t>
                </a:r>
                <a:endParaRPr lang="en-US" dirty="0">
                  <a:solidFill>
                    <a:schemeClr val="tx1"/>
                  </a:solidFill>
                </a:endParaRPr>
              </a:p>
              <a:p>
                <a:pPr lvl="4"/>
                <a:r>
                  <a:rPr lang="en-US" sz="1400" dirty="0">
                    <a:solidFill>
                      <a:schemeClr val="tx1"/>
                    </a:solidFill>
                  </a:rPr>
                  <a:t>FFS: signaling details</a:t>
                </a:r>
              </a:p>
              <a:p>
                <a:pPr lvl="2"/>
                <a:r>
                  <a:rPr lang="en-US" sz="1400" dirty="0">
                    <a:solidFill>
                      <a:schemeClr val="tx1"/>
                    </a:solidFill>
                  </a:rPr>
                  <a:t>For L&gt;1, if supported:</a:t>
                </a:r>
              </a:p>
              <a:p>
                <a:pPr lvl="3"/>
                <a:r>
                  <a:rPr lang="en-US" dirty="0">
                    <a:solidFill>
                      <a:schemeClr val="tx1"/>
                    </a:solidFill>
                  </a:rPr>
                  <a:t>FFS: whether L beam selection is the same for rank 1 and rank 2 (nested property) or it is different</a:t>
                </a:r>
              </a:p>
              <a:p>
                <a:pPr lvl="2"/>
                <a:r>
                  <a:rPr lang="en-US" sz="1400" dirty="0">
                    <a:solidFill>
                      <a:schemeClr val="tx1"/>
                    </a:solidFill>
                  </a:rPr>
                  <a:t>For L=1, if supported:</a:t>
                </a:r>
              </a:p>
              <a:p>
                <a:pPr lvl="3"/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i="1" kern="1200">
                            <a:solidFill>
                              <a:schemeClr val="tx1"/>
                            </a:solidFill>
                            <a:latin typeface="Cambria Math"/>
                            <a:ea typeface="宋体" panose="02010600030101010101" pitchFamily="2" charset="-122"/>
                          </a:rPr>
                        </m:ctrlPr>
                      </m:sSubPr>
                      <m:e>
                        <m:r>
                          <a:rPr kumimoji="0" lang="en-US" altLang="zh-CN" b="1" i="1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𝑾</m:t>
                        </m:r>
                      </m:e>
                      <m:sub>
                        <m:r>
                          <a:rPr kumimoji="0" lang="en-US" altLang="zh-CN" i="1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1</m:t>
                        </m:r>
                      </m:sub>
                    </m:sSub>
                    <m:r>
                      <a:rPr kumimoji="0" lang="en-US" altLang="zh-CN" i="1" kern="120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0" lang="en-US" altLang="zh-CN" i="1" kern="1200">
                            <a:solidFill>
                              <a:schemeClr val="tx1"/>
                            </a:solidFill>
                            <a:latin typeface="Cambria Math"/>
                            <a:ea typeface="宋体" panose="02010600030101010101" pitchFamily="2" charset="-122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0" lang="en-US" altLang="zh-CN" i="1" kern="1200">
                                <a:solidFill>
                                  <a:schemeClr val="tx1"/>
                                </a:solidFill>
                                <a:latin typeface="Cambria Math"/>
                                <a:ea typeface="宋体" panose="02010600030101010101" pitchFamily="2" charset="-122"/>
                              </a:rPr>
                            </m:ctrlPr>
                          </m:mPr>
                          <m:mr>
                            <m:e>
                              <m:r>
                                <a:rPr kumimoji="0" lang="en-US" altLang="zh-CN" b="1" i="0" kern="120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𝐯</m:t>
                              </m:r>
                            </m:e>
                            <m:e>
                              <m:r>
                                <a:rPr kumimoji="0" lang="en-US" altLang="zh-CN" b="1" i="1" kern="12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𝟎</m:t>
                              </m:r>
                            </m:e>
                          </m:mr>
                          <m:mr>
                            <m:e>
                              <m:r>
                                <a:rPr kumimoji="0" lang="en-US" altLang="zh-CN" b="1" i="1" kern="12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𝟎</m:t>
                              </m:r>
                            </m:e>
                            <m:e>
                              <m:r>
                                <a:rPr kumimoji="0" lang="en-US" altLang="zh-CN" b="1" i="0" kern="120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𝐯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dirty="0">
                  <a:solidFill>
                    <a:srgbClr val="FF0000"/>
                  </a:solidFill>
                </a:endParaRPr>
              </a:p>
              <a:p>
                <a:pPr lvl="3"/>
                <a:endParaRPr lang="en-US" dirty="0">
                  <a:solidFill>
                    <a:srgbClr val="FF0000"/>
                  </a:solidFill>
                </a:endParaRPr>
              </a:p>
              <a:p>
                <a:endParaRPr lang="en-US" dirty="0"/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1925" y="952500"/>
                <a:ext cx="8820150" cy="6204391"/>
              </a:xfrm>
              <a:blipFill rotWithShape="1">
                <a:blip r:embed="rId2"/>
                <a:stretch>
                  <a:fillRect l="-484" t="-491" r="-62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95784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2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161925" y="820296"/>
                <a:ext cx="8820150" cy="6463308"/>
              </a:xfrm>
            </p:spPr>
            <p:txBody>
              <a:bodyPr/>
              <a:lstStyle/>
              <a:p>
                <a:r>
                  <a:rPr lang="en-US" dirty="0">
                    <a:solidFill>
                      <a:schemeClr val="tx1"/>
                    </a:solidFill>
                  </a:rPr>
                  <a:t>For 2D port layout, candidate beam group patterns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for Alt. b for </a:t>
                </a:r>
                <a:r>
                  <a:rPr lang="en-US" dirty="0">
                    <a:solidFill>
                      <a:schemeClr val="tx1"/>
                    </a:solidFill>
                  </a:rPr>
                  <a:t>L = 2 (if supported) are as follows.</a:t>
                </a:r>
              </a:p>
              <a:p>
                <a:endParaRPr lang="en-US" dirty="0">
                  <a:solidFill>
                    <a:schemeClr val="tx1"/>
                  </a:solidFill>
                </a:endParaRPr>
              </a:p>
              <a:p>
                <a:endParaRPr lang="en-US" dirty="0">
                  <a:solidFill>
                    <a:schemeClr val="tx1"/>
                  </a:solidFill>
                </a:endParaRPr>
              </a:p>
              <a:p>
                <a:endParaRPr lang="en-US" dirty="0">
                  <a:solidFill>
                    <a:schemeClr val="tx1"/>
                  </a:solidFill>
                </a:endParaRPr>
              </a:p>
              <a:p>
                <a:pPr lvl="1"/>
                <a:r>
                  <a:rPr lang="en-US" dirty="0" smtClean="0">
                    <a:solidFill>
                      <a:schemeClr val="tx1"/>
                    </a:solidFill>
                  </a:rPr>
                  <a:t>FFS</a:t>
                </a:r>
                <a:r>
                  <a:rPr lang="en-US" dirty="0">
                    <a:solidFill>
                      <a:schemeClr val="tx1"/>
                    </a:solidFill>
                  </a:rPr>
                  <a:t>: the value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.</a:t>
                </a:r>
              </a:p>
              <a:p>
                <a:r>
                  <a:rPr lang="en-US" dirty="0">
                    <a:solidFill>
                      <a:schemeClr val="tx1"/>
                    </a:solidFill>
                  </a:rPr>
                  <a:t>For 2D port layout, candidate beam group patterns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for Alt. b for </a:t>
                </a:r>
                <a:r>
                  <a:rPr lang="en-US" dirty="0">
                    <a:solidFill>
                      <a:schemeClr val="tx1"/>
                    </a:solidFill>
                  </a:rPr>
                  <a:t>L = 4 (if supported) are as follows.</a:t>
                </a:r>
              </a:p>
              <a:p>
                <a:endParaRPr lang="en-US" dirty="0">
                  <a:solidFill>
                    <a:schemeClr val="tx1"/>
                  </a:solidFill>
                </a:endParaRPr>
              </a:p>
              <a:p>
                <a:endParaRPr lang="en-US" dirty="0">
                  <a:solidFill>
                    <a:schemeClr val="tx1"/>
                  </a:solidFill>
                </a:endParaRPr>
              </a:p>
              <a:p>
                <a:endParaRPr lang="en-US" dirty="0">
                  <a:solidFill>
                    <a:schemeClr val="tx1"/>
                  </a:solidFill>
                </a:endParaRPr>
              </a:p>
              <a:p>
                <a:endParaRPr lang="en-US" dirty="0">
                  <a:solidFill>
                    <a:schemeClr val="tx1"/>
                  </a:solidFill>
                </a:endParaRPr>
              </a:p>
              <a:p>
                <a:pPr lvl="1"/>
                <a:r>
                  <a:rPr lang="en-US" dirty="0">
                    <a:solidFill>
                      <a:schemeClr val="tx1"/>
                    </a:solidFill>
                  </a:rPr>
                  <a:t>FFS: the value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.</a:t>
                </a:r>
              </a:p>
              <a:p>
                <a:pPr lvl="1"/>
                <a:r>
                  <a:rPr lang="en-US" dirty="0">
                    <a:solidFill>
                      <a:schemeClr val="tx1"/>
                    </a:solidFill>
                  </a:rPr>
                  <a:t>Other patterns are not precluded.</a:t>
                </a:r>
              </a:p>
              <a:p>
                <a:r>
                  <a:rPr lang="en-US" dirty="0">
                    <a:solidFill>
                      <a:schemeClr val="tx1"/>
                    </a:solidFill>
                  </a:rPr>
                  <a:t>For 1D port layout, a beam group pattern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for Alt. b contains </a:t>
                </a:r>
                <a:r>
                  <a:rPr lang="en-US" dirty="0">
                    <a:solidFill>
                      <a:schemeClr val="tx1"/>
                    </a:solidFill>
                  </a:rPr>
                  <a:t>a row of L&gt;1 (if supported) beams uniformly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and/or non-uniformly separated </a:t>
                </a:r>
                <a:r>
                  <a:rPr lang="en-US" dirty="0">
                    <a:solidFill>
                      <a:schemeClr val="tx1"/>
                    </a:solidFill>
                  </a:rPr>
                  <a:t>by </a:t>
                </a:r>
                <a:r>
                  <a:rPr lang="en-US" i="1" dirty="0" smtClean="0">
                    <a:solidFill>
                      <a:schemeClr val="tx1"/>
                    </a:solidFill>
                  </a:rPr>
                  <a:t>d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.</a:t>
                </a:r>
                <a:endParaRPr lang="en-US" dirty="0">
                  <a:solidFill>
                    <a:schemeClr val="tx1"/>
                  </a:solidFill>
                </a:endParaRPr>
              </a:p>
              <a:p>
                <a:pPr lvl="1"/>
                <a:r>
                  <a:rPr lang="en-US" dirty="0">
                    <a:solidFill>
                      <a:schemeClr val="tx1"/>
                    </a:solidFill>
                  </a:rPr>
                  <a:t>FFS value of </a:t>
                </a:r>
                <a:r>
                  <a:rPr lang="en-US" i="1" dirty="0">
                    <a:solidFill>
                      <a:schemeClr val="tx1"/>
                    </a:solidFill>
                  </a:rPr>
                  <a:t>d</a:t>
                </a:r>
                <a:r>
                  <a:rPr lang="en-US" dirty="0">
                    <a:solidFill>
                      <a:schemeClr val="tx1"/>
                    </a:solidFill>
                  </a:rPr>
                  <a:t>.</a:t>
                </a:r>
              </a:p>
              <a:p>
                <a:r>
                  <a:rPr lang="en-US" dirty="0">
                    <a:solidFill>
                      <a:schemeClr val="tx1"/>
                    </a:solidFill>
                  </a:rPr>
                  <a:t>FFS: for L&gt;1 (if supported), whether a single (d1,d2) or multiple (d1,d2) values are supported</a:t>
                </a:r>
              </a:p>
              <a:p>
                <a:endParaRPr lang="en-US" dirty="0"/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1925" y="820296"/>
                <a:ext cx="8820150" cy="6463308"/>
              </a:xfrm>
              <a:blipFill rotWithShape="1">
                <a:blip r:embed="rId2"/>
                <a:stretch>
                  <a:fillRect l="-484" t="-472" r="-103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0535" y="1402670"/>
            <a:ext cx="5650198" cy="10873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352" y="3386601"/>
            <a:ext cx="7550534" cy="117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03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_简约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主题_简约</Template>
  <TotalTime>380</TotalTime>
  <Words>416</Words>
  <Application>Microsoft Office PowerPoint</Application>
  <PresentationFormat>画面に合わせる (4:3)</PresentationFormat>
  <Paragraphs>42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主题_简约</vt:lpstr>
      <vt:lpstr>WF on NR CSI Type I</vt:lpstr>
      <vt:lpstr>Background</vt:lpstr>
      <vt:lpstr>Proposal 1</vt:lpstr>
      <vt:lpstr>Proposal 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CSI Type I</dc:title>
  <dc:creator>na</dc:creator>
  <cp:lastModifiedBy>NTT DOCOMO</cp:lastModifiedBy>
  <cp:revision>30</cp:revision>
  <dcterms:created xsi:type="dcterms:W3CDTF">2017-02-13T08:25:28Z</dcterms:created>
  <dcterms:modified xsi:type="dcterms:W3CDTF">2017-02-15T18:16:03Z</dcterms:modified>
</cp:coreProperties>
</file>